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381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1pPr>
    <a:lvl2pPr marL="0" marR="0" indent="228600" algn="l" defTabSz="4381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2pPr>
    <a:lvl3pPr marL="0" marR="0" indent="457200" algn="l" defTabSz="4381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3pPr>
    <a:lvl4pPr marL="0" marR="0" indent="685800" algn="l" defTabSz="4381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4pPr>
    <a:lvl5pPr marL="0" marR="0" indent="914400" algn="l" defTabSz="4381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5pPr>
    <a:lvl6pPr marL="0" marR="0" indent="1143000" algn="l" defTabSz="4381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6pPr>
    <a:lvl7pPr marL="0" marR="0" indent="1371600" algn="l" defTabSz="4381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7pPr>
    <a:lvl8pPr marL="0" marR="0" indent="1600200" algn="l" defTabSz="4381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8pPr>
    <a:lvl9pPr marL="0" marR="0" indent="1828800" algn="l" defTabSz="4381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7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942" y="13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86164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птица тройка Манна</a:t>
            </a:r>
          </a:p>
          <a:p>
            <a:r>
              <a:t>до 60 км/ч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1" indent="0" defTabSz="1295400">
              <a:spcBef>
                <a:spcPts val="1000"/>
              </a:spcBef>
              <a:defRPr sz="32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pPr>
            <a:r>
              <a:t>родители, брат/сестра, супруг/супруга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прямые финансовые результаты и косвенные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вод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raphPaper1920x10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7335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 defTabSz="584200">
              <a:defRPr sz="8400">
                <a:latin typeface="PT Serif Caption"/>
                <a:ea typeface="PT Serif Caption"/>
                <a:cs typeface="PT Serif Caption"/>
                <a:sym typeface="PT Serif Caption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anchor="t">
            <a:noAutofit/>
          </a:bodyPr>
          <a:lstStyle>
            <a:lvl1pPr marL="812120" indent="-494620" defTabSz="584200">
              <a:spcBef>
                <a:spcPts val="3800"/>
              </a:spcBef>
              <a:buSzPct val="171000"/>
              <a:defRPr sz="3200">
                <a:latin typeface="PT Sans Caption"/>
                <a:ea typeface="PT Sans Caption"/>
                <a:cs typeface="PT Sans Caption"/>
                <a:sym typeface="PT Sans Caption"/>
              </a:defRPr>
            </a:lvl1pPr>
            <a:lvl2pPr marL="1256620" indent="-494620" defTabSz="584200">
              <a:spcBef>
                <a:spcPts val="3800"/>
              </a:spcBef>
              <a:buSzPct val="171000"/>
              <a:defRPr sz="3200">
                <a:latin typeface="PT Sans Caption"/>
                <a:ea typeface="PT Sans Caption"/>
                <a:cs typeface="PT Sans Caption"/>
                <a:sym typeface="PT Sans Caption"/>
              </a:defRPr>
            </a:lvl2pPr>
            <a:lvl3pPr marL="1701120" indent="-494620" defTabSz="584200">
              <a:spcBef>
                <a:spcPts val="3800"/>
              </a:spcBef>
              <a:buSzPct val="171000"/>
              <a:defRPr sz="3200">
                <a:latin typeface="PT Sans Caption"/>
                <a:ea typeface="PT Sans Caption"/>
                <a:cs typeface="PT Sans Caption"/>
                <a:sym typeface="PT Sans Caption"/>
              </a:defRPr>
            </a:lvl3pPr>
            <a:lvl4pPr marL="2145620" indent="-494620" defTabSz="584200">
              <a:spcBef>
                <a:spcPts val="3800"/>
              </a:spcBef>
              <a:buSzPct val="171000"/>
              <a:defRPr sz="3200">
                <a:latin typeface="PT Sans Caption"/>
                <a:ea typeface="PT Sans Caption"/>
                <a:cs typeface="PT Sans Caption"/>
                <a:sym typeface="PT Sans Caption"/>
              </a:defRPr>
            </a:lvl4pPr>
            <a:lvl5pPr marL="2590120" indent="-494620" defTabSz="584200">
              <a:spcBef>
                <a:spcPts val="3800"/>
              </a:spcBef>
              <a:buSzPct val="171000"/>
              <a:defRPr sz="3200">
                <a:latin typeface="PT Sans Caption"/>
                <a:ea typeface="PT Sans Caption"/>
                <a:cs typeface="PT Sans Caption"/>
                <a:sym typeface="PT Sans Caption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44500" indent="-444500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sp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 defTabSz="584200"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 defTabSz="584200">
              <a:spcBef>
                <a:spcPts val="2400"/>
              </a:spcBef>
              <a:buSzPct val="171000"/>
              <a:defRPr sz="4200"/>
            </a:lvl1pPr>
            <a:lvl2pPr marL="1333500" indent="-571500" defTabSz="584200">
              <a:spcBef>
                <a:spcPts val="2400"/>
              </a:spcBef>
              <a:buSzPct val="171000"/>
              <a:defRPr sz="4200"/>
            </a:lvl2pPr>
            <a:lvl3pPr marL="1778000" indent="-571500" defTabSz="584200">
              <a:spcBef>
                <a:spcPts val="2400"/>
              </a:spcBef>
              <a:buSzPct val="171000"/>
              <a:defRPr sz="4200"/>
            </a:lvl3pPr>
            <a:lvl4pPr marL="2222500" indent="-571500" defTabSz="584200">
              <a:spcBef>
                <a:spcPts val="2400"/>
              </a:spcBef>
              <a:buSzPct val="171000"/>
              <a:defRPr sz="4200"/>
            </a:lvl4pPr>
            <a:lvl5pPr marL="2667000" indent="-571500" defTabSz="584200">
              <a:spcBef>
                <a:spcPts val="2400"/>
              </a:spcBef>
              <a:buSzPct val="171000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 defTabSz="584200"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 defTabSz="584200">
              <a:spcBef>
                <a:spcPts val="2400"/>
              </a:spcBef>
              <a:buSzPct val="171000"/>
              <a:defRPr sz="4200"/>
            </a:lvl1pPr>
            <a:lvl2pPr marL="1333500" indent="-571500" defTabSz="584200">
              <a:spcBef>
                <a:spcPts val="2400"/>
              </a:spcBef>
              <a:buSzPct val="171000"/>
              <a:defRPr sz="4200"/>
            </a:lvl2pPr>
            <a:lvl3pPr marL="1778000" indent="-571500" defTabSz="584200">
              <a:spcBef>
                <a:spcPts val="2400"/>
              </a:spcBef>
              <a:buSzPct val="171000"/>
              <a:defRPr sz="4200"/>
            </a:lvl3pPr>
            <a:lvl4pPr marL="2222500" indent="-571500" defTabSz="584200">
              <a:spcBef>
                <a:spcPts val="2400"/>
              </a:spcBef>
              <a:buSzPct val="171000"/>
              <a:defRPr sz="4200"/>
            </a:lvl4pPr>
            <a:lvl5pPr marL="2667000" indent="-571500" defTabSz="584200">
              <a:spcBef>
                <a:spcPts val="2400"/>
              </a:spcBef>
              <a:buSzPct val="171000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xfrm>
            <a:off x="952499" y="444499"/>
            <a:ext cx="11099801" cy="2159001"/>
          </a:xfrm>
          <a:prstGeom prst="rect">
            <a:avLst/>
          </a:prstGeom>
        </p:spPr>
        <p:txBody>
          <a:bodyPr/>
          <a:lstStyle>
            <a:lvl1pPr defTabSz="584200">
              <a:defRPr sz="78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xfrm>
            <a:off x="952499" y="2603500"/>
            <a:ext cx="11099801" cy="6286500"/>
          </a:xfrm>
          <a:prstGeom prst="rect">
            <a:avLst/>
          </a:prstGeom>
        </p:spPr>
        <p:txBody>
          <a:bodyPr/>
          <a:lstStyle>
            <a:lvl1pPr marL="419805" indent="-419805" defTabSz="584200">
              <a:defRPr sz="3400">
                <a:latin typeface="+mn-lt"/>
                <a:ea typeface="+mn-ea"/>
                <a:cs typeface="+mn-cs"/>
                <a:sym typeface="Helvetica Light"/>
              </a:defRPr>
            </a:lvl1pPr>
            <a:lvl2pPr marL="864305" indent="-419805" defTabSz="584200">
              <a:defRPr sz="3400">
                <a:latin typeface="+mn-lt"/>
                <a:ea typeface="+mn-ea"/>
                <a:cs typeface="+mn-cs"/>
                <a:sym typeface="Helvetica Light"/>
              </a:defRPr>
            </a:lvl2pPr>
            <a:lvl3pPr marL="1308805" indent="-419805" defTabSz="584200">
              <a:defRPr sz="3400">
                <a:latin typeface="+mn-lt"/>
                <a:ea typeface="+mn-ea"/>
                <a:cs typeface="+mn-cs"/>
                <a:sym typeface="Helvetica Light"/>
              </a:defRPr>
            </a:lvl3pPr>
            <a:lvl4pPr marL="1753305" indent="-419805" defTabSz="584200">
              <a:defRPr sz="3400">
                <a:latin typeface="+mn-lt"/>
                <a:ea typeface="+mn-ea"/>
                <a:cs typeface="+mn-cs"/>
                <a:sym typeface="Helvetica Light"/>
              </a:defRPr>
            </a:lvl4pPr>
            <a:lvl5pPr marL="2197805" indent="-419805" defTabSz="584200">
              <a:defRPr sz="3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2"/>
          </p:nvPr>
        </p:nvSpPr>
        <p:spPr>
          <a:xfrm>
            <a:off x="6325920" y="9251950"/>
            <a:ext cx="340260" cy="3429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05787" indent="-205787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44500" indent="-444500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sp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-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-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-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 defTabSz="584200">
              <a:defRPr sz="6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-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 defTabSz="584200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 defTabSz="584200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028700" indent="-342900" defTabSz="584200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371600" indent="-342900" defTabSz="584200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1714500" indent="-342900" defTabSz="584200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-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 algn="ctr" defTabSz="584200">
              <a:defRPr sz="18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2286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4572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6858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9144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11430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13716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16002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18288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370416" marR="0" indent="-370416" algn="l" defTabSz="43815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814916" marR="0" indent="-370416" algn="l" defTabSz="43815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1259416" marR="0" indent="-370416" algn="l" defTabSz="43815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1703916" marR="0" indent="-370416" algn="l" defTabSz="43815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2148416" marR="0" indent="-370416" algn="l" defTabSz="43815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2592916" marR="0" indent="-370416" algn="l" defTabSz="43815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3037416" marR="0" indent="-370416" algn="l" defTabSz="43815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3481916" marR="0" indent="-370416" algn="l" defTabSz="43815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3926416" marR="0" indent="-370416" algn="l" defTabSz="43815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png"/><Relationship Id="rId4" Type="http://schemas.openxmlformats.org/officeDocument/2006/relationships/image" Target="../media/image51.t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ctrTitle"/>
          </p:nvPr>
        </p:nvSpPr>
        <p:spPr>
          <a:xfrm>
            <a:off x="647858" y="1638300"/>
            <a:ext cx="11907313" cy="417931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9700"/>
            </a:pPr>
            <a:r>
              <a:t>Номер 1: </a:t>
            </a:r>
          </a:p>
          <a:p>
            <a:pPr>
              <a:defRPr sz="5900"/>
            </a:pPr>
            <a:r>
              <a:t>как стать первым в том, что делаешь</a:t>
            </a:r>
          </a:p>
          <a:p>
            <a:pPr>
              <a:defRPr sz="5900"/>
            </a:pPr>
            <a:r>
              <a:t>в том, чем ты занимаешься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ubTitle" sz="quarter" idx="1"/>
          </p:nvPr>
        </p:nvSpPr>
        <p:spPr>
          <a:xfrm>
            <a:off x="1270000" y="6422080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sz="42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Игорь Манн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18648"/>
            <a:lumOff val="597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952500" y="3915833"/>
            <a:ext cx="11099800" cy="2159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11861">
              <a:defRPr sz="141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</a:defRPr>
            </a:lvl1pPr>
          </a:lstStyle>
          <a:p>
            <a:r>
              <a:t>АУДИТ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=</a:t>
            </a:r>
          </a:p>
        </p:txBody>
      </p:sp>
      <p:pic>
        <p:nvPicPr>
          <p:cNvPr id="217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30" y="1796664"/>
            <a:ext cx="12895140" cy="6696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952500" y="3611033"/>
            <a:ext cx="11099800" cy="2159001"/>
          </a:xfrm>
          <a:prstGeom prst="rect">
            <a:avLst/>
          </a:prstGeom>
          <a:ln w="9525">
            <a:round/>
          </a:ln>
        </p:spPr>
        <p:txBody>
          <a:bodyPr>
            <a:normAutofit fontScale="90000"/>
          </a:bodyPr>
          <a:lstStyle>
            <a:lvl1pPr>
              <a:defRPr sz="12000"/>
            </a:lvl1pPr>
          </a:lstStyle>
          <a:p>
            <a:r>
              <a:t>Где вы сейчас?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71550"/>
          </a:lstStyle>
          <a:p>
            <a:r>
              <a:t>SWOT для себя</a:t>
            </a:r>
          </a:p>
        </p:txBody>
      </p:sp>
      <p:pic>
        <p:nvPicPr>
          <p:cNvPr id="222" name="image6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6323" y="2667899"/>
            <a:ext cx="6424193" cy="64241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971550">
              <a:defRPr sz="7600"/>
            </a:lvl1pPr>
          </a:lstStyle>
          <a:p>
            <a:r>
              <a:t>Мой персональный SWOT</a:t>
            </a:r>
          </a:p>
        </p:txBody>
      </p:sp>
      <p:graphicFrame>
        <p:nvGraphicFramePr>
          <p:cNvPr id="225" name="Table 225"/>
          <p:cNvGraphicFramePr/>
          <p:nvPr/>
        </p:nvGraphicFramePr>
        <p:xfrm>
          <a:off x="2602574" y="2685626"/>
          <a:ext cx="7772400" cy="5476874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3886200"/>
                <a:gridCol w="3886200"/>
              </a:tblGrid>
              <a:tr h="2738437">
                <a:tc>
                  <a:txBody>
                    <a:bodyPr/>
                    <a:lstStyle/>
                    <a:p>
                      <a:pPr defTabSz="1295400">
                        <a:tabLst>
                          <a:tab pos="1295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rPr>
                        <a:t>Мои сильные стороны
____
_____</a:t>
                      </a:r>
                    </a:p>
                  </a:txBody>
                  <a:tcPr marL="38100" marR="38100" marT="38100" marB="381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6095C9"/>
                    </a:solidFill>
                  </a:tcPr>
                </a:tc>
                <a:tc>
                  <a:txBody>
                    <a:bodyPr/>
                    <a:lstStyle/>
                    <a:p>
                      <a:pPr defTabSz="1295400">
                        <a:tabLst>
                          <a:tab pos="1295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Gill Sans SemiBold"/>
                          <a:ea typeface="Gill Sans SemiBold"/>
                          <a:cs typeface="Gill Sans SemiBold"/>
                          <a:sym typeface="Gill Sans SemiBold"/>
                        </a:rPr>
                        <a:t>Мои слабые стороны
_____
_______</a:t>
                      </a:r>
                    </a:p>
                  </a:txBody>
                  <a:tcPr marL="38100" marR="38100" marT="38100" marB="381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6095C9"/>
                    </a:solidFill>
                  </a:tcPr>
                </a:tc>
              </a:tr>
              <a:tr h="2738437">
                <a:tc>
                  <a:txBody>
                    <a:bodyPr/>
                    <a:lstStyle/>
                    <a:p>
                      <a:pPr defTabSz="1295400">
                        <a:tabLst>
                          <a:tab pos="1295400" algn="l"/>
                        </a:tabLst>
                      </a:pPr>
                      <a:r>
                        <a:rPr sz="42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Gill Sans"/>
                        </a:rPr>
                        <a:t>Возможности для роста
_____
_______</a:t>
                      </a:r>
                    </a:p>
                  </a:txBody>
                  <a:tcPr marL="38100" marR="38100" marT="38100" marB="381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/>
                    <a:p>
                      <a:pPr defTabSz="1295400">
                        <a:tabLst>
                          <a:tab pos="1295400" algn="l"/>
                        </a:tabLst>
                      </a:pPr>
                      <a:r>
                        <a:rPr sz="42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Gill Sans"/>
                        </a:rPr>
                        <a:t>Угрозы для меня
______
________</a:t>
                      </a:r>
                    </a:p>
                  </a:txBody>
                  <a:tcPr marL="38100" marR="38100" marT="38100" marB="3810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1EA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3709" y="-9220"/>
            <a:ext cx="6940502" cy="10077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/>
          </p:cNvSpPr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12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Поддержка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2976364"/>
            <a:ext cx="10160000" cy="5905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965200" y="281976"/>
            <a:ext cx="1109980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 lnSpcReduction="10000"/>
          </a:bodyPr>
          <a:lstStyle>
            <a:lvl1pPr algn="ctr" defTabSz="845248">
              <a:defRPr sz="7221"/>
            </a:lvl1pPr>
          </a:lstStyle>
          <a:p>
            <a:r>
              <a:t>6 «лошадей» Райса и Траута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body" idx="1"/>
          </p:nvPr>
        </p:nvSpPr>
        <p:spPr>
          <a:xfrm>
            <a:off x="952500" y="976046"/>
            <a:ext cx="11099800" cy="7913954"/>
          </a:xfrm>
          <a:prstGeom prst="rect">
            <a:avLst/>
          </a:prstGeom>
        </p:spPr>
        <p:txBody>
          <a:bodyPr/>
          <a:lstStyle/>
          <a:p>
            <a:pPr marL="576072" indent="-576072" defTabSz="971550">
              <a:buAutoNum type="arabicPeriod"/>
              <a:defRPr sz="5600"/>
            </a:pPr>
            <a:r>
              <a:t> Ваша компания</a:t>
            </a:r>
          </a:p>
          <a:p>
            <a:pPr marL="576072" indent="-576072" defTabSz="971550">
              <a:buAutoNum type="arabicPeriod"/>
              <a:defRPr sz="5600"/>
            </a:pPr>
            <a:r>
              <a:t> Ваш босс</a:t>
            </a:r>
          </a:p>
          <a:p>
            <a:pPr marL="576072" indent="-576072" defTabSz="971550">
              <a:buAutoNum type="arabicPeriod"/>
              <a:defRPr sz="5600"/>
            </a:pPr>
            <a:r>
              <a:t> Ваш друг</a:t>
            </a:r>
          </a:p>
          <a:p>
            <a:pPr marL="576072" indent="-576072" defTabSz="971550">
              <a:buAutoNum type="arabicPeriod"/>
              <a:defRPr sz="5600"/>
            </a:pPr>
            <a:r>
              <a:t> Идея</a:t>
            </a:r>
          </a:p>
          <a:p>
            <a:pPr marL="576072" indent="-576072" defTabSz="971550">
              <a:buAutoNum type="arabicPeriod"/>
              <a:defRPr sz="5600"/>
            </a:pPr>
            <a:r>
              <a:t> Вера</a:t>
            </a:r>
          </a:p>
          <a:p>
            <a:pPr marL="576072" indent="-576072" defTabSz="971550">
              <a:buAutoNum type="arabicPeriod"/>
              <a:defRPr sz="5600"/>
            </a:pPr>
            <a:r>
              <a:t> Вы сами</a:t>
            </a:r>
          </a:p>
        </p:txBody>
      </p:sp>
      <p:pic>
        <p:nvPicPr>
          <p:cNvPr id="235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0105" y="2828924"/>
            <a:ext cx="2713435" cy="4095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788" y="1593600"/>
            <a:ext cx="13021193" cy="656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1443" y="258943"/>
            <a:ext cx="6701914" cy="9576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71550">
              <a:defRPr sz="7900"/>
            </a:lvl1pPr>
          </a:lstStyle>
          <a:p>
            <a:r>
              <a:t>Группа поддержки</a:t>
            </a:r>
          </a:p>
        </p:txBody>
      </p:sp>
      <p:sp>
        <p:nvSpPr>
          <p:cNvPr id="242" name="Shape 242"/>
          <p:cNvSpPr>
            <a:spLocks noGrp="1"/>
          </p:cNvSpPr>
          <p:nvPr>
            <p:ph type="body" idx="1"/>
          </p:nvPr>
        </p:nvSpPr>
        <p:spPr>
          <a:xfrm>
            <a:off x="952500" y="2184400"/>
            <a:ext cx="11099800" cy="6286500"/>
          </a:xfrm>
          <a:prstGeom prst="rect">
            <a:avLst/>
          </a:prstGeom>
        </p:spPr>
        <p:txBody>
          <a:bodyPr/>
          <a:lstStyle/>
          <a:p>
            <a:pPr marL="397764" indent="-397764" defTabSz="971550">
              <a:buAutoNum type="arabicPeriod"/>
              <a:defRPr sz="5800"/>
            </a:pPr>
            <a:r>
              <a:t> семья/друзья</a:t>
            </a:r>
          </a:p>
          <a:p>
            <a:pPr marL="397764" indent="-397764" defTabSz="971550">
              <a:buAutoNum type="arabicPeriod"/>
              <a:defRPr sz="5800"/>
            </a:pPr>
            <a:r>
              <a:t> наставник</a:t>
            </a:r>
          </a:p>
          <a:p>
            <a:pPr marL="397764" indent="-397764" defTabSz="971550">
              <a:buAutoNum type="arabicPeriod"/>
              <a:defRPr sz="5800"/>
            </a:pPr>
            <a:r>
              <a:t> удача</a:t>
            </a:r>
          </a:p>
        </p:txBody>
      </p:sp>
      <p:pic>
        <p:nvPicPr>
          <p:cNvPr id="243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1538" y="3188624"/>
            <a:ext cx="4457702" cy="3931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497488" y="3797300"/>
            <a:ext cx="11815389" cy="237949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15000">
                <a:solidFill>
                  <a:srgbClr val="E63B7A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РАЗВИТИЕ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=</a:t>
            </a:r>
          </a:p>
        </p:txBody>
      </p:sp>
      <p:pic>
        <p:nvPicPr>
          <p:cNvPr id="250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952" y="3994346"/>
            <a:ext cx="12924896" cy="2985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обучение сжато pdf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5037" y="-593415"/>
            <a:ext cx="13554294" cy="10381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hueOff val="-2473792"/>
            <a:satOff val="-50209"/>
            <a:lumOff val="2354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xfrm>
            <a:off x="381720" y="3364632"/>
            <a:ext cx="11670580" cy="2159000"/>
          </a:xfrm>
          <a:prstGeom prst="rect">
            <a:avLst/>
          </a:prstGeom>
        </p:spPr>
        <p:txBody>
          <a:bodyPr/>
          <a:lstStyle>
            <a:lvl1pPr defTabSz="429387">
              <a:defRPr sz="1274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dirty="0" err="1"/>
              <a:t>Коммуникации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oup 258"/>
          <p:cNvGrpSpPr/>
          <p:nvPr/>
        </p:nvGrpSpPr>
        <p:grpSpPr>
          <a:xfrm>
            <a:off x="732990" y="561240"/>
            <a:ext cx="5685030" cy="1463440"/>
            <a:chOff x="-2" y="-41038"/>
            <a:chExt cx="5685029" cy="1463439"/>
          </a:xfrm>
        </p:grpSpPr>
        <p:sp>
          <p:nvSpPr>
            <p:cNvPr id="257" name="Shape 257"/>
            <p:cNvSpPr/>
            <p:nvPr/>
          </p:nvSpPr>
          <p:spPr>
            <a:xfrm>
              <a:off x="215900" y="139700"/>
              <a:ext cx="4677098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r>
                <a:t>умение говорить</a:t>
              </a:r>
            </a:p>
          </p:txBody>
        </p:sp>
        <p:pic>
          <p:nvPicPr>
            <p:cNvPr id="256" name="Рисунок 255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" y="-41038"/>
              <a:ext cx="5685029" cy="1463439"/>
            </a:xfrm>
            <a:prstGeom prst="rect">
              <a:avLst/>
            </a:prstGeom>
            <a:effectLst/>
          </p:spPr>
        </p:pic>
      </p:grpSp>
      <p:grpSp>
        <p:nvGrpSpPr>
          <p:cNvPr id="261" name="Group 261"/>
          <p:cNvGrpSpPr/>
          <p:nvPr/>
        </p:nvGrpSpPr>
        <p:grpSpPr>
          <a:xfrm>
            <a:off x="2317825" y="1983642"/>
            <a:ext cx="8793087" cy="1529130"/>
            <a:chOff x="0" y="-106728"/>
            <a:chExt cx="8793085" cy="1529129"/>
          </a:xfrm>
        </p:grpSpPr>
        <p:sp>
          <p:nvSpPr>
            <p:cNvPr id="260" name="Shape 260"/>
            <p:cNvSpPr/>
            <p:nvPr/>
          </p:nvSpPr>
          <p:spPr>
            <a:xfrm>
              <a:off x="215900" y="139700"/>
              <a:ext cx="7319107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r>
                <a:t>умение слушать и слышать</a:t>
              </a:r>
            </a:p>
          </p:txBody>
        </p:sp>
        <p:pic>
          <p:nvPicPr>
            <p:cNvPr id="259" name="Рисунок 258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06728"/>
              <a:ext cx="8793085" cy="1529129"/>
            </a:xfrm>
            <a:prstGeom prst="rect">
              <a:avLst/>
            </a:prstGeom>
            <a:effectLst/>
          </p:spPr>
        </p:pic>
      </p:grpSp>
      <p:grpSp>
        <p:nvGrpSpPr>
          <p:cNvPr id="264" name="Group 264"/>
          <p:cNvGrpSpPr/>
          <p:nvPr/>
        </p:nvGrpSpPr>
        <p:grpSpPr>
          <a:xfrm>
            <a:off x="8218578" y="561240"/>
            <a:ext cx="4233148" cy="1422402"/>
            <a:chOff x="-1" y="0"/>
            <a:chExt cx="4233147" cy="1422401"/>
          </a:xfrm>
        </p:grpSpPr>
        <p:sp>
          <p:nvSpPr>
            <p:cNvPr id="263" name="Shape 263"/>
            <p:cNvSpPr/>
            <p:nvPr/>
          </p:nvSpPr>
          <p:spPr>
            <a:xfrm>
              <a:off x="215900" y="139700"/>
              <a:ext cx="3336715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r>
                <a:t>переговоры</a:t>
              </a:r>
            </a:p>
          </p:txBody>
        </p:sp>
        <p:pic>
          <p:nvPicPr>
            <p:cNvPr id="262" name="Рисунок 261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233147" cy="1422401"/>
            </a:xfrm>
            <a:prstGeom prst="rect">
              <a:avLst/>
            </a:prstGeom>
            <a:effectLst/>
          </p:spPr>
        </p:pic>
      </p:grpSp>
      <p:grpSp>
        <p:nvGrpSpPr>
          <p:cNvPr id="267" name="Group 267"/>
          <p:cNvGrpSpPr/>
          <p:nvPr/>
        </p:nvGrpSpPr>
        <p:grpSpPr>
          <a:xfrm>
            <a:off x="516681" y="3512772"/>
            <a:ext cx="4401543" cy="1488092"/>
            <a:chOff x="-1" y="-65690"/>
            <a:chExt cx="4401541" cy="1488091"/>
          </a:xfrm>
        </p:grpSpPr>
        <p:sp>
          <p:nvSpPr>
            <p:cNvPr id="266" name="Shape 266"/>
            <p:cNvSpPr/>
            <p:nvPr/>
          </p:nvSpPr>
          <p:spPr>
            <a:xfrm>
              <a:off x="215900" y="139700"/>
              <a:ext cx="3450196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r>
                <a:t>язык жестов</a:t>
              </a:r>
            </a:p>
          </p:txBody>
        </p:sp>
        <p:pic>
          <p:nvPicPr>
            <p:cNvPr id="265" name="Рисунок 264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65690"/>
              <a:ext cx="4401541" cy="1488091"/>
            </a:xfrm>
            <a:prstGeom prst="rect">
              <a:avLst/>
            </a:prstGeom>
            <a:effectLst/>
          </p:spPr>
        </p:pic>
      </p:grpSp>
      <p:grpSp>
        <p:nvGrpSpPr>
          <p:cNvPr id="270" name="Group 270"/>
          <p:cNvGrpSpPr/>
          <p:nvPr/>
        </p:nvGrpSpPr>
        <p:grpSpPr>
          <a:xfrm>
            <a:off x="6418020" y="5263200"/>
            <a:ext cx="5917028" cy="1422402"/>
            <a:chOff x="-1" y="0"/>
            <a:chExt cx="5917026" cy="1422401"/>
          </a:xfrm>
        </p:grpSpPr>
        <p:sp>
          <p:nvSpPr>
            <p:cNvPr id="269" name="Shape 269"/>
            <p:cNvSpPr/>
            <p:nvPr/>
          </p:nvSpPr>
          <p:spPr>
            <a:xfrm>
              <a:off x="215900" y="139700"/>
              <a:ext cx="4933826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r>
                <a:t>умение выступать</a:t>
              </a:r>
            </a:p>
          </p:txBody>
        </p:sp>
        <p:pic>
          <p:nvPicPr>
            <p:cNvPr id="268" name="Рисунок 267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5917026" cy="1422401"/>
            </a:xfrm>
            <a:prstGeom prst="rect">
              <a:avLst/>
            </a:prstGeom>
            <a:effectLst/>
          </p:spPr>
        </p:pic>
      </p:grpSp>
      <p:grpSp>
        <p:nvGrpSpPr>
          <p:cNvPr id="273" name="Group 273"/>
          <p:cNvGrpSpPr/>
          <p:nvPr/>
        </p:nvGrpSpPr>
        <p:grpSpPr>
          <a:xfrm>
            <a:off x="778729" y="5653692"/>
            <a:ext cx="4584126" cy="1422402"/>
            <a:chOff x="-1" y="0"/>
            <a:chExt cx="4584124" cy="1422401"/>
          </a:xfrm>
        </p:grpSpPr>
        <p:sp>
          <p:nvSpPr>
            <p:cNvPr id="272" name="Shape 272"/>
            <p:cNvSpPr/>
            <p:nvPr/>
          </p:nvSpPr>
          <p:spPr>
            <a:xfrm>
              <a:off x="215900" y="139700"/>
              <a:ext cx="3499185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r>
                <a:t>грамотность</a:t>
              </a:r>
            </a:p>
          </p:txBody>
        </p:sp>
        <p:pic>
          <p:nvPicPr>
            <p:cNvPr id="271" name="Рисунок 270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4584124" cy="1422401"/>
            </a:xfrm>
            <a:prstGeom prst="rect">
              <a:avLst/>
            </a:prstGeom>
            <a:effectLst/>
          </p:spPr>
        </p:pic>
      </p:grpSp>
      <p:grpSp>
        <p:nvGrpSpPr>
          <p:cNvPr id="276" name="Group 276"/>
          <p:cNvGrpSpPr/>
          <p:nvPr/>
        </p:nvGrpSpPr>
        <p:grpSpPr>
          <a:xfrm>
            <a:off x="5134874" y="6769337"/>
            <a:ext cx="5399974" cy="1422402"/>
            <a:chOff x="-1" y="0"/>
            <a:chExt cx="5399973" cy="1422401"/>
          </a:xfrm>
        </p:grpSpPr>
        <p:sp>
          <p:nvSpPr>
            <p:cNvPr id="275" name="Shape 275"/>
            <p:cNvSpPr/>
            <p:nvPr/>
          </p:nvSpPr>
          <p:spPr>
            <a:xfrm>
              <a:off x="215900" y="139700"/>
              <a:ext cx="4545633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r>
                <a:t>е-коммуникации</a:t>
              </a:r>
            </a:p>
          </p:txBody>
        </p:sp>
        <p:pic>
          <p:nvPicPr>
            <p:cNvPr id="274" name="Рисунок 273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5399973" cy="1422401"/>
            </a:xfrm>
            <a:prstGeom prst="rect">
              <a:avLst/>
            </a:prstGeom>
            <a:effectLst/>
          </p:spPr>
        </p:pic>
      </p:grpSp>
      <p:grpSp>
        <p:nvGrpSpPr>
          <p:cNvPr id="279" name="Group 279"/>
          <p:cNvGrpSpPr/>
          <p:nvPr/>
        </p:nvGrpSpPr>
        <p:grpSpPr>
          <a:xfrm>
            <a:off x="1212608" y="7772638"/>
            <a:ext cx="2970171" cy="1378686"/>
            <a:chOff x="-1" y="43716"/>
            <a:chExt cx="2970170" cy="1378685"/>
          </a:xfrm>
        </p:grpSpPr>
        <p:sp>
          <p:nvSpPr>
            <p:cNvPr id="278" name="Shape 278"/>
            <p:cNvSpPr/>
            <p:nvPr/>
          </p:nvSpPr>
          <p:spPr>
            <a:xfrm>
              <a:off x="215900" y="139700"/>
              <a:ext cx="2058343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r>
                <a:t>отчеты</a:t>
              </a:r>
            </a:p>
          </p:txBody>
        </p:sp>
        <p:pic>
          <p:nvPicPr>
            <p:cNvPr id="277" name="Рисунок 276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43716"/>
              <a:ext cx="2970170" cy="1378685"/>
            </a:xfrm>
            <a:prstGeom prst="rect">
              <a:avLst/>
            </a:prstGeom>
            <a:effectLst/>
          </p:spPr>
        </p:pic>
      </p:grpSp>
      <p:grpSp>
        <p:nvGrpSpPr>
          <p:cNvPr id="282" name="Group 282"/>
          <p:cNvGrpSpPr/>
          <p:nvPr/>
        </p:nvGrpSpPr>
        <p:grpSpPr>
          <a:xfrm>
            <a:off x="4918224" y="3512772"/>
            <a:ext cx="7920880" cy="1488092"/>
            <a:chOff x="-205169" y="0"/>
            <a:chExt cx="7501141" cy="1422401"/>
          </a:xfrm>
        </p:grpSpPr>
        <p:sp>
          <p:nvSpPr>
            <p:cNvPr id="281" name="Shape 281"/>
            <p:cNvSpPr/>
            <p:nvPr/>
          </p:nvSpPr>
          <p:spPr>
            <a:xfrm>
              <a:off x="215900" y="139700"/>
              <a:ext cx="6701781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r>
                <a:t>этикет/хорошие манеры</a:t>
              </a:r>
            </a:p>
          </p:txBody>
        </p:sp>
        <p:pic>
          <p:nvPicPr>
            <p:cNvPr id="280" name="Рисунок 279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05169" y="0"/>
              <a:ext cx="7501141" cy="1422401"/>
            </a:xfrm>
            <a:prstGeom prst="rect">
              <a:avLst/>
            </a:prstGeom>
            <a:effectLst/>
          </p:spPr>
        </p:pic>
      </p:grpSp>
      <p:grpSp>
        <p:nvGrpSpPr>
          <p:cNvPr id="285" name="Group 285"/>
          <p:cNvGrpSpPr/>
          <p:nvPr/>
        </p:nvGrpSpPr>
        <p:grpSpPr>
          <a:xfrm>
            <a:off x="5869306" y="8191739"/>
            <a:ext cx="6570339" cy="1506136"/>
            <a:chOff x="0" y="-83734"/>
            <a:chExt cx="6570337" cy="1506135"/>
          </a:xfrm>
        </p:grpSpPr>
        <p:sp>
          <p:nvSpPr>
            <p:cNvPr id="284" name="Shape 284"/>
            <p:cNvSpPr/>
            <p:nvPr/>
          </p:nvSpPr>
          <p:spPr>
            <a:xfrm>
              <a:off x="215900" y="139700"/>
              <a:ext cx="5420618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/>
              </a:lvl1pPr>
            </a:lstStyle>
            <a:p>
              <a:r>
                <a:t>иностранные языки</a:t>
              </a:r>
            </a:p>
          </p:txBody>
        </p:sp>
        <p:pic>
          <p:nvPicPr>
            <p:cNvPr id="283" name="Рисунок 282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-83734"/>
              <a:ext cx="6570337" cy="150613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xfrm>
            <a:off x="620989" y="3627748"/>
            <a:ext cx="11884715" cy="2805345"/>
          </a:xfrm>
          <a:prstGeom prst="rect">
            <a:avLst/>
          </a:prstGeom>
        </p:spPr>
        <p:txBody>
          <a:bodyPr/>
          <a:lstStyle>
            <a:lvl1pPr>
              <a:defRPr sz="15000">
                <a:solidFill>
                  <a:srgbClr val="D848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Навыки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roup 291"/>
          <p:cNvGrpSpPr/>
          <p:nvPr/>
        </p:nvGrpSpPr>
        <p:grpSpPr>
          <a:xfrm>
            <a:off x="386186" y="285690"/>
            <a:ext cx="4262677" cy="1428249"/>
            <a:chOff x="-1" y="-2"/>
            <a:chExt cx="4262675" cy="1428248"/>
          </a:xfrm>
        </p:grpSpPr>
        <p:sp>
          <p:nvSpPr>
            <p:cNvPr id="290" name="Shape 290"/>
            <p:cNvSpPr/>
            <p:nvPr/>
          </p:nvSpPr>
          <p:spPr>
            <a:xfrm>
              <a:off x="215900" y="139700"/>
              <a:ext cx="3458431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t>умение читать</a:t>
              </a:r>
            </a:p>
          </p:txBody>
        </p:sp>
        <p:pic>
          <p:nvPicPr>
            <p:cNvPr id="289" name="Рисунок 288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2"/>
              <a:ext cx="4262675" cy="1428248"/>
            </a:xfrm>
            <a:prstGeom prst="rect">
              <a:avLst/>
            </a:prstGeom>
            <a:effectLst/>
          </p:spPr>
        </p:pic>
      </p:grpSp>
      <p:grpSp>
        <p:nvGrpSpPr>
          <p:cNvPr id="294" name="Group 294"/>
          <p:cNvGrpSpPr/>
          <p:nvPr/>
        </p:nvGrpSpPr>
        <p:grpSpPr>
          <a:xfrm>
            <a:off x="616839" y="1777367"/>
            <a:ext cx="3936790" cy="1499987"/>
            <a:chOff x="-1" y="-2"/>
            <a:chExt cx="3936789" cy="1499986"/>
          </a:xfrm>
        </p:grpSpPr>
        <p:sp>
          <p:nvSpPr>
            <p:cNvPr id="293" name="Shape 293"/>
            <p:cNvSpPr/>
            <p:nvPr/>
          </p:nvSpPr>
          <p:spPr>
            <a:xfrm>
              <a:off x="215900" y="139700"/>
              <a:ext cx="3227779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t>креативность</a:t>
              </a:r>
            </a:p>
          </p:txBody>
        </p:sp>
        <p:pic>
          <p:nvPicPr>
            <p:cNvPr id="292" name="Рисунок 291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2"/>
              <a:ext cx="3936789" cy="1499986"/>
            </a:xfrm>
            <a:prstGeom prst="rect">
              <a:avLst/>
            </a:prstGeom>
            <a:effectLst/>
          </p:spPr>
        </p:pic>
      </p:grpSp>
      <p:grpSp>
        <p:nvGrpSpPr>
          <p:cNvPr id="297" name="Group 297"/>
          <p:cNvGrpSpPr/>
          <p:nvPr/>
        </p:nvGrpSpPr>
        <p:grpSpPr>
          <a:xfrm>
            <a:off x="6001303" y="285690"/>
            <a:ext cx="6781151" cy="1634081"/>
            <a:chOff x="-254057" y="-186278"/>
            <a:chExt cx="6355490" cy="1494378"/>
          </a:xfrm>
        </p:grpSpPr>
        <p:sp>
          <p:nvSpPr>
            <p:cNvPr id="296" name="Shape 296"/>
            <p:cNvSpPr/>
            <p:nvPr/>
          </p:nvSpPr>
          <p:spPr>
            <a:xfrm>
              <a:off x="215900" y="139700"/>
              <a:ext cx="5145795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t>управление временем</a:t>
              </a:r>
            </a:p>
          </p:txBody>
        </p:sp>
        <p:pic>
          <p:nvPicPr>
            <p:cNvPr id="295" name="Рисунок 294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54057" y="-186278"/>
              <a:ext cx="6355490" cy="1494378"/>
            </a:xfrm>
            <a:prstGeom prst="rect">
              <a:avLst/>
            </a:prstGeom>
            <a:effectLst/>
          </p:spPr>
        </p:pic>
      </p:grpSp>
      <p:grpSp>
        <p:nvGrpSpPr>
          <p:cNvPr id="300" name="Group 300"/>
          <p:cNvGrpSpPr/>
          <p:nvPr/>
        </p:nvGrpSpPr>
        <p:grpSpPr>
          <a:xfrm>
            <a:off x="7809542" y="2058197"/>
            <a:ext cx="4561231" cy="1308102"/>
            <a:chOff x="0" y="-1"/>
            <a:chExt cx="4561229" cy="1308101"/>
          </a:xfrm>
        </p:grpSpPr>
        <p:sp>
          <p:nvSpPr>
            <p:cNvPr id="299" name="Shape 299"/>
            <p:cNvSpPr/>
            <p:nvPr/>
          </p:nvSpPr>
          <p:spPr>
            <a:xfrm>
              <a:off x="215900" y="139700"/>
              <a:ext cx="3696283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t>пунктуальность</a:t>
              </a:r>
            </a:p>
          </p:txBody>
        </p:sp>
        <p:pic>
          <p:nvPicPr>
            <p:cNvPr id="298" name="Рисунок 297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561229" cy="1308101"/>
            </a:xfrm>
            <a:prstGeom prst="rect">
              <a:avLst/>
            </a:prstGeom>
            <a:effectLst/>
          </p:spPr>
        </p:pic>
      </p:grpSp>
      <p:grpSp>
        <p:nvGrpSpPr>
          <p:cNvPr id="303" name="Group 303"/>
          <p:cNvGrpSpPr/>
          <p:nvPr/>
        </p:nvGrpSpPr>
        <p:grpSpPr>
          <a:xfrm>
            <a:off x="4337729" y="1172581"/>
            <a:ext cx="1896486" cy="1308101"/>
            <a:chOff x="0" y="0"/>
            <a:chExt cx="1896485" cy="1308100"/>
          </a:xfrm>
        </p:grpSpPr>
        <p:sp>
          <p:nvSpPr>
            <p:cNvPr id="302" name="Shape 302"/>
            <p:cNvSpPr/>
            <p:nvPr/>
          </p:nvSpPr>
          <p:spPr>
            <a:xfrm>
              <a:off x="215900" y="139700"/>
              <a:ext cx="1464686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t>«нет»</a:t>
              </a:r>
            </a:p>
          </p:txBody>
        </p:sp>
        <p:pic>
          <p:nvPicPr>
            <p:cNvPr id="301" name="Рисунок 300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1896487" cy="1308101"/>
            </a:xfrm>
            <a:prstGeom prst="rect">
              <a:avLst/>
            </a:prstGeom>
            <a:effectLst/>
          </p:spPr>
        </p:pic>
      </p:grpSp>
      <p:grpSp>
        <p:nvGrpSpPr>
          <p:cNvPr id="306" name="Group 306"/>
          <p:cNvGrpSpPr/>
          <p:nvPr/>
        </p:nvGrpSpPr>
        <p:grpSpPr>
          <a:xfrm>
            <a:off x="7726185" y="3783396"/>
            <a:ext cx="4428687" cy="1416530"/>
            <a:chOff x="-2" y="-108429"/>
            <a:chExt cx="4428686" cy="1416529"/>
          </a:xfrm>
        </p:grpSpPr>
        <p:sp>
          <p:nvSpPr>
            <p:cNvPr id="305" name="Shape 305"/>
            <p:cNvSpPr/>
            <p:nvPr/>
          </p:nvSpPr>
          <p:spPr>
            <a:xfrm>
              <a:off x="215900" y="139700"/>
              <a:ext cx="3493096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t>держать слово</a:t>
              </a:r>
            </a:p>
          </p:txBody>
        </p:sp>
        <p:pic>
          <p:nvPicPr>
            <p:cNvPr id="304" name="Рисунок 303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" y="-108429"/>
              <a:ext cx="4428686" cy="1416529"/>
            </a:xfrm>
            <a:prstGeom prst="rect">
              <a:avLst/>
            </a:prstGeom>
            <a:effectLst/>
          </p:spPr>
        </p:pic>
      </p:grpSp>
      <p:grpSp>
        <p:nvGrpSpPr>
          <p:cNvPr id="309" name="Group 309"/>
          <p:cNvGrpSpPr/>
          <p:nvPr/>
        </p:nvGrpSpPr>
        <p:grpSpPr>
          <a:xfrm>
            <a:off x="653371" y="3085470"/>
            <a:ext cx="3995492" cy="1491677"/>
            <a:chOff x="0" y="-183576"/>
            <a:chExt cx="3995491" cy="1491676"/>
          </a:xfrm>
        </p:grpSpPr>
        <p:sp>
          <p:nvSpPr>
            <p:cNvPr id="308" name="Shape 308"/>
            <p:cNvSpPr/>
            <p:nvPr/>
          </p:nvSpPr>
          <p:spPr>
            <a:xfrm>
              <a:off x="215900" y="139700"/>
              <a:ext cx="3191248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t>делегировать</a:t>
              </a:r>
            </a:p>
          </p:txBody>
        </p:sp>
        <p:pic>
          <p:nvPicPr>
            <p:cNvPr id="307" name="Рисунок 306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83576"/>
              <a:ext cx="3995491" cy="1491676"/>
            </a:xfrm>
            <a:prstGeom prst="rect">
              <a:avLst/>
            </a:prstGeom>
            <a:effectLst/>
          </p:spPr>
        </p:pic>
      </p:grpSp>
      <p:grpSp>
        <p:nvGrpSpPr>
          <p:cNvPr id="312" name="Group 312"/>
          <p:cNvGrpSpPr/>
          <p:nvPr/>
        </p:nvGrpSpPr>
        <p:grpSpPr>
          <a:xfrm>
            <a:off x="7726186" y="5086922"/>
            <a:ext cx="5056268" cy="1508241"/>
            <a:chOff x="-1" y="-200140"/>
            <a:chExt cx="5056267" cy="1508240"/>
          </a:xfrm>
        </p:grpSpPr>
        <p:sp>
          <p:nvSpPr>
            <p:cNvPr id="311" name="Shape 311"/>
            <p:cNvSpPr/>
            <p:nvPr/>
          </p:nvSpPr>
          <p:spPr>
            <a:xfrm>
              <a:off x="215900" y="139700"/>
              <a:ext cx="4212785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t>довести до конца</a:t>
              </a:r>
            </a:p>
          </p:txBody>
        </p:sp>
        <p:pic>
          <p:nvPicPr>
            <p:cNvPr id="310" name="Рисунок 309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-200140"/>
              <a:ext cx="5056267" cy="1508240"/>
            </a:xfrm>
            <a:prstGeom prst="rect">
              <a:avLst/>
            </a:prstGeom>
            <a:effectLst/>
          </p:spPr>
        </p:pic>
      </p:grpSp>
      <p:grpSp>
        <p:nvGrpSpPr>
          <p:cNvPr id="315" name="Group 315"/>
          <p:cNvGrpSpPr/>
          <p:nvPr/>
        </p:nvGrpSpPr>
        <p:grpSpPr>
          <a:xfrm>
            <a:off x="163463" y="4947221"/>
            <a:ext cx="4174265" cy="1308102"/>
            <a:chOff x="0" y="-1"/>
            <a:chExt cx="4174264" cy="1308101"/>
          </a:xfrm>
        </p:grpSpPr>
        <p:sp>
          <p:nvSpPr>
            <p:cNvPr id="314" name="Shape 314"/>
            <p:cNvSpPr/>
            <p:nvPr/>
          </p:nvSpPr>
          <p:spPr>
            <a:xfrm>
              <a:off x="215900" y="139700"/>
              <a:ext cx="3357104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t>мотивировать</a:t>
              </a:r>
            </a:p>
          </p:txBody>
        </p:sp>
        <p:pic>
          <p:nvPicPr>
            <p:cNvPr id="313" name="Рисунок 312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-1"/>
              <a:ext cx="4174264" cy="1308101"/>
            </a:xfrm>
            <a:prstGeom prst="rect">
              <a:avLst/>
            </a:prstGeom>
            <a:effectLst/>
          </p:spPr>
        </p:pic>
      </p:grpSp>
      <p:grpSp>
        <p:nvGrpSpPr>
          <p:cNvPr id="318" name="Group 318"/>
          <p:cNvGrpSpPr/>
          <p:nvPr/>
        </p:nvGrpSpPr>
        <p:grpSpPr>
          <a:xfrm>
            <a:off x="5070071" y="2388353"/>
            <a:ext cx="2499571" cy="1308102"/>
            <a:chOff x="-1" y="-1"/>
            <a:chExt cx="2499570" cy="1308101"/>
          </a:xfrm>
        </p:grpSpPr>
        <p:sp>
          <p:nvSpPr>
            <p:cNvPr id="317" name="Shape 317"/>
            <p:cNvSpPr/>
            <p:nvPr/>
          </p:nvSpPr>
          <p:spPr>
            <a:xfrm>
              <a:off x="215900" y="139700"/>
              <a:ext cx="1514017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t>фокус</a:t>
              </a:r>
            </a:p>
          </p:txBody>
        </p:sp>
        <p:pic>
          <p:nvPicPr>
            <p:cNvPr id="316" name="Рисунок 315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" y="-1"/>
              <a:ext cx="2499570" cy="1308101"/>
            </a:xfrm>
            <a:prstGeom prst="rect">
              <a:avLst/>
            </a:prstGeom>
            <a:effectLst/>
          </p:spPr>
        </p:pic>
      </p:grpSp>
      <p:grpSp>
        <p:nvGrpSpPr>
          <p:cNvPr id="321" name="Group 321"/>
          <p:cNvGrpSpPr/>
          <p:nvPr/>
        </p:nvGrpSpPr>
        <p:grpSpPr>
          <a:xfrm>
            <a:off x="245590" y="6797426"/>
            <a:ext cx="4369594" cy="1294474"/>
            <a:chOff x="-1" y="13627"/>
            <a:chExt cx="4369592" cy="1294473"/>
          </a:xfrm>
        </p:grpSpPr>
        <p:sp>
          <p:nvSpPr>
            <p:cNvPr id="320" name="Shape 320"/>
            <p:cNvSpPr/>
            <p:nvPr/>
          </p:nvSpPr>
          <p:spPr>
            <a:xfrm>
              <a:off x="215900" y="139700"/>
              <a:ext cx="3192847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t>держать удар</a:t>
              </a:r>
            </a:p>
          </p:txBody>
        </p:sp>
        <p:pic>
          <p:nvPicPr>
            <p:cNvPr id="319" name="Рисунок 318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" y="13627"/>
              <a:ext cx="4369592" cy="1294473"/>
            </a:xfrm>
            <a:prstGeom prst="rect">
              <a:avLst/>
            </a:prstGeom>
            <a:effectLst/>
          </p:spPr>
        </p:pic>
      </p:grpSp>
      <p:grpSp>
        <p:nvGrpSpPr>
          <p:cNvPr id="324" name="Group 324"/>
          <p:cNvGrpSpPr/>
          <p:nvPr/>
        </p:nvGrpSpPr>
        <p:grpSpPr>
          <a:xfrm>
            <a:off x="4432962" y="4031525"/>
            <a:ext cx="3376579" cy="1441615"/>
            <a:chOff x="-2" y="-133514"/>
            <a:chExt cx="3376577" cy="1441614"/>
          </a:xfrm>
        </p:grpSpPr>
        <p:sp>
          <p:nvSpPr>
            <p:cNvPr id="323" name="Shape 323"/>
            <p:cNvSpPr/>
            <p:nvPr/>
          </p:nvSpPr>
          <p:spPr>
            <a:xfrm>
              <a:off x="215900" y="139700"/>
              <a:ext cx="2704877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t>ускориться</a:t>
              </a:r>
            </a:p>
          </p:txBody>
        </p:sp>
        <p:pic>
          <p:nvPicPr>
            <p:cNvPr id="322" name="Рисунок 321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2" y="-133514"/>
              <a:ext cx="3376577" cy="1441614"/>
            </a:xfrm>
            <a:prstGeom prst="rect">
              <a:avLst/>
            </a:prstGeom>
            <a:effectLst/>
          </p:spPr>
        </p:pic>
      </p:grpSp>
      <p:grpSp>
        <p:nvGrpSpPr>
          <p:cNvPr id="327" name="Group 327"/>
          <p:cNvGrpSpPr/>
          <p:nvPr/>
        </p:nvGrpSpPr>
        <p:grpSpPr>
          <a:xfrm>
            <a:off x="4973755" y="6595163"/>
            <a:ext cx="4265802" cy="1535937"/>
            <a:chOff x="-1" y="-227836"/>
            <a:chExt cx="4265801" cy="1535936"/>
          </a:xfrm>
        </p:grpSpPr>
        <p:sp>
          <p:nvSpPr>
            <p:cNvPr id="326" name="Shape 326"/>
            <p:cNvSpPr/>
            <p:nvPr/>
          </p:nvSpPr>
          <p:spPr>
            <a:xfrm>
              <a:off x="215900" y="139700"/>
              <a:ext cx="3290175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t>держать темп</a:t>
              </a:r>
            </a:p>
          </p:txBody>
        </p:sp>
        <p:pic>
          <p:nvPicPr>
            <p:cNvPr id="325" name="Рисунок 324"/>
            <p:cNvPicPr>
              <a:picLocks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-227836"/>
              <a:ext cx="4265801" cy="1535936"/>
            </a:xfrm>
            <a:prstGeom prst="rect">
              <a:avLst/>
            </a:prstGeom>
            <a:effectLst/>
          </p:spPr>
        </p:pic>
      </p:grpSp>
      <p:grpSp>
        <p:nvGrpSpPr>
          <p:cNvPr id="330" name="Group 330"/>
          <p:cNvGrpSpPr/>
          <p:nvPr/>
        </p:nvGrpSpPr>
        <p:grpSpPr>
          <a:xfrm>
            <a:off x="4615184" y="5461572"/>
            <a:ext cx="2765303" cy="1335854"/>
            <a:chOff x="0" y="-27753"/>
            <a:chExt cx="2765302" cy="1335853"/>
          </a:xfrm>
        </p:grpSpPr>
        <p:sp>
          <p:nvSpPr>
            <p:cNvPr id="329" name="Shape 329"/>
            <p:cNvSpPr/>
            <p:nvPr/>
          </p:nvSpPr>
          <p:spPr>
            <a:xfrm>
              <a:off x="215900" y="139700"/>
              <a:ext cx="2016386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t>спасибо</a:t>
              </a:r>
            </a:p>
          </p:txBody>
        </p:sp>
        <p:pic>
          <p:nvPicPr>
            <p:cNvPr id="328" name="Рисунок 327"/>
            <p:cNvPicPr>
              <a:picLocks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-27753"/>
              <a:ext cx="2765302" cy="1335853"/>
            </a:xfrm>
            <a:prstGeom prst="rect">
              <a:avLst/>
            </a:prstGeom>
            <a:effectLst/>
          </p:spPr>
        </p:pic>
      </p:grpSp>
      <p:grpSp>
        <p:nvGrpSpPr>
          <p:cNvPr id="333" name="Group 333"/>
          <p:cNvGrpSpPr/>
          <p:nvPr/>
        </p:nvGrpSpPr>
        <p:grpSpPr>
          <a:xfrm>
            <a:off x="9239557" y="6783798"/>
            <a:ext cx="3131216" cy="1308102"/>
            <a:chOff x="-882265" y="53837"/>
            <a:chExt cx="3131214" cy="1308101"/>
          </a:xfrm>
        </p:grpSpPr>
        <p:sp>
          <p:nvSpPr>
            <p:cNvPr id="332" name="Shape 332"/>
            <p:cNvSpPr/>
            <p:nvPr/>
          </p:nvSpPr>
          <p:spPr>
            <a:xfrm>
              <a:off x="-688272" y="93037"/>
              <a:ext cx="2315034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rPr dirty="0" err="1"/>
                <a:t>собрания</a:t>
              </a:r>
              <a:endParaRPr dirty="0"/>
            </a:p>
          </p:txBody>
        </p:sp>
        <p:pic>
          <p:nvPicPr>
            <p:cNvPr id="331" name="Рисунок 330"/>
            <p:cNvPicPr>
              <a:picLocks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-882265" y="53837"/>
              <a:ext cx="3131214" cy="1308101"/>
            </a:xfrm>
            <a:prstGeom prst="rect">
              <a:avLst/>
            </a:prstGeom>
            <a:effectLst/>
          </p:spPr>
        </p:pic>
      </p:grpSp>
      <p:grpSp>
        <p:nvGrpSpPr>
          <p:cNvPr id="336" name="Group 336"/>
          <p:cNvGrpSpPr/>
          <p:nvPr/>
        </p:nvGrpSpPr>
        <p:grpSpPr>
          <a:xfrm>
            <a:off x="7164587" y="8312558"/>
            <a:ext cx="4990286" cy="1168401"/>
            <a:chOff x="0" y="139699"/>
            <a:chExt cx="4990285" cy="1168400"/>
          </a:xfrm>
        </p:grpSpPr>
        <p:sp>
          <p:nvSpPr>
            <p:cNvPr id="335" name="Shape 335"/>
            <p:cNvSpPr/>
            <p:nvPr/>
          </p:nvSpPr>
          <p:spPr>
            <a:xfrm>
              <a:off x="215900" y="139700"/>
              <a:ext cx="4106125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t>принятие нового</a:t>
              </a:r>
            </a:p>
          </p:txBody>
        </p:sp>
        <p:pic>
          <p:nvPicPr>
            <p:cNvPr id="334" name="Рисунок 333"/>
            <p:cNvPicPr>
              <a:picLocks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139699"/>
              <a:ext cx="4990285" cy="1168400"/>
            </a:xfrm>
            <a:prstGeom prst="rect">
              <a:avLst/>
            </a:prstGeom>
            <a:effectLst/>
          </p:spPr>
        </p:pic>
      </p:grpSp>
      <p:grpSp>
        <p:nvGrpSpPr>
          <p:cNvPr id="339" name="Group 339"/>
          <p:cNvGrpSpPr/>
          <p:nvPr/>
        </p:nvGrpSpPr>
        <p:grpSpPr>
          <a:xfrm>
            <a:off x="1050797" y="8172858"/>
            <a:ext cx="6113790" cy="1308102"/>
            <a:chOff x="-1" y="-1"/>
            <a:chExt cx="6113789" cy="1308101"/>
          </a:xfrm>
        </p:grpSpPr>
        <p:sp>
          <p:nvSpPr>
            <p:cNvPr id="338" name="Shape 338"/>
            <p:cNvSpPr/>
            <p:nvPr/>
          </p:nvSpPr>
          <p:spPr>
            <a:xfrm>
              <a:off x="215900" y="139700"/>
              <a:ext cx="5177260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r>
                <a:t>умение продать идею</a:t>
              </a:r>
            </a:p>
          </p:txBody>
        </p:sp>
        <p:pic>
          <p:nvPicPr>
            <p:cNvPr id="337" name="Рисунок 336"/>
            <p:cNvPicPr>
              <a:picLocks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-1" y="-1"/>
              <a:ext cx="6113789" cy="13081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/>
          </p:cNvSpPr>
          <p:nvPr>
            <p:ph type="title"/>
          </p:nvPr>
        </p:nvSpPr>
        <p:spPr>
          <a:xfrm>
            <a:off x="453728" y="3652763"/>
            <a:ext cx="11833545" cy="244807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33768">
              <a:defRPr sz="13959">
                <a:solidFill>
                  <a:srgbClr val="E63B7A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dirty="0"/>
              <a:t>РЕЗУЛЬТАТЫ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/>
          </p:cNvSpPr>
          <p:nvPr>
            <p:ph type="title"/>
          </p:nvPr>
        </p:nvSpPr>
        <p:spPr>
          <a:xfrm>
            <a:off x="952500" y="224366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 sz="9100"/>
            </a:lvl1pPr>
          </a:lstStyle>
          <a:p>
            <a:r>
              <a:t>Признание</a:t>
            </a:r>
          </a:p>
        </p:txBody>
      </p:sp>
      <p:sp>
        <p:nvSpPr>
          <p:cNvPr id="344" name="Shape 3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marR="457200" indent="-342900" defTabSz="457200">
              <a:spcBef>
                <a:spcPts val="0"/>
              </a:spcBef>
              <a:buSzPct val="100000"/>
              <a:buBlip>
                <a:blip r:embed="rId3"/>
              </a:buBlip>
              <a:tabLst>
                <a:tab pos="444500" algn="l"/>
                <a:tab pos="889000" algn="l"/>
                <a:tab pos="1346200" algn="l"/>
                <a:tab pos="1790700" algn="l"/>
                <a:tab pos="2247900" algn="l"/>
                <a:tab pos="2692400" algn="l"/>
                <a:tab pos="3136900" algn="l"/>
                <a:tab pos="3594100" algn="l"/>
                <a:tab pos="4038600" algn="l"/>
                <a:tab pos="4495800" algn="l"/>
                <a:tab pos="4940300" algn="l"/>
                <a:tab pos="5384800" algn="l"/>
                <a:tab pos="5842000" algn="l"/>
              </a:tabLst>
              <a:defRPr sz="6000"/>
            </a:pPr>
            <a:r>
              <a:t> дипломы/сертификаты</a:t>
            </a:r>
          </a:p>
          <a:p>
            <a:pPr marL="342900" marR="457200" indent="-342900" defTabSz="457200">
              <a:spcBef>
                <a:spcPts val="0"/>
              </a:spcBef>
              <a:buSzPct val="100000"/>
              <a:buBlip>
                <a:blip r:embed="rId3"/>
              </a:buBlip>
              <a:tabLst>
                <a:tab pos="444500" algn="l"/>
                <a:tab pos="889000" algn="l"/>
                <a:tab pos="1346200" algn="l"/>
                <a:tab pos="1790700" algn="l"/>
                <a:tab pos="2247900" algn="l"/>
                <a:tab pos="2692400" algn="l"/>
                <a:tab pos="3136900" algn="l"/>
                <a:tab pos="3594100" algn="l"/>
                <a:tab pos="4038600" algn="l"/>
                <a:tab pos="4495800" algn="l"/>
                <a:tab pos="4940300" algn="l"/>
                <a:tab pos="5384800" algn="l"/>
                <a:tab pos="5842000" algn="l"/>
              </a:tabLst>
              <a:defRPr sz="6000"/>
            </a:pPr>
            <a:r>
              <a:t> именные подарки</a:t>
            </a:r>
          </a:p>
          <a:p>
            <a:pPr marL="342900" marR="457200" indent="-342900" defTabSz="457200">
              <a:spcBef>
                <a:spcPts val="0"/>
              </a:spcBef>
              <a:buSzPct val="100000"/>
              <a:buBlip>
                <a:blip r:embed="rId3"/>
              </a:buBlip>
              <a:tabLst>
                <a:tab pos="444500" algn="l"/>
                <a:tab pos="889000" algn="l"/>
                <a:tab pos="1346200" algn="l"/>
                <a:tab pos="1790700" algn="l"/>
                <a:tab pos="2247900" algn="l"/>
                <a:tab pos="2692400" algn="l"/>
                <a:tab pos="3136900" algn="l"/>
                <a:tab pos="3594100" algn="l"/>
                <a:tab pos="4038600" algn="l"/>
                <a:tab pos="4495800" algn="l"/>
                <a:tab pos="4940300" algn="l"/>
                <a:tab pos="5384800" algn="l"/>
                <a:tab pos="5842000" algn="l"/>
              </a:tabLst>
              <a:defRPr sz="6000"/>
            </a:pPr>
            <a:r>
              <a:t> награды</a:t>
            </a:r>
          </a:p>
          <a:p>
            <a:pPr marL="342900" marR="457200" indent="-342900" defTabSz="457200">
              <a:spcBef>
                <a:spcPts val="0"/>
              </a:spcBef>
              <a:buSzPct val="100000"/>
              <a:buBlip>
                <a:blip r:embed="rId3"/>
              </a:buBlip>
              <a:tabLst>
                <a:tab pos="444500" algn="l"/>
                <a:tab pos="889000" algn="l"/>
                <a:tab pos="1346200" algn="l"/>
                <a:tab pos="1790700" algn="l"/>
                <a:tab pos="2247900" algn="l"/>
                <a:tab pos="2692400" algn="l"/>
                <a:tab pos="3136900" algn="l"/>
                <a:tab pos="3594100" algn="l"/>
                <a:tab pos="4038600" algn="l"/>
                <a:tab pos="4495800" algn="l"/>
                <a:tab pos="4940300" algn="l"/>
                <a:tab pos="5384800" algn="l"/>
                <a:tab pos="5842000" algn="l"/>
              </a:tabLst>
              <a:defRPr sz="6000"/>
            </a:pPr>
            <a:r>
              <a:t> звания </a:t>
            </a:r>
          </a:p>
          <a:p>
            <a:pPr marL="342900" marR="457200" indent="-342900" defTabSz="457200">
              <a:spcBef>
                <a:spcPts val="0"/>
              </a:spcBef>
              <a:buSzPct val="100000"/>
              <a:buBlip>
                <a:blip r:embed="rId3"/>
              </a:buBlip>
              <a:tabLst>
                <a:tab pos="444500" algn="l"/>
                <a:tab pos="889000" algn="l"/>
                <a:tab pos="1346200" algn="l"/>
                <a:tab pos="1790700" algn="l"/>
                <a:tab pos="2247900" algn="l"/>
                <a:tab pos="2692400" algn="l"/>
                <a:tab pos="3136900" algn="l"/>
                <a:tab pos="3594100" algn="l"/>
                <a:tab pos="4038600" algn="l"/>
                <a:tab pos="4495800" algn="l"/>
                <a:tab pos="4940300" algn="l"/>
                <a:tab pos="5384800" algn="l"/>
                <a:tab pos="5842000" algn="l"/>
              </a:tabLst>
              <a:defRPr sz="6000"/>
            </a:pPr>
            <a:r>
              <a:t> место в рейтинге</a:t>
            </a:r>
          </a:p>
        </p:txBody>
      </p:sp>
      <p:grpSp>
        <p:nvGrpSpPr>
          <p:cNvPr id="347" name="Group 347"/>
          <p:cNvGrpSpPr/>
          <p:nvPr/>
        </p:nvGrpSpPr>
        <p:grpSpPr>
          <a:xfrm rot="20914365">
            <a:off x="10520845" y="5401965"/>
            <a:ext cx="2023666" cy="1347789"/>
            <a:chOff x="0" y="0"/>
            <a:chExt cx="2023665" cy="1347787"/>
          </a:xfrm>
        </p:grpSpPr>
        <p:pic>
          <p:nvPicPr>
            <p:cNvPr id="346" name="pasted-image.tif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50799" y="50799"/>
              <a:ext cx="1922114" cy="12461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5" name="Рисунок 344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2023667" cy="134778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1431" y="1783958"/>
            <a:ext cx="9090946" cy="6915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/>
        </p:nvSpPr>
        <p:spPr>
          <a:xfrm>
            <a:off x="817033" y="3797300"/>
            <a:ext cx="11099801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/>
          </a:bodyPr>
          <a:lstStyle>
            <a:lvl1pPr algn="ctr">
              <a:defRPr sz="9100"/>
            </a:lvl1pPr>
          </a:lstStyle>
          <a:p>
            <a:r>
              <a:t>«Чем вы гордитесь?»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/>
        </p:nvSpPr>
        <p:spPr>
          <a:xfrm>
            <a:off x="952499" y="2428528"/>
            <a:ext cx="11099801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/>
          </a:bodyPr>
          <a:lstStyle>
            <a:lvl1pPr algn="ctr">
              <a:defRPr sz="10500"/>
            </a:lvl1pPr>
          </a:lstStyle>
          <a:p>
            <a:r>
              <a:rPr dirty="0" err="1"/>
              <a:t>Финишная</a:t>
            </a:r>
            <a:r>
              <a:rPr dirty="0"/>
              <a:t> </a:t>
            </a:r>
            <a:r>
              <a:rPr dirty="0" err="1"/>
              <a:t>прямая</a:t>
            </a:r>
            <a:endParaRPr dirty="0"/>
          </a:p>
        </p:txBody>
      </p:sp>
      <p:pic>
        <p:nvPicPr>
          <p:cNvPr id="354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2224" y="5029200"/>
            <a:ext cx="4880352" cy="3725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19937">
              <a:defRPr sz="7119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Как убедиться, что ты уже номер 1</a:t>
            </a:r>
          </a:p>
        </p:txBody>
      </p:sp>
      <p:sp>
        <p:nvSpPr>
          <p:cNvPr id="357" name="Shape 357"/>
          <p:cNvSpPr>
            <a:spLocks noGrp="1"/>
          </p:cNvSpPr>
          <p:nvPr>
            <p:ph type="body" idx="1"/>
          </p:nvPr>
        </p:nvSpPr>
        <p:spPr>
          <a:xfrm>
            <a:off x="952500" y="2908300"/>
            <a:ext cx="11099800" cy="6286500"/>
          </a:xfrm>
          <a:prstGeom prst="rect">
            <a:avLst/>
          </a:prstGeom>
        </p:spPr>
        <p:txBody>
          <a:bodyPr/>
          <a:lstStyle/>
          <a:p>
            <a:pPr marL="251459" indent="-251459">
              <a:buSzPct val="100000"/>
              <a:buBlip>
                <a:blip r:embed="rId2"/>
              </a:buBlip>
              <a:defRPr sz="5500">
                <a:latin typeface="+mj-lt"/>
                <a:ea typeface="+mj-ea"/>
                <a:cs typeface="+mj-cs"/>
                <a:sym typeface="Gill Sans"/>
              </a:defRPr>
            </a:pPr>
            <a:r>
              <a:rPr dirty="0"/>
              <a:t> </a:t>
            </a:r>
            <a:r>
              <a:rPr dirty="0" err="1"/>
              <a:t>ты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чувствуешь</a:t>
            </a:r>
            <a:r>
              <a:rPr dirty="0"/>
              <a:t>/</a:t>
            </a:r>
            <a:r>
              <a:rPr dirty="0" err="1"/>
              <a:t>ты</a:t>
            </a:r>
            <a:r>
              <a:rPr dirty="0"/>
              <a:t> в </a:t>
            </a:r>
            <a:r>
              <a:rPr dirty="0" err="1"/>
              <a:t>этом</a:t>
            </a:r>
            <a:r>
              <a:rPr dirty="0"/>
              <a:t> </a:t>
            </a:r>
            <a:r>
              <a:rPr dirty="0" err="1"/>
              <a:t>уверен</a:t>
            </a:r>
            <a:r>
              <a:rPr dirty="0"/>
              <a:t> (</a:t>
            </a:r>
            <a:r>
              <a:rPr dirty="0" err="1"/>
              <a:t>на</a:t>
            </a:r>
            <a:r>
              <a:rPr dirty="0"/>
              <a:t> 100% </a:t>
            </a:r>
            <a:r>
              <a:rPr dirty="0" err="1"/>
              <a:t>уверен</a:t>
            </a:r>
            <a:r>
              <a:rPr dirty="0"/>
              <a:t>)</a:t>
            </a:r>
          </a:p>
          <a:p>
            <a:pPr marL="251459" indent="-251459">
              <a:buSzPct val="100000"/>
              <a:buBlip>
                <a:blip r:embed="rId2"/>
              </a:buBlip>
              <a:defRPr sz="5500">
                <a:latin typeface="+mj-lt"/>
                <a:ea typeface="+mj-ea"/>
                <a:cs typeface="+mj-cs"/>
                <a:sym typeface="Gill Sans"/>
              </a:defRPr>
            </a:pPr>
            <a:r>
              <a:rPr dirty="0"/>
              <a:t> </a:t>
            </a:r>
            <a:r>
              <a:rPr dirty="0" err="1"/>
              <a:t>об</a:t>
            </a:r>
            <a:r>
              <a:rPr dirty="0"/>
              <a:t> </a:t>
            </a:r>
            <a:r>
              <a:rPr dirty="0" err="1"/>
              <a:t>этом</a:t>
            </a:r>
            <a:r>
              <a:rPr dirty="0"/>
              <a:t> </a:t>
            </a:r>
            <a:r>
              <a:rPr dirty="0" err="1"/>
              <a:t>написали</a:t>
            </a:r>
            <a:r>
              <a:rPr dirty="0"/>
              <a:t>/</a:t>
            </a:r>
            <a:r>
              <a:rPr dirty="0" err="1"/>
              <a:t>пишут</a:t>
            </a:r>
            <a:r>
              <a:rPr dirty="0"/>
              <a:t> </a:t>
            </a:r>
          </a:p>
          <a:p>
            <a:pPr marL="251459" indent="-251459">
              <a:buSzPct val="100000"/>
              <a:buBlip>
                <a:blip r:embed="rId2"/>
              </a:buBlip>
              <a:defRPr sz="5500">
                <a:latin typeface="+mj-lt"/>
                <a:ea typeface="+mj-ea"/>
                <a:cs typeface="+mj-cs"/>
                <a:sym typeface="Gill Sans"/>
              </a:defRPr>
            </a:pPr>
            <a:r>
              <a:rPr dirty="0"/>
              <a:t> </a:t>
            </a:r>
            <a:r>
              <a:rPr dirty="0" err="1"/>
              <a:t>есть</a:t>
            </a:r>
            <a:r>
              <a:rPr dirty="0"/>
              <a:t> </a:t>
            </a:r>
            <a:r>
              <a:rPr dirty="0" err="1"/>
              <a:t>официальное</a:t>
            </a:r>
            <a:r>
              <a:rPr dirty="0"/>
              <a:t> </a:t>
            </a:r>
            <a:r>
              <a:rPr dirty="0" err="1"/>
              <a:t>признание</a:t>
            </a:r>
            <a:r>
              <a:rPr dirty="0"/>
              <a:t> (</a:t>
            </a:r>
            <a:r>
              <a:rPr dirty="0" err="1"/>
              <a:t>рейтинг</a:t>
            </a:r>
            <a:r>
              <a:rPr dirty="0"/>
              <a:t>)</a:t>
            </a:r>
          </a:p>
        </p:txBody>
      </p:sp>
      <p:sp>
        <p:nvSpPr>
          <p:cNvPr id="358" name="Shape 358"/>
          <p:cNvSpPr/>
          <p:nvPr/>
        </p:nvSpPr>
        <p:spPr>
          <a:xfrm>
            <a:off x="1061506" y="3584149"/>
            <a:ext cx="33021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sz="3200" dirty="0"/>
              <a:t>1</a:t>
            </a:r>
          </a:p>
        </p:txBody>
      </p:sp>
      <p:sp>
        <p:nvSpPr>
          <p:cNvPr id="359" name="Shape 359"/>
          <p:cNvSpPr/>
          <p:nvPr/>
        </p:nvSpPr>
        <p:spPr>
          <a:xfrm>
            <a:off x="1072834" y="5727699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2</a:t>
            </a:r>
          </a:p>
        </p:txBody>
      </p:sp>
      <p:sp>
        <p:nvSpPr>
          <p:cNvPr id="360" name="Shape 360"/>
          <p:cNvSpPr/>
          <p:nvPr/>
        </p:nvSpPr>
        <p:spPr>
          <a:xfrm>
            <a:off x="1088074" y="7126133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dirty="0"/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8550" y="1790700"/>
            <a:ext cx="10807700" cy="617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/>
          </p:cNvSpPr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Работа, работа, работа…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588" y="988578"/>
            <a:ext cx="11768400" cy="7905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Бинго.</a:t>
            </a:r>
          </a:p>
        </p:txBody>
      </p:sp>
      <p:sp>
        <p:nvSpPr>
          <p:cNvPr id="369" name="Shape 369"/>
          <p:cNvSpPr>
            <a:spLocks noGrp="1"/>
          </p:cNvSpPr>
          <p:nvPr>
            <p:ph type="body" idx="1"/>
          </p:nvPr>
        </p:nvSpPr>
        <p:spPr>
          <a:xfrm>
            <a:off x="571500" y="2609850"/>
            <a:ext cx="11099800" cy="62865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 defTabSz="416242">
              <a:spcBef>
                <a:spcPts val="3900"/>
              </a:spcBef>
              <a:buSzTx/>
              <a:buNone/>
              <a:defRPr sz="4370"/>
            </a:pPr>
            <a:r>
              <a:t>«Каждый человек время от времени воодушевляется. </a:t>
            </a:r>
          </a:p>
          <a:p>
            <a:pPr marL="0" indent="0" defTabSz="416242">
              <a:spcBef>
                <a:spcPts val="3900"/>
              </a:spcBef>
              <a:buSzTx/>
              <a:buNone/>
              <a:defRPr sz="4370"/>
            </a:pPr>
            <a:r>
              <a:t>У одного воодушевления хватает на 30 минут, у другого - на 30 дней.</a:t>
            </a:r>
          </a:p>
          <a:p>
            <a:pPr marL="0" indent="0" defTabSz="416242">
              <a:spcBef>
                <a:spcPts val="3900"/>
              </a:spcBef>
              <a:buSzTx/>
              <a:buNone/>
              <a:defRPr sz="4370"/>
            </a:pPr>
            <a:r>
              <a:t>Но добиться чего-то в жизни удается только тому, у кого воодушевление длится 30 лет» </a:t>
            </a:r>
          </a:p>
          <a:p>
            <a:pPr marL="0" indent="0" defTabSz="416242">
              <a:spcBef>
                <a:spcPts val="3900"/>
              </a:spcBef>
              <a:buSzTx/>
              <a:buNone/>
              <a:defRPr sz="4370"/>
            </a:pPr>
            <a:r>
              <a:t>Клаус Кобьелл</a:t>
            </a:r>
          </a:p>
        </p:txBody>
      </p:sp>
      <p:pic>
        <p:nvPicPr>
          <p:cNvPr id="370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15864" y="773257"/>
            <a:ext cx="2039723" cy="244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Рисунок 370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1107" y="7584430"/>
            <a:ext cx="10088262" cy="76201"/>
          </a:xfrm>
          <a:prstGeom prst="rect">
            <a:avLst/>
          </a:prstGeom>
        </p:spPr>
      </p:pic>
      <p:pic>
        <p:nvPicPr>
          <p:cNvPr id="373" name="Рисунок 37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9731" y="6908800"/>
            <a:ext cx="10764065" cy="762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1443" y="241588"/>
            <a:ext cx="6701914" cy="9576433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hape 377"/>
          <p:cNvSpPr/>
          <p:nvPr/>
        </p:nvSpPr>
        <p:spPr>
          <a:xfrm>
            <a:off x="6172795" y="6937386"/>
            <a:ext cx="27788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я</a:t>
            </a:r>
          </a:p>
        </p:txBody>
      </p:sp>
      <p:sp>
        <p:nvSpPr>
          <p:cNvPr id="378" name="Shape 378"/>
          <p:cNvSpPr/>
          <p:nvPr/>
        </p:nvSpPr>
        <p:spPr>
          <a:xfrm>
            <a:off x="5871430" y="7330227"/>
            <a:ext cx="104237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я смог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xfrm>
            <a:off x="952500" y="1089895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До встречи на маршруте</a:t>
            </a:r>
          </a:p>
        </p:txBody>
      </p:sp>
      <p:pic>
        <p:nvPicPr>
          <p:cNvPr id="381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2617" y="4169895"/>
            <a:ext cx="9819566" cy="5578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1760" y="2212504"/>
            <a:ext cx="12040661" cy="6669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Рисунок 190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4357" y="8033974"/>
            <a:ext cx="879988" cy="127001"/>
          </a:xfrm>
          <a:prstGeom prst="rect">
            <a:avLst/>
          </a:prstGeom>
        </p:spPr>
      </p:pic>
      <p:pic>
        <p:nvPicPr>
          <p:cNvPr id="193" name="Рисунок 19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58427" y="6500052"/>
            <a:ext cx="1233946" cy="127001"/>
          </a:xfrm>
          <a:prstGeom prst="rect">
            <a:avLst/>
          </a:prstGeom>
        </p:spPr>
      </p:pic>
      <p:pic>
        <p:nvPicPr>
          <p:cNvPr id="195" name="Рисунок 194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67683" y="2405854"/>
            <a:ext cx="2306906" cy="127001"/>
          </a:xfrm>
          <a:prstGeom prst="rect">
            <a:avLst/>
          </a:prstGeom>
        </p:spPr>
      </p:pic>
      <p:pic>
        <p:nvPicPr>
          <p:cNvPr id="197" name="Рисунок 196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00800" y="5378664"/>
            <a:ext cx="1525793" cy="127001"/>
          </a:xfrm>
          <a:prstGeom prst="rect">
            <a:avLst/>
          </a:prstGeom>
        </p:spPr>
      </p:pic>
      <p:pic>
        <p:nvPicPr>
          <p:cNvPr id="199" name="Рисунок 198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328818" y="3840096"/>
            <a:ext cx="1781435" cy="1270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satOff val="18648"/>
            <a:lumOff val="597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xfrm>
            <a:off x="952500" y="3797300"/>
            <a:ext cx="11099800" cy="2159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11861">
              <a:defRPr sz="14100"/>
            </a:lvl1pPr>
          </a:lstStyle>
          <a:p>
            <a:r>
              <a:t>ЦЕЛЬ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0282" y="965079"/>
            <a:ext cx="4844237" cy="7823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952500" y="97396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Цель 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idx="1"/>
          </p:nvPr>
        </p:nvSpPr>
        <p:spPr>
          <a:xfrm>
            <a:off x="1936083" y="2951484"/>
            <a:ext cx="9445027" cy="5749575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marL="0" indent="0" algn="ctr">
              <a:buSzTx/>
              <a:buNone/>
              <a:defRPr sz="5000">
                <a:solidFill>
                  <a:schemeClr val="accent1"/>
                </a:solidFill>
              </a:defRPr>
            </a:pPr>
            <a:r>
              <a:t>Номер 1 в России/СНГ </a:t>
            </a:r>
          </a:p>
          <a:p>
            <a:pPr marL="0" indent="0" algn="ctr">
              <a:buSzTx/>
              <a:buNone/>
              <a:defRPr sz="5000">
                <a:solidFill>
                  <a:schemeClr val="accent1"/>
                </a:solidFill>
              </a:defRPr>
            </a:pP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в маркетинге </a:t>
            </a:r>
            <a:r>
              <a:t>(удержать), </a:t>
            </a:r>
          </a:p>
          <a:p>
            <a:pPr marL="0" indent="0" algn="ctr">
              <a:buSzTx/>
              <a:buNone/>
              <a:defRPr sz="5000">
                <a:solidFill>
                  <a:schemeClr val="accent1"/>
                </a:solidFill>
              </a:defRPr>
            </a:pP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клиентоориентированности </a:t>
            </a:r>
            <a:r>
              <a:t>(официальное признание)</a:t>
            </a:r>
          </a:p>
          <a:p>
            <a:pPr marL="0" indent="0" algn="ctr">
              <a:buSzTx/>
              <a:buNone/>
              <a:defRPr sz="5000">
                <a:solidFill>
                  <a:schemeClr val="accent1"/>
                </a:solidFill>
              </a:defRPr>
            </a:pPr>
            <a:r>
              <a:t>и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номер 1</a:t>
            </a:r>
            <a:r>
              <a:t> (признание)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5582" y="-12311"/>
            <a:ext cx="7553636" cy="9778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xfrm>
            <a:off x="952500" y="241300"/>
            <a:ext cx="11099800" cy="2159000"/>
          </a:xfrm>
          <a:prstGeom prst="rect">
            <a:avLst/>
          </a:prstGeom>
        </p:spPr>
        <p:txBody>
          <a:bodyPr/>
          <a:lstStyle>
            <a:lvl1pPr defTabSz="971550">
              <a:defRPr sz="7100"/>
            </a:lvl1pPr>
          </a:lstStyle>
          <a:p>
            <a:r>
              <a:t>Планы. Жизнь. Год+</a:t>
            </a:r>
          </a:p>
        </p:txBody>
      </p:sp>
      <p:pic>
        <p:nvPicPr>
          <p:cNvPr id="21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501900"/>
            <a:ext cx="13004801" cy="650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381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381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7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283</Words>
  <Application>Microsoft Office PowerPoint</Application>
  <PresentationFormat>Произвольный</PresentationFormat>
  <Paragraphs>92</Paragraphs>
  <Slides>38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White</vt:lpstr>
      <vt:lpstr>Номер 1:  как стать первым в том, что делаешь в том, чем ты занимаешься</vt:lpstr>
      <vt:lpstr>Презентация PowerPoint</vt:lpstr>
      <vt:lpstr>Презентация PowerPoint</vt:lpstr>
      <vt:lpstr>Презентация PowerPoint</vt:lpstr>
      <vt:lpstr>ЦЕЛЬ</vt:lpstr>
      <vt:lpstr>Презентация PowerPoint</vt:lpstr>
      <vt:lpstr>Цель </vt:lpstr>
      <vt:lpstr>Презентация PowerPoint</vt:lpstr>
      <vt:lpstr>Планы. Жизнь. Год+</vt:lpstr>
      <vt:lpstr>АУДИТ</vt:lpstr>
      <vt:lpstr>Презентация PowerPoint</vt:lpstr>
      <vt:lpstr>Где вы сейчас? </vt:lpstr>
      <vt:lpstr>SWOT для себя</vt:lpstr>
      <vt:lpstr>Мой персональный SWOT</vt:lpstr>
      <vt:lpstr>Презентация PowerPoint</vt:lpstr>
      <vt:lpstr>Поддержка</vt:lpstr>
      <vt:lpstr>Презентация PowerPoint</vt:lpstr>
      <vt:lpstr>Презентация PowerPoint</vt:lpstr>
      <vt:lpstr>Презентация PowerPoint</vt:lpstr>
      <vt:lpstr>Группа поддержки</vt:lpstr>
      <vt:lpstr>РАЗВИТИЕ</vt:lpstr>
      <vt:lpstr>Презентация PowerPoint</vt:lpstr>
      <vt:lpstr>Презентация PowerPoint</vt:lpstr>
      <vt:lpstr>Коммуникации</vt:lpstr>
      <vt:lpstr>Презентация PowerPoint</vt:lpstr>
      <vt:lpstr>Навыки</vt:lpstr>
      <vt:lpstr>Презентация PowerPoint</vt:lpstr>
      <vt:lpstr>РЕЗУЛЬТАТЫ</vt:lpstr>
      <vt:lpstr>Признание</vt:lpstr>
      <vt:lpstr>Презентация PowerPoint</vt:lpstr>
      <vt:lpstr>Презентация PowerPoint</vt:lpstr>
      <vt:lpstr>Как убедиться, что ты уже номер 1</vt:lpstr>
      <vt:lpstr>Презентация PowerPoint</vt:lpstr>
      <vt:lpstr>Работа, работа, работа…</vt:lpstr>
      <vt:lpstr>Презентация PowerPoint</vt:lpstr>
      <vt:lpstr>Бинго.</vt:lpstr>
      <vt:lpstr>Презентация PowerPoint</vt:lpstr>
      <vt:lpstr>До встречи на маршруте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Номер 1:  как стать первым в том, что делаешь в том, чем ты занимаешься</dc:title>
  <dc:creator>Бабайцева Надежда Александровна</dc:creator>
  <cp:lastModifiedBy>Бабайцева Надежда Александровна</cp:lastModifiedBy>
  <cp:revision>2</cp:revision>
  <dcterms:modified xsi:type="dcterms:W3CDTF">2015-11-05T17:50:36Z</dcterms:modified>
</cp:coreProperties>
</file>