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356" r:id="rId3"/>
    <p:sldId id="357" r:id="rId4"/>
    <p:sldId id="358" r:id="rId5"/>
    <p:sldId id="359" r:id="rId6"/>
    <p:sldId id="363" r:id="rId7"/>
    <p:sldId id="370" r:id="rId8"/>
    <p:sldId id="371" r:id="rId9"/>
    <p:sldId id="372" r:id="rId10"/>
    <p:sldId id="360" r:id="rId11"/>
    <p:sldId id="361" r:id="rId12"/>
    <p:sldId id="362" r:id="rId13"/>
    <p:sldId id="364" r:id="rId14"/>
    <p:sldId id="365" r:id="rId15"/>
    <p:sldId id="366" r:id="rId16"/>
    <p:sldId id="375" r:id="rId17"/>
    <p:sldId id="400" r:id="rId18"/>
    <p:sldId id="401" r:id="rId19"/>
    <p:sldId id="402" r:id="rId20"/>
    <p:sldId id="373" r:id="rId21"/>
    <p:sldId id="369" r:id="rId22"/>
    <p:sldId id="368" r:id="rId23"/>
    <p:sldId id="386" r:id="rId24"/>
    <p:sldId id="387" r:id="rId25"/>
    <p:sldId id="390" r:id="rId26"/>
    <p:sldId id="391" r:id="rId27"/>
    <p:sldId id="392" r:id="rId28"/>
    <p:sldId id="378" r:id="rId29"/>
    <p:sldId id="393" r:id="rId30"/>
    <p:sldId id="403" r:id="rId31"/>
    <p:sldId id="379" r:id="rId32"/>
    <p:sldId id="374" r:id="rId33"/>
    <p:sldId id="380" r:id="rId34"/>
    <p:sldId id="381" r:id="rId35"/>
    <p:sldId id="382" r:id="rId36"/>
    <p:sldId id="383" r:id="rId37"/>
    <p:sldId id="384" r:id="rId38"/>
    <p:sldId id="385" r:id="rId39"/>
    <p:sldId id="396" r:id="rId40"/>
    <p:sldId id="397" r:id="rId41"/>
    <p:sldId id="398" r:id="rId42"/>
    <p:sldId id="399" r:id="rId43"/>
    <p:sldId id="404" r:id="rId44"/>
    <p:sldId id="394" r:id="rId45"/>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9" d="100"/>
          <a:sy n="109" d="100"/>
        </p:scale>
        <p:origin x="-246" y="-7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A15E65-4302-4C38-BE17-4FC2AA77F2D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DA0B0133-932B-42C7-89B7-271B6FA9836D}">
      <dgm:prSet phldrT="[Текст]"/>
      <dgm:spPr/>
      <dgm:t>
        <a:bodyPr/>
        <a:lstStyle/>
        <a:p>
          <a:pPr algn="l"/>
          <a:r>
            <a:rPr lang="ru-RU" dirty="0" smtClean="0"/>
            <a:t>Знакомство с ФГОС, базовые знания, знания в области применения ИКТ</a:t>
          </a:r>
          <a:endParaRPr lang="ru-RU" dirty="0"/>
        </a:p>
      </dgm:t>
    </dgm:pt>
    <dgm:pt modelId="{33C0C829-857C-4F8E-8A7F-6C9FE0203C12}" type="parTrans" cxnId="{41451EB6-01CB-4ECB-A5D2-776FD3F0EE66}">
      <dgm:prSet/>
      <dgm:spPr/>
      <dgm:t>
        <a:bodyPr/>
        <a:lstStyle/>
        <a:p>
          <a:endParaRPr lang="ru-RU"/>
        </a:p>
      </dgm:t>
    </dgm:pt>
    <dgm:pt modelId="{9091E1B6-DD4A-4B20-BB27-297303BA0427}" type="sibTrans" cxnId="{41451EB6-01CB-4ECB-A5D2-776FD3F0EE66}">
      <dgm:prSet/>
      <dgm:spPr/>
      <dgm:t>
        <a:bodyPr/>
        <a:lstStyle/>
        <a:p>
          <a:endParaRPr lang="ru-RU"/>
        </a:p>
      </dgm:t>
    </dgm:pt>
    <dgm:pt modelId="{ADBD3EB7-DDBA-4AAF-8B7B-AF433B1D9236}">
      <dgm:prSet phldrT="[Текст]"/>
      <dgm:spPr/>
      <dgm:t>
        <a:bodyPr/>
        <a:lstStyle/>
        <a:p>
          <a:pPr algn="ctr"/>
          <a:r>
            <a:rPr lang="ru-RU" dirty="0" smtClean="0"/>
            <a:t>Использование сетевых ресурсов  при реализации групповых и совместных проектов</a:t>
          </a:r>
          <a:endParaRPr lang="ru-RU" dirty="0"/>
        </a:p>
      </dgm:t>
    </dgm:pt>
    <dgm:pt modelId="{88F3E6F6-1247-41C7-8E68-518B47DBAAAB}" type="parTrans" cxnId="{31516F8B-1409-4625-B12D-A4B90AAC8451}">
      <dgm:prSet/>
      <dgm:spPr/>
      <dgm:t>
        <a:bodyPr/>
        <a:lstStyle/>
        <a:p>
          <a:endParaRPr lang="ru-RU"/>
        </a:p>
      </dgm:t>
    </dgm:pt>
    <dgm:pt modelId="{2C8FB787-6A5A-4AFB-AC18-669FB05C511C}" type="sibTrans" cxnId="{31516F8B-1409-4625-B12D-A4B90AAC8451}">
      <dgm:prSet/>
      <dgm:spPr/>
      <dgm:t>
        <a:bodyPr/>
        <a:lstStyle/>
        <a:p>
          <a:endParaRPr lang="ru-RU"/>
        </a:p>
      </dgm:t>
    </dgm:pt>
    <dgm:pt modelId="{C123A24D-B347-4BD8-AAA7-E572A015015E}">
      <dgm:prSet phldrT="[Текст]"/>
      <dgm:spPr/>
      <dgm:t>
        <a:bodyPr/>
        <a:lstStyle/>
        <a:p>
          <a:r>
            <a:rPr lang="ru-RU" dirty="0" smtClean="0"/>
            <a:t>Умение  выстраивать учебную среду</a:t>
          </a:r>
          <a:endParaRPr lang="ru-RU" dirty="0"/>
        </a:p>
      </dgm:t>
    </dgm:pt>
    <dgm:pt modelId="{E42E8CC3-6B43-4B9B-A515-3DF179DD7A96}" type="parTrans" cxnId="{C4DC15AD-2304-4A1F-AB70-8109BE4658A0}">
      <dgm:prSet/>
      <dgm:spPr/>
      <dgm:t>
        <a:bodyPr/>
        <a:lstStyle/>
        <a:p>
          <a:endParaRPr lang="ru-RU"/>
        </a:p>
      </dgm:t>
    </dgm:pt>
    <dgm:pt modelId="{B4421BA4-1956-465D-A3B2-6AE3B9386223}" type="sibTrans" cxnId="{C4DC15AD-2304-4A1F-AB70-8109BE4658A0}">
      <dgm:prSet/>
      <dgm:spPr/>
      <dgm:t>
        <a:bodyPr/>
        <a:lstStyle/>
        <a:p>
          <a:endParaRPr lang="ru-RU"/>
        </a:p>
      </dgm:t>
    </dgm:pt>
    <dgm:pt modelId="{EF3827F7-8C7B-485E-8D09-722EC581B074}">
      <dgm:prSet phldrT="[Текст]"/>
      <dgm:spPr/>
      <dgm:t>
        <a:bodyPr/>
        <a:lstStyle/>
        <a:p>
          <a:r>
            <a:rPr lang="ru-RU" dirty="0" smtClean="0"/>
            <a:t>Использовать ИКТ в качестве инструмента практики</a:t>
          </a:r>
          <a:endParaRPr lang="ru-RU" dirty="0"/>
        </a:p>
      </dgm:t>
    </dgm:pt>
    <dgm:pt modelId="{C0DABA66-ACF6-4B9A-9128-B8C02A924D72}" type="parTrans" cxnId="{1FC3DCA3-6A14-46CC-872D-923E2DFBB67E}">
      <dgm:prSet/>
      <dgm:spPr/>
      <dgm:t>
        <a:bodyPr/>
        <a:lstStyle/>
        <a:p>
          <a:endParaRPr lang="ru-RU"/>
        </a:p>
      </dgm:t>
    </dgm:pt>
    <dgm:pt modelId="{F2A2F340-04AF-4F28-A1F2-5955524D0410}" type="sibTrans" cxnId="{1FC3DCA3-6A14-46CC-872D-923E2DFBB67E}">
      <dgm:prSet/>
      <dgm:spPr/>
      <dgm:t>
        <a:bodyPr/>
        <a:lstStyle/>
        <a:p>
          <a:endParaRPr lang="ru-RU"/>
        </a:p>
      </dgm:t>
    </dgm:pt>
    <dgm:pt modelId="{B993C896-A4D2-4600-9EA6-960B55E35696}">
      <dgm:prSet phldrT="[Текст]"/>
      <dgm:spPr/>
      <dgm:t>
        <a:bodyPr/>
        <a:lstStyle/>
        <a:p>
          <a:r>
            <a:rPr lang="ru-RU" dirty="0" smtClean="0"/>
            <a:t>Использование ИКТ для разработки планов и оценки их выполнения</a:t>
          </a:r>
          <a:endParaRPr lang="ru-RU" dirty="0"/>
        </a:p>
      </dgm:t>
    </dgm:pt>
    <dgm:pt modelId="{0F1E4BAF-0A36-40C1-90C8-1B1556F22412}" type="parTrans" cxnId="{268F0C79-6670-4B04-BCA3-F0F5821740FB}">
      <dgm:prSet/>
      <dgm:spPr/>
      <dgm:t>
        <a:bodyPr/>
        <a:lstStyle/>
        <a:p>
          <a:endParaRPr lang="ru-RU"/>
        </a:p>
      </dgm:t>
    </dgm:pt>
    <dgm:pt modelId="{42770D11-2AF2-4572-B8ED-2C48281065E7}" type="sibTrans" cxnId="{268F0C79-6670-4B04-BCA3-F0F5821740FB}">
      <dgm:prSet/>
      <dgm:spPr/>
      <dgm:t>
        <a:bodyPr/>
        <a:lstStyle/>
        <a:p>
          <a:endParaRPr lang="ru-RU"/>
        </a:p>
      </dgm:t>
    </dgm:pt>
    <dgm:pt modelId="{63DC3379-8B87-4C55-902B-521B6475C371}">
      <dgm:prSet phldrT="[Текст]"/>
      <dgm:spPr/>
      <dgm:t>
        <a:bodyPr/>
        <a:lstStyle/>
        <a:p>
          <a:pPr>
            <a:lnSpc>
              <a:spcPct val="90000"/>
            </a:lnSpc>
          </a:pPr>
          <a:r>
            <a:rPr lang="ru-RU" dirty="0" smtClean="0"/>
            <a:t>Создавать </a:t>
          </a:r>
        </a:p>
        <a:p>
          <a:pPr>
            <a:lnSpc>
              <a:spcPct val="80000"/>
            </a:lnSpc>
          </a:pPr>
          <a:r>
            <a:rPr lang="ru-RU" dirty="0" smtClean="0"/>
            <a:t>«сообщество знаний»</a:t>
          </a:r>
          <a:endParaRPr lang="ru-RU" dirty="0"/>
        </a:p>
      </dgm:t>
    </dgm:pt>
    <dgm:pt modelId="{A9F46A76-9240-470C-AA13-02C9E6100379}" type="parTrans" cxnId="{E07FBBD2-5260-43E6-9C78-F1D7450DAF28}">
      <dgm:prSet/>
      <dgm:spPr/>
      <dgm:t>
        <a:bodyPr/>
        <a:lstStyle/>
        <a:p>
          <a:endParaRPr lang="ru-RU"/>
        </a:p>
      </dgm:t>
    </dgm:pt>
    <dgm:pt modelId="{7DABCDD5-B1E7-4E4B-95EF-6F7E725D36C5}" type="sibTrans" cxnId="{E07FBBD2-5260-43E6-9C78-F1D7450DAF28}">
      <dgm:prSet/>
      <dgm:spPr/>
      <dgm:t>
        <a:bodyPr/>
        <a:lstStyle/>
        <a:p>
          <a:endParaRPr lang="ru-RU"/>
        </a:p>
      </dgm:t>
    </dgm:pt>
    <dgm:pt modelId="{F2307235-ABCD-427E-B71A-01A133FE884C}" type="pres">
      <dgm:prSet presAssocID="{56A15E65-4302-4C38-BE17-4FC2AA77F2D5}" presName="diagram" presStyleCnt="0">
        <dgm:presLayoutVars>
          <dgm:chPref val="1"/>
          <dgm:dir/>
          <dgm:animOne val="branch"/>
          <dgm:animLvl val="lvl"/>
          <dgm:resizeHandles val="exact"/>
        </dgm:presLayoutVars>
      </dgm:prSet>
      <dgm:spPr/>
      <dgm:t>
        <a:bodyPr/>
        <a:lstStyle/>
        <a:p>
          <a:endParaRPr lang="ru-RU"/>
        </a:p>
      </dgm:t>
    </dgm:pt>
    <dgm:pt modelId="{C732C691-45DB-424C-8C0B-CE16564F7273}" type="pres">
      <dgm:prSet presAssocID="{DA0B0133-932B-42C7-89B7-271B6FA9836D}" presName="root1" presStyleCnt="0"/>
      <dgm:spPr/>
    </dgm:pt>
    <dgm:pt modelId="{3859EA13-1EC9-4450-A5DC-0377DA6E2939}" type="pres">
      <dgm:prSet presAssocID="{DA0B0133-932B-42C7-89B7-271B6FA9836D}" presName="LevelOneTextNode" presStyleLbl="node0" presStyleIdx="0" presStyleCnt="1">
        <dgm:presLayoutVars>
          <dgm:chPref val="3"/>
        </dgm:presLayoutVars>
      </dgm:prSet>
      <dgm:spPr/>
      <dgm:t>
        <a:bodyPr/>
        <a:lstStyle/>
        <a:p>
          <a:endParaRPr lang="ru-RU"/>
        </a:p>
      </dgm:t>
    </dgm:pt>
    <dgm:pt modelId="{886F8F66-81ED-416C-B20E-B80C98E54852}" type="pres">
      <dgm:prSet presAssocID="{DA0B0133-932B-42C7-89B7-271B6FA9836D}" presName="level2hierChild" presStyleCnt="0"/>
      <dgm:spPr/>
    </dgm:pt>
    <dgm:pt modelId="{3A7EB0B3-6398-418F-8815-8C539A75A7F2}" type="pres">
      <dgm:prSet presAssocID="{88F3E6F6-1247-41C7-8E68-518B47DBAAAB}" presName="conn2-1" presStyleLbl="parChTrans1D2" presStyleIdx="0" presStyleCnt="2"/>
      <dgm:spPr/>
      <dgm:t>
        <a:bodyPr/>
        <a:lstStyle/>
        <a:p>
          <a:endParaRPr lang="ru-RU"/>
        </a:p>
      </dgm:t>
    </dgm:pt>
    <dgm:pt modelId="{8F5B8CED-2D18-463A-8E26-B0A548AC8873}" type="pres">
      <dgm:prSet presAssocID="{88F3E6F6-1247-41C7-8E68-518B47DBAAAB}" presName="connTx" presStyleLbl="parChTrans1D2" presStyleIdx="0" presStyleCnt="2"/>
      <dgm:spPr/>
      <dgm:t>
        <a:bodyPr/>
        <a:lstStyle/>
        <a:p>
          <a:endParaRPr lang="ru-RU"/>
        </a:p>
      </dgm:t>
    </dgm:pt>
    <dgm:pt modelId="{0CCEDCE0-5F2A-4FE9-B631-29E7B379D1D9}" type="pres">
      <dgm:prSet presAssocID="{ADBD3EB7-DDBA-4AAF-8B7B-AF433B1D9236}" presName="root2" presStyleCnt="0"/>
      <dgm:spPr/>
    </dgm:pt>
    <dgm:pt modelId="{4C0BB10E-670E-4F09-A412-D58FD4BD4789}" type="pres">
      <dgm:prSet presAssocID="{ADBD3EB7-DDBA-4AAF-8B7B-AF433B1D9236}" presName="LevelTwoTextNode" presStyleLbl="node2" presStyleIdx="0" presStyleCnt="2">
        <dgm:presLayoutVars>
          <dgm:chPref val="3"/>
        </dgm:presLayoutVars>
      </dgm:prSet>
      <dgm:spPr/>
      <dgm:t>
        <a:bodyPr/>
        <a:lstStyle/>
        <a:p>
          <a:endParaRPr lang="ru-RU"/>
        </a:p>
      </dgm:t>
    </dgm:pt>
    <dgm:pt modelId="{FD85889D-4332-4596-B5B9-DADBA62C19C9}" type="pres">
      <dgm:prSet presAssocID="{ADBD3EB7-DDBA-4AAF-8B7B-AF433B1D9236}" presName="level3hierChild" presStyleCnt="0"/>
      <dgm:spPr/>
    </dgm:pt>
    <dgm:pt modelId="{23B0C240-3CC4-452C-AF10-39882D9D795F}" type="pres">
      <dgm:prSet presAssocID="{E42E8CC3-6B43-4B9B-A515-3DF179DD7A96}" presName="conn2-1" presStyleLbl="parChTrans1D3" presStyleIdx="0" presStyleCnt="3"/>
      <dgm:spPr/>
      <dgm:t>
        <a:bodyPr/>
        <a:lstStyle/>
        <a:p>
          <a:endParaRPr lang="ru-RU"/>
        </a:p>
      </dgm:t>
    </dgm:pt>
    <dgm:pt modelId="{3F459F49-81E4-4BBA-8D25-1C5A2246D3B5}" type="pres">
      <dgm:prSet presAssocID="{E42E8CC3-6B43-4B9B-A515-3DF179DD7A96}" presName="connTx" presStyleLbl="parChTrans1D3" presStyleIdx="0" presStyleCnt="3"/>
      <dgm:spPr/>
      <dgm:t>
        <a:bodyPr/>
        <a:lstStyle/>
        <a:p>
          <a:endParaRPr lang="ru-RU"/>
        </a:p>
      </dgm:t>
    </dgm:pt>
    <dgm:pt modelId="{0EF30D7D-9AB0-4AA4-823B-242DFCB5EF8C}" type="pres">
      <dgm:prSet presAssocID="{C123A24D-B347-4BD8-AAA7-E572A015015E}" presName="root2" presStyleCnt="0"/>
      <dgm:spPr/>
    </dgm:pt>
    <dgm:pt modelId="{E1A5E9AC-192F-49A9-9C75-DCAB5EA3378E}" type="pres">
      <dgm:prSet presAssocID="{C123A24D-B347-4BD8-AAA7-E572A015015E}" presName="LevelTwoTextNode" presStyleLbl="node3" presStyleIdx="0" presStyleCnt="3">
        <dgm:presLayoutVars>
          <dgm:chPref val="3"/>
        </dgm:presLayoutVars>
      </dgm:prSet>
      <dgm:spPr/>
      <dgm:t>
        <a:bodyPr/>
        <a:lstStyle/>
        <a:p>
          <a:endParaRPr lang="ru-RU"/>
        </a:p>
      </dgm:t>
    </dgm:pt>
    <dgm:pt modelId="{50519D69-49E3-4DB6-887C-FB01F7A5184C}" type="pres">
      <dgm:prSet presAssocID="{C123A24D-B347-4BD8-AAA7-E572A015015E}" presName="level3hierChild" presStyleCnt="0"/>
      <dgm:spPr/>
    </dgm:pt>
    <dgm:pt modelId="{49B50DCF-AB6F-4C7A-ADAD-FF226279E670}" type="pres">
      <dgm:prSet presAssocID="{C0DABA66-ACF6-4B9A-9128-B8C02A924D72}" presName="conn2-1" presStyleLbl="parChTrans1D3" presStyleIdx="1" presStyleCnt="3"/>
      <dgm:spPr/>
      <dgm:t>
        <a:bodyPr/>
        <a:lstStyle/>
        <a:p>
          <a:endParaRPr lang="ru-RU"/>
        </a:p>
      </dgm:t>
    </dgm:pt>
    <dgm:pt modelId="{3280D379-E06D-41D4-8AC0-3165F2735DE7}" type="pres">
      <dgm:prSet presAssocID="{C0DABA66-ACF6-4B9A-9128-B8C02A924D72}" presName="connTx" presStyleLbl="parChTrans1D3" presStyleIdx="1" presStyleCnt="3"/>
      <dgm:spPr/>
      <dgm:t>
        <a:bodyPr/>
        <a:lstStyle/>
        <a:p>
          <a:endParaRPr lang="ru-RU"/>
        </a:p>
      </dgm:t>
    </dgm:pt>
    <dgm:pt modelId="{BB21D283-9BB0-4148-B8E2-EFF53EF9C92E}" type="pres">
      <dgm:prSet presAssocID="{EF3827F7-8C7B-485E-8D09-722EC581B074}" presName="root2" presStyleCnt="0"/>
      <dgm:spPr/>
    </dgm:pt>
    <dgm:pt modelId="{652FB069-34F8-49F4-94CA-C5BC831FC4DF}" type="pres">
      <dgm:prSet presAssocID="{EF3827F7-8C7B-485E-8D09-722EC581B074}" presName="LevelTwoTextNode" presStyleLbl="node3" presStyleIdx="1" presStyleCnt="3">
        <dgm:presLayoutVars>
          <dgm:chPref val="3"/>
        </dgm:presLayoutVars>
      </dgm:prSet>
      <dgm:spPr/>
      <dgm:t>
        <a:bodyPr/>
        <a:lstStyle/>
        <a:p>
          <a:endParaRPr lang="ru-RU"/>
        </a:p>
      </dgm:t>
    </dgm:pt>
    <dgm:pt modelId="{DDCAFA38-3AC4-4499-8548-E398D7A4C624}" type="pres">
      <dgm:prSet presAssocID="{EF3827F7-8C7B-485E-8D09-722EC581B074}" presName="level3hierChild" presStyleCnt="0"/>
      <dgm:spPr/>
    </dgm:pt>
    <dgm:pt modelId="{AAF05884-9E7F-425C-86CB-7FAA7B3ADA50}" type="pres">
      <dgm:prSet presAssocID="{0F1E4BAF-0A36-40C1-90C8-1B1556F22412}" presName="conn2-1" presStyleLbl="parChTrans1D2" presStyleIdx="1" presStyleCnt="2"/>
      <dgm:spPr/>
      <dgm:t>
        <a:bodyPr/>
        <a:lstStyle/>
        <a:p>
          <a:endParaRPr lang="ru-RU"/>
        </a:p>
      </dgm:t>
    </dgm:pt>
    <dgm:pt modelId="{AA2C9BE7-9EC1-455B-942F-361AFC552033}" type="pres">
      <dgm:prSet presAssocID="{0F1E4BAF-0A36-40C1-90C8-1B1556F22412}" presName="connTx" presStyleLbl="parChTrans1D2" presStyleIdx="1" presStyleCnt="2"/>
      <dgm:spPr/>
      <dgm:t>
        <a:bodyPr/>
        <a:lstStyle/>
        <a:p>
          <a:endParaRPr lang="ru-RU"/>
        </a:p>
      </dgm:t>
    </dgm:pt>
    <dgm:pt modelId="{D7970064-1197-4EA8-9162-CD554E30B4F1}" type="pres">
      <dgm:prSet presAssocID="{B993C896-A4D2-4600-9EA6-960B55E35696}" presName="root2" presStyleCnt="0"/>
      <dgm:spPr/>
    </dgm:pt>
    <dgm:pt modelId="{3D8EF4B1-4CB5-46DD-A244-4D307674CD78}" type="pres">
      <dgm:prSet presAssocID="{B993C896-A4D2-4600-9EA6-960B55E35696}" presName="LevelTwoTextNode" presStyleLbl="node2" presStyleIdx="1" presStyleCnt="2">
        <dgm:presLayoutVars>
          <dgm:chPref val="3"/>
        </dgm:presLayoutVars>
      </dgm:prSet>
      <dgm:spPr/>
      <dgm:t>
        <a:bodyPr/>
        <a:lstStyle/>
        <a:p>
          <a:endParaRPr lang="ru-RU"/>
        </a:p>
      </dgm:t>
    </dgm:pt>
    <dgm:pt modelId="{E724881D-453C-4A05-B512-AE802E265BA5}" type="pres">
      <dgm:prSet presAssocID="{B993C896-A4D2-4600-9EA6-960B55E35696}" presName="level3hierChild" presStyleCnt="0"/>
      <dgm:spPr/>
    </dgm:pt>
    <dgm:pt modelId="{9BF03F3D-93F8-4C2C-A235-A3F6F307DAF6}" type="pres">
      <dgm:prSet presAssocID="{A9F46A76-9240-470C-AA13-02C9E6100379}" presName="conn2-1" presStyleLbl="parChTrans1D3" presStyleIdx="2" presStyleCnt="3"/>
      <dgm:spPr/>
      <dgm:t>
        <a:bodyPr/>
        <a:lstStyle/>
        <a:p>
          <a:endParaRPr lang="ru-RU"/>
        </a:p>
      </dgm:t>
    </dgm:pt>
    <dgm:pt modelId="{B5BD720C-1A6F-4C67-A274-F44DB2C3F611}" type="pres">
      <dgm:prSet presAssocID="{A9F46A76-9240-470C-AA13-02C9E6100379}" presName="connTx" presStyleLbl="parChTrans1D3" presStyleIdx="2" presStyleCnt="3"/>
      <dgm:spPr/>
      <dgm:t>
        <a:bodyPr/>
        <a:lstStyle/>
        <a:p>
          <a:endParaRPr lang="ru-RU"/>
        </a:p>
      </dgm:t>
    </dgm:pt>
    <dgm:pt modelId="{CDDBC35C-48A5-4903-A0A3-BE70957189CE}" type="pres">
      <dgm:prSet presAssocID="{63DC3379-8B87-4C55-902B-521B6475C371}" presName="root2" presStyleCnt="0"/>
      <dgm:spPr/>
    </dgm:pt>
    <dgm:pt modelId="{E96764DC-151D-4B11-96A8-2DC20995FE9D}" type="pres">
      <dgm:prSet presAssocID="{63DC3379-8B87-4C55-902B-521B6475C371}" presName="LevelTwoTextNode" presStyleLbl="node3" presStyleIdx="2" presStyleCnt="3">
        <dgm:presLayoutVars>
          <dgm:chPref val="3"/>
        </dgm:presLayoutVars>
      </dgm:prSet>
      <dgm:spPr/>
      <dgm:t>
        <a:bodyPr/>
        <a:lstStyle/>
        <a:p>
          <a:endParaRPr lang="ru-RU"/>
        </a:p>
      </dgm:t>
    </dgm:pt>
    <dgm:pt modelId="{6855E2F8-3E8D-4159-BC89-C82E585106A9}" type="pres">
      <dgm:prSet presAssocID="{63DC3379-8B87-4C55-902B-521B6475C371}" presName="level3hierChild" presStyleCnt="0"/>
      <dgm:spPr/>
    </dgm:pt>
  </dgm:ptLst>
  <dgm:cxnLst>
    <dgm:cxn modelId="{B9587707-AA30-445F-BF95-AF3F52C61671}" type="presOf" srcId="{C0DABA66-ACF6-4B9A-9128-B8C02A924D72}" destId="{49B50DCF-AB6F-4C7A-ADAD-FF226279E670}" srcOrd="0" destOrd="0" presId="urn:microsoft.com/office/officeart/2005/8/layout/hierarchy2"/>
    <dgm:cxn modelId="{268F0C79-6670-4B04-BCA3-F0F5821740FB}" srcId="{DA0B0133-932B-42C7-89B7-271B6FA9836D}" destId="{B993C896-A4D2-4600-9EA6-960B55E35696}" srcOrd="1" destOrd="0" parTransId="{0F1E4BAF-0A36-40C1-90C8-1B1556F22412}" sibTransId="{42770D11-2AF2-4572-B8ED-2C48281065E7}"/>
    <dgm:cxn modelId="{1FC3DCA3-6A14-46CC-872D-923E2DFBB67E}" srcId="{ADBD3EB7-DDBA-4AAF-8B7B-AF433B1D9236}" destId="{EF3827F7-8C7B-485E-8D09-722EC581B074}" srcOrd="1" destOrd="0" parTransId="{C0DABA66-ACF6-4B9A-9128-B8C02A924D72}" sibTransId="{F2A2F340-04AF-4F28-A1F2-5955524D0410}"/>
    <dgm:cxn modelId="{2195C7A6-1976-420E-A95D-1EDA0B903F7C}" type="presOf" srcId="{63DC3379-8B87-4C55-902B-521B6475C371}" destId="{E96764DC-151D-4B11-96A8-2DC20995FE9D}" srcOrd="0" destOrd="0" presId="urn:microsoft.com/office/officeart/2005/8/layout/hierarchy2"/>
    <dgm:cxn modelId="{932D7630-8F3F-4F1E-B3EA-11FFE0073AB4}" type="presOf" srcId="{E42E8CC3-6B43-4B9B-A515-3DF179DD7A96}" destId="{23B0C240-3CC4-452C-AF10-39882D9D795F}" srcOrd="0" destOrd="0" presId="urn:microsoft.com/office/officeart/2005/8/layout/hierarchy2"/>
    <dgm:cxn modelId="{5526C962-5706-46FB-9C46-E20171BEC01D}" type="presOf" srcId="{88F3E6F6-1247-41C7-8E68-518B47DBAAAB}" destId="{8F5B8CED-2D18-463A-8E26-B0A548AC8873}" srcOrd="1" destOrd="0" presId="urn:microsoft.com/office/officeart/2005/8/layout/hierarchy2"/>
    <dgm:cxn modelId="{AC7E2164-1965-4F3D-91AA-8F1422FDC726}" type="presOf" srcId="{0F1E4BAF-0A36-40C1-90C8-1B1556F22412}" destId="{AA2C9BE7-9EC1-455B-942F-361AFC552033}" srcOrd="1" destOrd="0" presId="urn:microsoft.com/office/officeart/2005/8/layout/hierarchy2"/>
    <dgm:cxn modelId="{679122A9-8084-4D3B-A9A9-2F069C6033A4}" type="presOf" srcId="{C123A24D-B347-4BD8-AAA7-E572A015015E}" destId="{E1A5E9AC-192F-49A9-9C75-DCAB5EA3378E}" srcOrd="0" destOrd="0" presId="urn:microsoft.com/office/officeart/2005/8/layout/hierarchy2"/>
    <dgm:cxn modelId="{0E5AF2F5-B567-40C5-9E2E-7596A110CE40}" type="presOf" srcId="{B993C896-A4D2-4600-9EA6-960B55E35696}" destId="{3D8EF4B1-4CB5-46DD-A244-4D307674CD78}" srcOrd="0" destOrd="0" presId="urn:microsoft.com/office/officeart/2005/8/layout/hierarchy2"/>
    <dgm:cxn modelId="{A5CB3A81-4549-488A-AC00-3729503EB0F5}" type="presOf" srcId="{88F3E6F6-1247-41C7-8E68-518B47DBAAAB}" destId="{3A7EB0B3-6398-418F-8815-8C539A75A7F2}" srcOrd="0" destOrd="0" presId="urn:microsoft.com/office/officeart/2005/8/layout/hierarchy2"/>
    <dgm:cxn modelId="{44EDBE7C-4750-4CF4-98F3-E9A151F56A10}" type="presOf" srcId="{E42E8CC3-6B43-4B9B-A515-3DF179DD7A96}" destId="{3F459F49-81E4-4BBA-8D25-1C5A2246D3B5}" srcOrd="1" destOrd="0" presId="urn:microsoft.com/office/officeart/2005/8/layout/hierarchy2"/>
    <dgm:cxn modelId="{CBBDE27E-021B-4410-A5B6-3251994532A8}" type="presOf" srcId="{DA0B0133-932B-42C7-89B7-271B6FA9836D}" destId="{3859EA13-1EC9-4450-A5DC-0377DA6E2939}" srcOrd="0" destOrd="0" presId="urn:microsoft.com/office/officeart/2005/8/layout/hierarchy2"/>
    <dgm:cxn modelId="{1C0B31AE-AC3B-4935-A8A2-C70044747F5F}" type="presOf" srcId="{0F1E4BAF-0A36-40C1-90C8-1B1556F22412}" destId="{AAF05884-9E7F-425C-86CB-7FAA7B3ADA50}" srcOrd="0" destOrd="0" presId="urn:microsoft.com/office/officeart/2005/8/layout/hierarchy2"/>
    <dgm:cxn modelId="{FFBD3C3E-E0D0-4F99-9BAE-579E2FD26E0F}" type="presOf" srcId="{A9F46A76-9240-470C-AA13-02C9E6100379}" destId="{B5BD720C-1A6F-4C67-A274-F44DB2C3F611}" srcOrd="1" destOrd="0" presId="urn:microsoft.com/office/officeart/2005/8/layout/hierarchy2"/>
    <dgm:cxn modelId="{16A6CC8E-7470-4565-90ED-A5B291658384}" type="presOf" srcId="{56A15E65-4302-4C38-BE17-4FC2AA77F2D5}" destId="{F2307235-ABCD-427E-B71A-01A133FE884C}" srcOrd="0" destOrd="0" presId="urn:microsoft.com/office/officeart/2005/8/layout/hierarchy2"/>
    <dgm:cxn modelId="{C4DC15AD-2304-4A1F-AB70-8109BE4658A0}" srcId="{ADBD3EB7-DDBA-4AAF-8B7B-AF433B1D9236}" destId="{C123A24D-B347-4BD8-AAA7-E572A015015E}" srcOrd="0" destOrd="0" parTransId="{E42E8CC3-6B43-4B9B-A515-3DF179DD7A96}" sibTransId="{B4421BA4-1956-465D-A3B2-6AE3B9386223}"/>
    <dgm:cxn modelId="{E07FBBD2-5260-43E6-9C78-F1D7450DAF28}" srcId="{B993C896-A4D2-4600-9EA6-960B55E35696}" destId="{63DC3379-8B87-4C55-902B-521B6475C371}" srcOrd="0" destOrd="0" parTransId="{A9F46A76-9240-470C-AA13-02C9E6100379}" sibTransId="{7DABCDD5-B1E7-4E4B-95EF-6F7E725D36C5}"/>
    <dgm:cxn modelId="{0C8D85EA-861D-4AB2-B8DD-22A6301C3923}" type="presOf" srcId="{EF3827F7-8C7B-485E-8D09-722EC581B074}" destId="{652FB069-34F8-49F4-94CA-C5BC831FC4DF}" srcOrd="0" destOrd="0" presId="urn:microsoft.com/office/officeart/2005/8/layout/hierarchy2"/>
    <dgm:cxn modelId="{31516F8B-1409-4625-B12D-A4B90AAC8451}" srcId="{DA0B0133-932B-42C7-89B7-271B6FA9836D}" destId="{ADBD3EB7-DDBA-4AAF-8B7B-AF433B1D9236}" srcOrd="0" destOrd="0" parTransId="{88F3E6F6-1247-41C7-8E68-518B47DBAAAB}" sibTransId="{2C8FB787-6A5A-4AFB-AC18-669FB05C511C}"/>
    <dgm:cxn modelId="{41451EB6-01CB-4ECB-A5D2-776FD3F0EE66}" srcId="{56A15E65-4302-4C38-BE17-4FC2AA77F2D5}" destId="{DA0B0133-932B-42C7-89B7-271B6FA9836D}" srcOrd="0" destOrd="0" parTransId="{33C0C829-857C-4F8E-8A7F-6C9FE0203C12}" sibTransId="{9091E1B6-DD4A-4B20-BB27-297303BA0427}"/>
    <dgm:cxn modelId="{DC78A004-D030-41F2-8567-38614C7659CF}" type="presOf" srcId="{A9F46A76-9240-470C-AA13-02C9E6100379}" destId="{9BF03F3D-93F8-4C2C-A235-A3F6F307DAF6}" srcOrd="0" destOrd="0" presId="urn:microsoft.com/office/officeart/2005/8/layout/hierarchy2"/>
    <dgm:cxn modelId="{C479BB5E-5981-4003-BB0E-A46762E2C268}" type="presOf" srcId="{C0DABA66-ACF6-4B9A-9128-B8C02A924D72}" destId="{3280D379-E06D-41D4-8AC0-3165F2735DE7}" srcOrd="1" destOrd="0" presId="urn:microsoft.com/office/officeart/2005/8/layout/hierarchy2"/>
    <dgm:cxn modelId="{43FB16E9-0234-40C4-B9A2-179ECB3A4980}" type="presOf" srcId="{ADBD3EB7-DDBA-4AAF-8B7B-AF433B1D9236}" destId="{4C0BB10E-670E-4F09-A412-D58FD4BD4789}" srcOrd="0" destOrd="0" presId="urn:microsoft.com/office/officeart/2005/8/layout/hierarchy2"/>
    <dgm:cxn modelId="{13FE8B06-0916-4FF4-8412-F1D3760F6474}" type="presParOf" srcId="{F2307235-ABCD-427E-B71A-01A133FE884C}" destId="{C732C691-45DB-424C-8C0B-CE16564F7273}" srcOrd="0" destOrd="0" presId="urn:microsoft.com/office/officeart/2005/8/layout/hierarchy2"/>
    <dgm:cxn modelId="{C144B376-E828-4E9A-8B1F-4F699A5F28C2}" type="presParOf" srcId="{C732C691-45DB-424C-8C0B-CE16564F7273}" destId="{3859EA13-1EC9-4450-A5DC-0377DA6E2939}" srcOrd="0" destOrd="0" presId="urn:microsoft.com/office/officeart/2005/8/layout/hierarchy2"/>
    <dgm:cxn modelId="{028ECF7E-8506-4FFA-B627-31DC2B08D579}" type="presParOf" srcId="{C732C691-45DB-424C-8C0B-CE16564F7273}" destId="{886F8F66-81ED-416C-B20E-B80C98E54852}" srcOrd="1" destOrd="0" presId="urn:microsoft.com/office/officeart/2005/8/layout/hierarchy2"/>
    <dgm:cxn modelId="{3B17E677-0C2E-4E24-AB4C-ED6AB8BC9439}" type="presParOf" srcId="{886F8F66-81ED-416C-B20E-B80C98E54852}" destId="{3A7EB0B3-6398-418F-8815-8C539A75A7F2}" srcOrd="0" destOrd="0" presId="urn:microsoft.com/office/officeart/2005/8/layout/hierarchy2"/>
    <dgm:cxn modelId="{A714B123-1701-4B2E-B8C9-05F2B45718FD}" type="presParOf" srcId="{3A7EB0B3-6398-418F-8815-8C539A75A7F2}" destId="{8F5B8CED-2D18-463A-8E26-B0A548AC8873}" srcOrd="0" destOrd="0" presId="urn:microsoft.com/office/officeart/2005/8/layout/hierarchy2"/>
    <dgm:cxn modelId="{D11DD02B-BA0E-4F61-B072-D0AB51719F31}" type="presParOf" srcId="{886F8F66-81ED-416C-B20E-B80C98E54852}" destId="{0CCEDCE0-5F2A-4FE9-B631-29E7B379D1D9}" srcOrd="1" destOrd="0" presId="urn:microsoft.com/office/officeart/2005/8/layout/hierarchy2"/>
    <dgm:cxn modelId="{3409C711-61A1-49BA-80A8-630748405723}" type="presParOf" srcId="{0CCEDCE0-5F2A-4FE9-B631-29E7B379D1D9}" destId="{4C0BB10E-670E-4F09-A412-D58FD4BD4789}" srcOrd="0" destOrd="0" presId="urn:microsoft.com/office/officeart/2005/8/layout/hierarchy2"/>
    <dgm:cxn modelId="{4DBCB186-3194-4D3C-851D-4ED54CB8095D}" type="presParOf" srcId="{0CCEDCE0-5F2A-4FE9-B631-29E7B379D1D9}" destId="{FD85889D-4332-4596-B5B9-DADBA62C19C9}" srcOrd="1" destOrd="0" presId="urn:microsoft.com/office/officeart/2005/8/layout/hierarchy2"/>
    <dgm:cxn modelId="{668E1BA6-4EBE-4B63-A30B-E5B438C0D7BE}" type="presParOf" srcId="{FD85889D-4332-4596-B5B9-DADBA62C19C9}" destId="{23B0C240-3CC4-452C-AF10-39882D9D795F}" srcOrd="0" destOrd="0" presId="urn:microsoft.com/office/officeart/2005/8/layout/hierarchy2"/>
    <dgm:cxn modelId="{6280D0D6-6CCD-4D92-AE97-F516ECA41434}" type="presParOf" srcId="{23B0C240-3CC4-452C-AF10-39882D9D795F}" destId="{3F459F49-81E4-4BBA-8D25-1C5A2246D3B5}" srcOrd="0" destOrd="0" presId="urn:microsoft.com/office/officeart/2005/8/layout/hierarchy2"/>
    <dgm:cxn modelId="{7E998269-E246-4D00-86E2-057306C2DBAE}" type="presParOf" srcId="{FD85889D-4332-4596-B5B9-DADBA62C19C9}" destId="{0EF30D7D-9AB0-4AA4-823B-242DFCB5EF8C}" srcOrd="1" destOrd="0" presId="urn:microsoft.com/office/officeart/2005/8/layout/hierarchy2"/>
    <dgm:cxn modelId="{B34EF80E-562C-4E15-B170-D0740DDF6E8E}" type="presParOf" srcId="{0EF30D7D-9AB0-4AA4-823B-242DFCB5EF8C}" destId="{E1A5E9AC-192F-49A9-9C75-DCAB5EA3378E}" srcOrd="0" destOrd="0" presId="urn:microsoft.com/office/officeart/2005/8/layout/hierarchy2"/>
    <dgm:cxn modelId="{8924DC89-CB73-4709-B046-7C2B5F4AA9BE}" type="presParOf" srcId="{0EF30D7D-9AB0-4AA4-823B-242DFCB5EF8C}" destId="{50519D69-49E3-4DB6-887C-FB01F7A5184C}" srcOrd="1" destOrd="0" presId="urn:microsoft.com/office/officeart/2005/8/layout/hierarchy2"/>
    <dgm:cxn modelId="{641B205A-CC07-48A8-A633-9D7F6CDD919F}" type="presParOf" srcId="{FD85889D-4332-4596-B5B9-DADBA62C19C9}" destId="{49B50DCF-AB6F-4C7A-ADAD-FF226279E670}" srcOrd="2" destOrd="0" presId="urn:microsoft.com/office/officeart/2005/8/layout/hierarchy2"/>
    <dgm:cxn modelId="{C181CE67-1891-4258-B05F-A34A0D80DA29}" type="presParOf" srcId="{49B50DCF-AB6F-4C7A-ADAD-FF226279E670}" destId="{3280D379-E06D-41D4-8AC0-3165F2735DE7}" srcOrd="0" destOrd="0" presId="urn:microsoft.com/office/officeart/2005/8/layout/hierarchy2"/>
    <dgm:cxn modelId="{B0F172E0-69AE-4B85-BA53-E296C2AB2374}" type="presParOf" srcId="{FD85889D-4332-4596-B5B9-DADBA62C19C9}" destId="{BB21D283-9BB0-4148-B8E2-EFF53EF9C92E}" srcOrd="3" destOrd="0" presId="urn:microsoft.com/office/officeart/2005/8/layout/hierarchy2"/>
    <dgm:cxn modelId="{0AB381C3-51A4-42C8-BDAA-E31B65190307}" type="presParOf" srcId="{BB21D283-9BB0-4148-B8E2-EFF53EF9C92E}" destId="{652FB069-34F8-49F4-94CA-C5BC831FC4DF}" srcOrd="0" destOrd="0" presId="urn:microsoft.com/office/officeart/2005/8/layout/hierarchy2"/>
    <dgm:cxn modelId="{4697F5EC-0CD1-4A8F-BE4C-D9C5CA337F17}" type="presParOf" srcId="{BB21D283-9BB0-4148-B8E2-EFF53EF9C92E}" destId="{DDCAFA38-3AC4-4499-8548-E398D7A4C624}" srcOrd="1" destOrd="0" presId="urn:microsoft.com/office/officeart/2005/8/layout/hierarchy2"/>
    <dgm:cxn modelId="{CC364A2F-D1B8-46E5-BA5B-DF0C9E5A4AF7}" type="presParOf" srcId="{886F8F66-81ED-416C-B20E-B80C98E54852}" destId="{AAF05884-9E7F-425C-86CB-7FAA7B3ADA50}" srcOrd="2" destOrd="0" presId="urn:microsoft.com/office/officeart/2005/8/layout/hierarchy2"/>
    <dgm:cxn modelId="{54A26460-8FA5-4E2C-B985-A407FA4DAAB5}" type="presParOf" srcId="{AAF05884-9E7F-425C-86CB-7FAA7B3ADA50}" destId="{AA2C9BE7-9EC1-455B-942F-361AFC552033}" srcOrd="0" destOrd="0" presId="urn:microsoft.com/office/officeart/2005/8/layout/hierarchy2"/>
    <dgm:cxn modelId="{CB617964-B09B-40B5-B822-D53104E1E071}" type="presParOf" srcId="{886F8F66-81ED-416C-B20E-B80C98E54852}" destId="{D7970064-1197-4EA8-9162-CD554E30B4F1}" srcOrd="3" destOrd="0" presId="urn:microsoft.com/office/officeart/2005/8/layout/hierarchy2"/>
    <dgm:cxn modelId="{66CF772E-7810-472C-921B-821DF2B6DEDC}" type="presParOf" srcId="{D7970064-1197-4EA8-9162-CD554E30B4F1}" destId="{3D8EF4B1-4CB5-46DD-A244-4D307674CD78}" srcOrd="0" destOrd="0" presId="urn:microsoft.com/office/officeart/2005/8/layout/hierarchy2"/>
    <dgm:cxn modelId="{DBECF1B2-3D13-46F6-B2B7-4F33C370BAAF}" type="presParOf" srcId="{D7970064-1197-4EA8-9162-CD554E30B4F1}" destId="{E724881D-453C-4A05-B512-AE802E265BA5}" srcOrd="1" destOrd="0" presId="urn:microsoft.com/office/officeart/2005/8/layout/hierarchy2"/>
    <dgm:cxn modelId="{DCBAD210-8802-4632-8BF0-094019F81FBD}" type="presParOf" srcId="{E724881D-453C-4A05-B512-AE802E265BA5}" destId="{9BF03F3D-93F8-4C2C-A235-A3F6F307DAF6}" srcOrd="0" destOrd="0" presId="urn:microsoft.com/office/officeart/2005/8/layout/hierarchy2"/>
    <dgm:cxn modelId="{D18F334E-144C-4272-921F-19832691C152}" type="presParOf" srcId="{9BF03F3D-93F8-4C2C-A235-A3F6F307DAF6}" destId="{B5BD720C-1A6F-4C67-A274-F44DB2C3F611}" srcOrd="0" destOrd="0" presId="urn:microsoft.com/office/officeart/2005/8/layout/hierarchy2"/>
    <dgm:cxn modelId="{2F6E6177-2CDF-4244-BA72-DA88BEF8CBC9}" type="presParOf" srcId="{E724881D-453C-4A05-B512-AE802E265BA5}" destId="{CDDBC35C-48A5-4903-A0A3-BE70957189CE}" srcOrd="1" destOrd="0" presId="urn:microsoft.com/office/officeart/2005/8/layout/hierarchy2"/>
    <dgm:cxn modelId="{5D49F2FB-D4A8-43F5-97BB-C01D4FB7DD95}" type="presParOf" srcId="{CDDBC35C-48A5-4903-A0A3-BE70957189CE}" destId="{E96764DC-151D-4B11-96A8-2DC20995FE9D}" srcOrd="0" destOrd="0" presId="urn:microsoft.com/office/officeart/2005/8/layout/hierarchy2"/>
    <dgm:cxn modelId="{227D0B7F-E2B0-4F02-88B6-CA354B08DD2C}" type="presParOf" srcId="{CDDBC35C-48A5-4903-A0A3-BE70957189CE}" destId="{6855E2F8-3E8D-4159-BC89-C82E585106A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8F5624-542D-455F-91BC-8745224A14AA}" type="doc">
      <dgm:prSet loTypeId="urn:microsoft.com/office/officeart/2005/8/layout/hProcess9" loCatId="process" qsTypeId="urn:microsoft.com/office/officeart/2005/8/quickstyle/simple1" qsCatId="simple" csTypeId="urn:microsoft.com/office/officeart/2005/8/colors/accent1_2" csCatId="accent1" phldr="1"/>
      <dgm:spPr/>
    </dgm:pt>
    <dgm:pt modelId="{6589BF40-F588-4B9C-A825-650636EAF9AC}">
      <dgm:prSet phldrT="[Текст]"/>
      <dgm:spPr/>
      <dgm:t>
        <a:bodyPr/>
        <a:lstStyle/>
        <a:p>
          <a:r>
            <a:rPr lang="ru-RU" dirty="0" smtClean="0"/>
            <a:t>Естествознание-экспериментальная наука</a:t>
          </a:r>
          <a:endParaRPr lang="ru-RU" dirty="0"/>
        </a:p>
      </dgm:t>
    </dgm:pt>
    <dgm:pt modelId="{F5583448-6057-44D3-8FE5-288245375228}" type="parTrans" cxnId="{1C4DA48D-2BFC-4B82-9DD8-E584298EE5DC}">
      <dgm:prSet/>
      <dgm:spPr/>
      <dgm:t>
        <a:bodyPr/>
        <a:lstStyle/>
        <a:p>
          <a:endParaRPr lang="ru-RU"/>
        </a:p>
      </dgm:t>
    </dgm:pt>
    <dgm:pt modelId="{A473B84B-0EB4-4477-ACAC-D38C397F9CB3}" type="sibTrans" cxnId="{1C4DA48D-2BFC-4B82-9DD8-E584298EE5DC}">
      <dgm:prSet/>
      <dgm:spPr/>
      <dgm:t>
        <a:bodyPr/>
        <a:lstStyle/>
        <a:p>
          <a:endParaRPr lang="ru-RU"/>
        </a:p>
      </dgm:t>
    </dgm:pt>
    <dgm:pt modelId="{0AF6D4BE-0A99-4EF9-A5B1-8809075C9C44}">
      <dgm:prSet phldrT="[Текст]"/>
      <dgm:spPr/>
      <dgm:t>
        <a:bodyPr/>
        <a:lstStyle/>
        <a:p>
          <a:r>
            <a:rPr lang="ru-RU" dirty="0" smtClean="0"/>
            <a:t>Навыки решения практических экспериментальных задач</a:t>
          </a:r>
          <a:endParaRPr lang="ru-RU" dirty="0"/>
        </a:p>
      </dgm:t>
    </dgm:pt>
    <dgm:pt modelId="{A67B1F59-2794-476C-A300-E72AB910B033}" type="parTrans" cxnId="{86D4FDB8-7209-4874-B53D-3A6DB1C953BA}">
      <dgm:prSet/>
      <dgm:spPr/>
      <dgm:t>
        <a:bodyPr/>
        <a:lstStyle/>
        <a:p>
          <a:endParaRPr lang="ru-RU"/>
        </a:p>
      </dgm:t>
    </dgm:pt>
    <dgm:pt modelId="{8194BB2F-147C-4BE9-AD1C-C12C3BBE29E9}" type="sibTrans" cxnId="{86D4FDB8-7209-4874-B53D-3A6DB1C953BA}">
      <dgm:prSet/>
      <dgm:spPr/>
      <dgm:t>
        <a:bodyPr/>
        <a:lstStyle/>
        <a:p>
          <a:endParaRPr lang="ru-RU"/>
        </a:p>
      </dgm:t>
    </dgm:pt>
    <dgm:pt modelId="{B9AA1113-1C79-4BDC-B00A-248DAE532D73}">
      <dgm:prSet phldrT="[Текст]"/>
      <dgm:spPr/>
      <dgm:t>
        <a:bodyPr/>
        <a:lstStyle/>
        <a:p>
          <a:r>
            <a:rPr lang="ru-RU" dirty="0" smtClean="0"/>
            <a:t>Формирование проектно-исследовательской компетенции</a:t>
          </a:r>
          <a:endParaRPr lang="ru-RU" dirty="0"/>
        </a:p>
      </dgm:t>
    </dgm:pt>
    <dgm:pt modelId="{2B06E204-70A2-40B2-BF72-94FEF5784A8C}" type="parTrans" cxnId="{E531A021-48D1-43BA-9128-2FC61CF4F6AA}">
      <dgm:prSet/>
      <dgm:spPr/>
      <dgm:t>
        <a:bodyPr/>
        <a:lstStyle/>
        <a:p>
          <a:endParaRPr lang="ru-RU"/>
        </a:p>
      </dgm:t>
    </dgm:pt>
    <dgm:pt modelId="{1C592D2E-ECA6-4C15-9A5F-3C9007C69D6F}" type="sibTrans" cxnId="{E531A021-48D1-43BA-9128-2FC61CF4F6AA}">
      <dgm:prSet/>
      <dgm:spPr/>
      <dgm:t>
        <a:bodyPr/>
        <a:lstStyle/>
        <a:p>
          <a:endParaRPr lang="ru-RU"/>
        </a:p>
      </dgm:t>
    </dgm:pt>
    <dgm:pt modelId="{6686F02A-D4BE-4217-A5E9-AE1E18519D0C}" type="pres">
      <dgm:prSet presAssocID="{B68F5624-542D-455F-91BC-8745224A14AA}" presName="CompostProcess" presStyleCnt="0">
        <dgm:presLayoutVars>
          <dgm:dir/>
          <dgm:resizeHandles val="exact"/>
        </dgm:presLayoutVars>
      </dgm:prSet>
      <dgm:spPr/>
    </dgm:pt>
    <dgm:pt modelId="{6D6FFC22-1205-4309-982B-30886F9868A7}" type="pres">
      <dgm:prSet presAssocID="{B68F5624-542D-455F-91BC-8745224A14AA}" presName="arrow" presStyleLbl="bgShp" presStyleIdx="0" presStyleCnt="1" custLinFactNeighborX="-46774" custLinFactNeighborY="25926"/>
      <dgm:spPr/>
    </dgm:pt>
    <dgm:pt modelId="{8A775827-982A-4394-8FA3-8BB8E5704C50}" type="pres">
      <dgm:prSet presAssocID="{B68F5624-542D-455F-91BC-8745224A14AA}" presName="linearProcess" presStyleCnt="0"/>
      <dgm:spPr/>
    </dgm:pt>
    <dgm:pt modelId="{EE07E904-05DD-468A-BCD8-AFCA928D1778}" type="pres">
      <dgm:prSet presAssocID="{6589BF40-F588-4B9C-A825-650636EAF9AC}" presName="textNode" presStyleLbl="node1" presStyleIdx="0" presStyleCnt="3" custLinFactNeighborX="-6666" custLinFactNeighborY="8333">
        <dgm:presLayoutVars>
          <dgm:bulletEnabled val="1"/>
        </dgm:presLayoutVars>
      </dgm:prSet>
      <dgm:spPr/>
      <dgm:t>
        <a:bodyPr/>
        <a:lstStyle/>
        <a:p>
          <a:endParaRPr lang="ru-RU"/>
        </a:p>
      </dgm:t>
    </dgm:pt>
    <dgm:pt modelId="{E35247D2-1EC8-48D1-8818-EDEB5873A7EC}" type="pres">
      <dgm:prSet presAssocID="{A473B84B-0EB4-4477-ACAC-D38C397F9CB3}" presName="sibTrans" presStyleCnt="0"/>
      <dgm:spPr/>
    </dgm:pt>
    <dgm:pt modelId="{8AF80385-6728-49BE-9FB1-8BA3ACAECA0D}" type="pres">
      <dgm:prSet presAssocID="{0AF6D4BE-0A99-4EF9-A5B1-8809075C9C44}" presName="textNode" presStyleLbl="node1" presStyleIdx="1" presStyleCnt="3">
        <dgm:presLayoutVars>
          <dgm:bulletEnabled val="1"/>
        </dgm:presLayoutVars>
      </dgm:prSet>
      <dgm:spPr/>
      <dgm:t>
        <a:bodyPr/>
        <a:lstStyle/>
        <a:p>
          <a:endParaRPr lang="ru-RU"/>
        </a:p>
      </dgm:t>
    </dgm:pt>
    <dgm:pt modelId="{A45054AA-61AF-4473-AE6C-D833C4F025C0}" type="pres">
      <dgm:prSet presAssocID="{8194BB2F-147C-4BE9-AD1C-C12C3BBE29E9}" presName="sibTrans" presStyleCnt="0"/>
      <dgm:spPr/>
    </dgm:pt>
    <dgm:pt modelId="{479626DC-E2EF-4D14-9C5F-E112CDE15220}" type="pres">
      <dgm:prSet presAssocID="{B9AA1113-1C79-4BDC-B00A-248DAE532D73}" presName="textNode" presStyleLbl="node1" presStyleIdx="2" presStyleCnt="3">
        <dgm:presLayoutVars>
          <dgm:bulletEnabled val="1"/>
        </dgm:presLayoutVars>
      </dgm:prSet>
      <dgm:spPr/>
      <dgm:t>
        <a:bodyPr/>
        <a:lstStyle/>
        <a:p>
          <a:endParaRPr lang="ru-RU"/>
        </a:p>
      </dgm:t>
    </dgm:pt>
  </dgm:ptLst>
  <dgm:cxnLst>
    <dgm:cxn modelId="{EC546920-E3A5-4580-883E-DB77F8AAAA67}" type="presOf" srcId="{B68F5624-542D-455F-91BC-8745224A14AA}" destId="{6686F02A-D4BE-4217-A5E9-AE1E18519D0C}" srcOrd="0" destOrd="0" presId="urn:microsoft.com/office/officeart/2005/8/layout/hProcess9"/>
    <dgm:cxn modelId="{1C4DA48D-2BFC-4B82-9DD8-E584298EE5DC}" srcId="{B68F5624-542D-455F-91BC-8745224A14AA}" destId="{6589BF40-F588-4B9C-A825-650636EAF9AC}" srcOrd="0" destOrd="0" parTransId="{F5583448-6057-44D3-8FE5-288245375228}" sibTransId="{A473B84B-0EB4-4477-ACAC-D38C397F9CB3}"/>
    <dgm:cxn modelId="{4EA83109-5442-42E1-89D1-41438F5F211D}" type="presOf" srcId="{0AF6D4BE-0A99-4EF9-A5B1-8809075C9C44}" destId="{8AF80385-6728-49BE-9FB1-8BA3ACAECA0D}" srcOrd="0" destOrd="0" presId="urn:microsoft.com/office/officeart/2005/8/layout/hProcess9"/>
    <dgm:cxn modelId="{CEE6BA28-FB72-47BB-A21C-78508D03ADA6}" type="presOf" srcId="{6589BF40-F588-4B9C-A825-650636EAF9AC}" destId="{EE07E904-05DD-468A-BCD8-AFCA928D1778}" srcOrd="0" destOrd="0" presId="urn:microsoft.com/office/officeart/2005/8/layout/hProcess9"/>
    <dgm:cxn modelId="{E531A021-48D1-43BA-9128-2FC61CF4F6AA}" srcId="{B68F5624-542D-455F-91BC-8745224A14AA}" destId="{B9AA1113-1C79-4BDC-B00A-248DAE532D73}" srcOrd="2" destOrd="0" parTransId="{2B06E204-70A2-40B2-BF72-94FEF5784A8C}" sibTransId="{1C592D2E-ECA6-4C15-9A5F-3C9007C69D6F}"/>
    <dgm:cxn modelId="{DE85B372-2A42-4582-8C68-23F41571B525}" type="presOf" srcId="{B9AA1113-1C79-4BDC-B00A-248DAE532D73}" destId="{479626DC-E2EF-4D14-9C5F-E112CDE15220}" srcOrd="0" destOrd="0" presId="urn:microsoft.com/office/officeart/2005/8/layout/hProcess9"/>
    <dgm:cxn modelId="{86D4FDB8-7209-4874-B53D-3A6DB1C953BA}" srcId="{B68F5624-542D-455F-91BC-8745224A14AA}" destId="{0AF6D4BE-0A99-4EF9-A5B1-8809075C9C44}" srcOrd="1" destOrd="0" parTransId="{A67B1F59-2794-476C-A300-E72AB910B033}" sibTransId="{8194BB2F-147C-4BE9-AD1C-C12C3BBE29E9}"/>
    <dgm:cxn modelId="{A53F2319-EDB8-4C44-85E5-7CA370CFDAB4}" type="presParOf" srcId="{6686F02A-D4BE-4217-A5E9-AE1E18519D0C}" destId="{6D6FFC22-1205-4309-982B-30886F9868A7}" srcOrd="0" destOrd="0" presId="urn:microsoft.com/office/officeart/2005/8/layout/hProcess9"/>
    <dgm:cxn modelId="{B50BF6CA-1F0D-457D-BDAD-250F8D7F31D2}" type="presParOf" srcId="{6686F02A-D4BE-4217-A5E9-AE1E18519D0C}" destId="{8A775827-982A-4394-8FA3-8BB8E5704C50}" srcOrd="1" destOrd="0" presId="urn:microsoft.com/office/officeart/2005/8/layout/hProcess9"/>
    <dgm:cxn modelId="{7C608520-CD9D-495D-9473-4ED92E409C80}" type="presParOf" srcId="{8A775827-982A-4394-8FA3-8BB8E5704C50}" destId="{EE07E904-05DD-468A-BCD8-AFCA928D1778}" srcOrd="0" destOrd="0" presId="urn:microsoft.com/office/officeart/2005/8/layout/hProcess9"/>
    <dgm:cxn modelId="{BE21ACE1-6630-4A93-A7E0-A09FA867E6C8}" type="presParOf" srcId="{8A775827-982A-4394-8FA3-8BB8E5704C50}" destId="{E35247D2-1EC8-48D1-8818-EDEB5873A7EC}" srcOrd="1" destOrd="0" presId="urn:microsoft.com/office/officeart/2005/8/layout/hProcess9"/>
    <dgm:cxn modelId="{1EB5CE83-B869-4956-9A11-A7E1D279C8BB}" type="presParOf" srcId="{8A775827-982A-4394-8FA3-8BB8E5704C50}" destId="{8AF80385-6728-49BE-9FB1-8BA3ACAECA0D}" srcOrd="2" destOrd="0" presId="urn:microsoft.com/office/officeart/2005/8/layout/hProcess9"/>
    <dgm:cxn modelId="{9990D5B6-AD9D-4786-AC43-A7F5BA00EF93}" type="presParOf" srcId="{8A775827-982A-4394-8FA3-8BB8E5704C50}" destId="{A45054AA-61AF-4473-AE6C-D833C4F025C0}" srcOrd="3" destOrd="0" presId="urn:microsoft.com/office/officeart/2005/8/layout/hProcess9"/>
    <dgm:cxn modelId="{CC1D2686-C9BA-418C-ABC0-C87691DF507E}" type="presParOf" srcId="{8A775827-982A-4394-8FA3-8BB8E5704C50}" destId="{479626DC-E2EF-4D14-9C5F-E112CDE15220}"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DA14BE-B965-4D85-9FA9-CD327BAB5D09}"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ru-RU"/>
        </a:p>
      </dgm:t>
    </dgm:pt>
    <dgm:pt modelId="{AEA0F14F-DFA0-4084-BF28-3BD3919576F7}">
      <dgm:prSet phldrT="[Текст]"/>
      <dgm:spPr/>
      <dgm:t>
        <a:bodyPr/>
        <a:lstStyle/>
        <a:p>
          <a:r>
            <a:rPr lang="ru-RU" dirty="0" smtClean="0"/>
            <a:t>Перестройка внимания с объектов на процесс</a:t>
          </a:r>
          <a:endParaRPr lang="ru-RU" dirty="0"/>
        </a:p>
      </dgm:t>
    </dgm:pt>
    <dgm:pt modelId="{9E1624B2-21B3-4F9A-9EA9-113B303A94DB}" type="parTrans" cxnId="{E76608E6-D3EC-40BD-94BE-F18D01B34A8C}">
      <dgm:prSet/>
      <dgm:spPr/>
    </dgm:pt>
    <dgm:pt modelId="{4C5652B1-AF75-4A27-B34F-9EE2794C8546}" type="sibTrans" cxnId="{E76608E6-D3EC-40BD-94BE-F18D01B34A8C}">
      <dgm:prSet/>
      <dgm:spPr/>
    </dgm:pt>
    <dgm:pt modelId="{B094286D-F1C9-4ED6-B440-66318D43D1AF}">
      <dgm:prSet phldrT="[Текст]"/>
      <dgm:spPr/>
      <dgm:t>
        <a:bodyPr/>
        <a:lstStyle/>
        <a:p>
          <a:r>
            <a:rPr lang="ru-RU" dirty="0" smtClean="0"/>
            <a:t>Освоение моделирования</a:t>
          </a:r>
          <a:endParaRPr lang="ru-RU" dirty="0"/>
        </a:p>
      </dgm:t>
    </dgm:pt>
    <dgm:pt modelId="{7019B0E3-681B-42F1-AA2D-067117A8665B}" type="parTrans" cxnId="{6914F510-6492-4366-AD5F-7921575D42B4}">
      <dgm:prSet/>
      <dgm:spPr/>
    </dgm:pt>
    <dgm:pt modelId="{99CD55C3-A723-49A4-A36D-887AE248146F}" type="sibTrans" cxnId="{6914F510-6492-4366-AD5F-7921575D42B4}">
      <dgm:prSet/>
      <dgm:spPr/>
    </dgm:pt>
    <dgm:pt modelId="{8D301E0D-98F8-4337-B834-47D9C7E0B565}">
      <dgm:prSet phldrT="[Текст]"/>
      <dgm:spPr/>
      <dgm:t>
        <a:bodyPr/>
        <a:lstStyle/>
        <a:p>
          <a:r>
            <a:rPr lang="ru-RU" dirty="0" smtClean="0"/>
            <a:t>Умение измерять</a:t>
          </a:r>
          <a:endParaRPr lang="ru-RU" dirty="0"/>
        </a:p>
      </dgm:t>
    </dgm:pt>
    <dgm:pt modelId="{E92C554C-74B1-44DC-897F-D57E7FAE4365}" type="parTrans" cxnId="{44173D3A-A22A-4468-99FF-7275F86422DD}">
      <dgm:prSet/>
      <dgm:spPr/>
    </dgm:pt>
    <dgm:pt modelId="{33DF3383-B4B6-4961-8E53-8DB9F7F8AC11}" type="sibTrans" cxnId="{44173D3A-A22A-4468-99FF-7275F86422DD}">
      <dgm:prSet/>
      <dgm:spPr/>
    </dgm:pt>
    <dgm:pt modelId="{C3E3FDF8-5962-4282-8507-6C280F2EB950}">
      <dgm:prSet/>
      <dgm:spPr/>
      <dgm:t>
        <a:bodyPr/>
        <a:lstStyle/>
        <a:p>
          <a:r>
            <a:rPr lang="ru-RU" dirty="0" smtClean="0"/>
            <a:t>Формирование способов представления результатов наблюдений и опытов</a:t>
          </a:r>
          <a:endParaRPr lang="ru-RU" dirty="0"/>
        </a:p>
      </dgm:t>
    </dgm:pt>
    <dgm:pt modelId="{FCF83915-6134-453D-8769-BD862A3F59F7}" type="parTrans" cxnId="{DEB62F5D-50EE-4AB4-BA1B-4051C207B29C}">
      <dgm:prSet/>
      <dgm:spPr/>
    </dgm:pt>
    <dgm:pt modelId="{DB6A67E0-BB9F-40D1-830E-F95F6BA7D0A9}" type="sibTrans" cxnId="{DEB62F5D-50EE-4AB4-BA1B-4051C207B29C}">
      <dgm:prSet/>
      <dgm:spPr/>
    </dgm:pt>
    <dgm:pt modelId="{E1F4FB3F-980B-4960-A486-6D658DF47C8B}" type="pres">
      <dgm:prSet presAssocID="{12DA14BE-B965-4D85-9FA9-CD327BAB5D09}" presName="arrowDiagram" presStyleCnt="0">
        <dgm:presLayoutVars>
          <dgm:chMax val="5"/>
          <dgm:dir/>
          <dgm:resizeHandles val="exact"/>
        </dgm:presLayoutVars>
      </dgm:prSet>
      <dgm:spPr/>
      <dgm:t>
        <a:bodyPr/>
        <a:lstStyle/>
        <a:p>
          <a:endParaRPr lang="ru-RU"/>
        </a:p>
      </dgm:t>
    </dgm:pt>
    <dgm:pt modelId="{480EA37C-E3CD-46B4-A1C1-5D528145EFE9}" type="pres">
      <dgm:prSet presAssocID="{12DA14BE-B965-4D85-9FA9-CD327BAB5D09}" presName="arrow" presStyleLbl="bgShp" presStyleIdx="0" presStyleCnt="1"/>
      <dgm:spPr/>
    </dgm:pt>
    <dgm:pt modelId="{742071A0-E950-48A3-83A6-1DE22C5E99AC}" type="pres">
      <dgm:prSet presAssocID="{12DA14BE-B965-4D85-9FA9-CD327BAB5D09}" presName="arrowDiagram4" presStyleCnt="0"/>
      <dgm:spPr/>
    </dgm:pt>
    <dgm:pt modelId="{51CC25D7-BBE0-4DEC-8398-22188CA65459}" type="pres">
      <dgm:prSet presAssocID="{AEA0F14F-DFA0-4084-BF28-3BD3919576F7}" presName="bullet4a" presStyleLbl="node1" presStyleIdx="0" presStyleCnt="4"/>
      <dgm:spPr/>
    </dgm:pt>
    <dgm:pt modelId="{982D568A-4B07-443A-B92F-5C3493860347}" type="pres">
      <dgm:prSet presAssocID="{AEA0F14F-DFA0-4084-BF28-3BD3919576F7}" presName="textBox4a" presStyleLbl="revTx" presStyleIdx="0" presStyleCnt="4">
        <dgm:presLayoutVars>
          <dgm:bulletEnabled val="1"/>
        </dgm:presLayoutVars>
      </dgm:prSet>
      <dgm:spPr/>
      <dgm:t>
        <a:bodyPr/>
        <a:lstStyle/>
        <a:p>
          <a:endParaRPr lang="ru-RU"/>
        </a:p>
      </dgm:t>
    </dgm:pt>
    <dgm:pt modelId="{F3ABC2D1-CFB6-4731-9D85-C61DD27D8AEF}" type="pres">
      <dgm:prSet presAssocID="{B094286D-F1C9-4ED6-B440-66318D43D1AF}" presName="bullet4b" presStyleLbl="node1" presStyleIdx="1" presStyleCnt="4"/>
      <dgm:spPr/>
    </dgm:pt>
    <dgm:pt modelId="{D3BB69C1-46E5-461B-9EE3-708A0E744BFD}" type="pres">
      <dgm:prSet presAssocID="{B094286D-F1C9-4ED6-B440-66318D43D1AF}" presName="textBox4b" presStyleLbl="revTx" presStyleIdx="1" presStyleCnt="4">
        <dgm:presLayoutVars>
          <dgm:bulletEnabled val="1"/>
        </dgm:presLayoutVars>
      </dgm:prSet>
      <dgm:spPr/>
      <dgm:t>
        <a:bodyPr/>
        <a:lstStyle/>
        <a:p>
          <a:endParaRPr lang="ru-RU"/>
        </a:p>
      </dgm:t>
    </dgm:pt>
    <dgm:pt modelId="{B0E0936D-1BA9-4276-BD02-21AF22B7B622}" type="pres">
      <dgm:prSet presAssocID="{8D301E0D-98F8-4337-B834-47D9C7E0B565}" presName="bullet4c" presStyleLbl="node1" presStyleIdx="2" presStyleCnt="4"/>
      <dgm:spPr/>
    </dgm:pt>
    <dgm:pt modelId="{2D332E41-3529-4E61-A8A9-463BDB8442CA}" type="pres">
      <dgm:prSet presAssocID="{8D301E0D-98F8-4337-B834-47D9C7E0B565}" presName="textBox4c" presStyleLbl="revTx" presStyleIdx="2" presStyleCnt="4">
        <dgm:presLayoutVars>
          <dgm:bulletEnabled val="1"/>
        </dgm:presLayoutVars>
      </dgm:prSet>
      <dgm:spPr/>
      <dgm:t>
        <a:bodyPr/>
        <a:lstStyle/>
        <a:p>
          <a:endParaRPr lang="ru-RU"/>
        </a:p>
      </dgm:t>
    </dgm:pt>
    <dgm:pt modelId="{2E2D2CA2-CFED-455A-A11D-D334C7A4E44B}" type="pres">
      <dgm:prSet presAssocID="{C3E3FDF8-5962-4282-8507-6C280F2EB950}" presName="bullet4d" presStyleLbl="node1" presStyleIdx="3" presStyleCnt="4"/>
      <dgm:spPr/>
    </dgm:pt>
    <dgm:pt modelId="{4D2B6738-2BA2-43EB-A2F2-21E8666F5114}" type="pres">
      <dgm:prSet presAssocID="{C3E3FDF8-5962-4282-8507-6C280F2EB950}" presName="textBox4d" presStyleLbl="revTx" presStyleIdx="3" presStyleCnt="4">
        <dgm:presLayoutVars>
          <dgm:bulletEnabled val="1"/>
        </dgm:presLayoutVars>
      </dgm:prSet>
      <dgm:spPr/>
      <dgm:t>
        <a:bodyPr/>
        <a:lstStyle/>
        <a:p>
          <a:endParaRPr lang="ru-RU"/>
        </a:p>
      </dgm:t>
    </dgm:pt>
  </dgm:ptLst>
  <dgm:cxnLst>
    <dgm:cxn modelId="{44173D3A-A22A-4468-99FF-7275F86422DD}" srcId="{12DA14BE-B965-4D85-9FA9-CD327BAB5D09}" destId="{8D301E0D-98F8-4337-B834-47D9C7E0B565}" srcOrd="2" destOrd="0" parTransId="{E92C554C-74B1-44DC-897F-D57E7FAE4365}" sibTransId="{33DF3383-B4B6-4961-8E53-8DB9F7F8AC11}"/>
    <dgm:cxn modelId="{23234199-9D21-4D1F-AFE6-C70441AF55DE}" type="presOf" srcId="{AEA0F14F-DFA0-4084-BF28-3BD3919576F7}" destId="{982D568A-4B07-443A-B92F-5C3493860347}" srcOrd="0" destOrd="0" presId="urn:microsoft.com/office/officeart/2005/8/layout/arrow2"/>
    <dgm:cxn modelId="{6914F510-6492-4366-AD5F-7921575D42B4}" srcId="{12DA14BE-B965-4D85-9FA9-CD327BAB5D09}" destId="{B094286D-F1C9-4ED6-B440-66318D43D1AF}" srcOrd="1" destOrd="0" parTransId="{7019B0E3-681B-42F1-AA2D-067117A8665B}" sibTransId="{99CD55C3-A723-49A4-A36D-887AE248146F}"/>
    <dgm:cxn modelId="{E76608E6-D3EC-40BD-94BE-F18D01B34A8C}" srcId="{12DA14BE-B965-4D85-9FA9-CD327BAB5D09}" destId="{AEA0F14F-DFA0-4084-BF28-3BD3919576F7}" srcOrd="0" destOrd="0" parTransId="{9E1624B2-21B3-4F9A-9EA9-113B303A94DB}" sibTransId="{4C5652B1-AF75-4A27-B34F-9EE2794C8546}"/>
    <dgm:cxn modelId="{3FEC945D-E11D-40F8-84DA-43FB55AE7A30}" type="presOf" srcId="{8D301E0D-98F8-4337-B834-47D9C7E0B565}" destId="{2D332E41-3529-4E61-A8A9-463BDB8442CA}" srcOrd="0" destOrd="0" presId="urn:microsoft.com/office/officeart/2005/8/layout/arrow2"/>
    <dgm:cxn modelId="{D407D892-D681-43EB-8F28-176CFE5CC600}" type="presOf" srcId="{C3E3FDF8-5962-4282-8507-6C280F2EB950}" destId="{4D2B6738-2BA2-43EB-A2F2-21E8666F5114}" srcOrd="0" destOrd="0" presId="urn:microsoft.com/office/officeart/2005/8/layout/arrow2"/>
    <dgm:cxn modelId="{DEB62F5D-50EE-4AB4-BA1B-4051C207B29C}" srcId="{12DA14BE-B965-4D85-9FA9-CD327BAB5D09}" destId="{C3E3FDF8-5962-4282-8507-6C280F2EB950}" srcOrd="3" destOrd="0" parTransId="{FCF83915-6134-453D-8769-BD862A3F59F7}" sibTransId="{DB6A67E0-BB9F-40D1-830E-F95F6BA7D0A9}"/>
    <dgm:cxn modelId="{2758C8E3-CA48-4692-A643-2B41443E0715}" type="presOf" srcId="{12DA14BE-B965-4D85-9FA9-CD327BAB5D09}" destId="{E1F4FB3F-980B-4960-A486-6D658DF47C8B}" srcOrd="0" destOrd="0" presId="urn:microsoft.com/office/officeart/2005/8/layout/arrow2"/>
    <dgm:cxn modelId="{0E46F7EE-0CF7-4F83-8947-C785B24625E5}" type="presOf" srcId="{B094286D-F1C9-4ED6-B440-66318D43D1AF}" destId="{D3BB69C1-46E5-461B-9EE3-708A0E744BFD}" srcOrd="0" destOrd="0" presId="urn:microsoft.com/office/officeart/2005/8/layout/arrow2"/>
    <dgm:cxn modelId="{1EA47D89-B2FE-4D5B-9D27-4E6DE853E8DD}" type="presParOf" srcId="{E1F4FB3F-980B-4960-A486-6D658DF47C8B}" destId="{480EA37C-E3CD-46B4-A1C1-5D528145EFE9}" srcOrd="0" destOrd="0" presId="urn:microsoft.com/office/officeart/2005/8/layout/arrow2"/>
    <dgm:cxn modelId="{DBE70351-0A10-4673-95BF-BCE56937C510}" type="presParOf" srcId="{E1F4FB3F-980B-4960-A486-6D658DF47C8B}" destId="{742071A0-E950-48A3-83A6-1DE22C5E99AC}" srcOrd="1" destOrd="0" presId="urn:microsoft.com/office/officeart/2005/8/layout/arrow2"/>
    <dgm:cxn modelId="{7766E3E5-D75D-47BB-AE74-04BB83DB3B19}" type="presParOf" srcId="{742071A0-E950-48A3-83A6-1DE22C5E99AC}" destId="{51CC25D7-BBE0-4DEC-8398-22188CA65459}" srcOrd="0" destOrd="0" presId="urn:microsoft.com/office/officeart/2005/8/layout/arrow2"/>
    <dgm:cxn modelId="{A1F95A52-4EAD-4DB0-967F-4F690B47E407}" type="presParOf" srcId="{742071A0-E950-48A3-83A6-1DE22C5E99AC}" destId="{982D568A-4B07-443A-B92F-5C3493860347}" srcOrd="1" destOrd="0" presId="urn:microsoft.com/office/officeart/2005/8/layout/arrow2"/>
    <dgm:cxn modelId="{BC2868D5-A592-479B-94D4-41497C7187E3}" type="presParOf" srcId="{742071A0-E950-48A3-83A6-1DE22C5E99AC}" destId="{F3ABC2D1-CFB6-4731-9D85-C61DD27D8AEF}" srcOrd="2" destOrd="0" presId="urn:microsoft.com/office/officeart/2005/8/layout/arrow2"/>
    <dgm:cxn modelId="{45836B26-2FDF-45C6-883C-EBD06D581EB8}" type="presParOf" srcId="{742071A0-E950-48A3-83A6-1DE22C5E99AC}" destId="{D3BB69C1-46E5-461B-9EE3-708A0E744BFD}" srcOrd="3" destOrd="0" presId="urn:microsoft.com/office/officeart/2005/8/layout/arrow2"/>
    <dgm:cxn modelId="{A78D3B52-206E-4FED-8B02-5BBD8D785623}" type="presParOf" srcId="{742071A0-E950-48A3-83A6-1DE22C5E99AC}" destId="{B0E0936D-1BA9-4276-BD02-21AF22B7B622}" srcOrd="4" destOrd="0" presId="urn:microsoft.com/office/officeart/2005/8/layout/arrow2"/>
    <dgm:cxn modelId="{74163078-2337-4618-A383-4602271A1DC0}" type="presParOf" srcId="{742071A0-E950-48A3-83A6-1DE22C5E99AC}" destId="{2D332E41-3529-4E61-A8A9-463BDB8442CA}" srcOrd="5" destOrd="0" presId="urn:microsoft.com/office/officeart/2005/8/layout/arrow2"/>
    <dgm:cxn modelId="{6D8001DE-3265-41EA-94FE-B54B64CF8A83}" type="presParOf" srcId="{742071A0-E950-48A3-83A6-1DE22C5E99AC}" destId="{2E2D2CA2-CFED-455A-A11D-D334C7A4E44B}" srcOrd="6" destOrd="0" presId="urn:microsoft.com/office/officeart/2005/8/layout/arrow2"/>
    <dgm:cxn modelId="{B61710AB-9660-46F4-9ADA-B5BC9D360D0F}" type="presParOf" srcId="{742071A0-E950-48A3-83A6-1DE22C5E99AC}" destId="{4D2B6738-2BA2-43EB-A2F2-21E8666F5114}"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CBDE27-388B-4930-B24B-BB2A513D93B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4FE8C5F2-CCFF-425F-A855-629D06681976}">
      <dgm:prSet/>
      <dgm:spPr/>
      <dgm:t>
        <a:bodyPr/>
        <a:lstStyle/>
        <a:p>
          <a:r>
            <a:rPr lang="ru-RU" dirty="0" smtClean="0"/>
            <a:t>Качественный естественнонаучный эксперимент (мини-опыт) подтверждающий выдвинутую гипотезу исследования и его описание</a:t>
          </a:r>
          <a:endParaRPr lang="ru-RU" dirty="0"/>
        </a:p>
      </dgm:t>
    </dgm:pt>
    <dgm:pt modelId="{1D2FA337-D3E9-44F1-A953-66C76F8F023F}" type="parTrans" cxnId="{3A75FAE0-289F-492B-831D-185E7EE75BD1}">
      <dgm:prSet/>
      <dgm:spPr/>
      <dgm:t>
        <a:bodyPr/>
        <a:lstStyle/>
        <a:p>
          <a:endParaRPr lang="ru-RU"/>
        </a:p>
      </dgm:t>
    </dgm:pt>
    <dgm:pt modelId="{D0BEE318-D564-415B-9ED9-C80EB0CCD289}" type="sibTrans" cxnId="{3A75FAE0-289F-492B-831D-185E7EE75BD1}">
      <dgm:prSet/>
      <dgm:spPr/>
      <dgm:t>
        <a:bodyPr/>
        <a:lstStyle/>
        <a:p>
          <a:endParaRPr lang="ru-RU"/>
        </a:p>
      </dgm:t>
    </dgm:pt>
    <dgm:pt modelId="{58941174-3643-42E8-BD2A-645353CF83CC}">
      <dgm:prSet/>
      <dgm:spPr/>
      <dgm:t>
        <a:bodyPr/>
        <a:lstStyle/>
        <a:p>
          <a:r>
            <a:rPr lang="ru-RU" dirty="0" smtClean="0"/>
            <a:t>Натурный эксперимент с традиционными средствами эксперимента в сочетании с работой с литературой</a:t>
          </a:r>
          <a:endParaRPr lang="ru-RU" dirty="0"/>
        </a:p>
      </dgm:t>
    </dgm:pt>
    <dgm:pt modelId="{396E17B9-97FE-4FAC-B791-A86632B23D0D}" type="parTrans" cxnId="{AA581290-0F7C-478E-BA0A-FCFF327F8DCB}">
      <dgm:prSet/>
      <dgm:spPr/>
      <dgm:t>
        <a:bodyPr/>
        <a:lstStyle/>
        <a:p>
          <a:endParaRPr lang="ru-RU"/>
        </a:p>
      </dgm:t>
    </dgm:pt>
    <dgm:pt modelId="{FD20C35B-6999-4986-8B73-5C16C548804F}" type="sibTrans" cxnId="{AA581290-0F7C-478E-BA0A-FCFF327F8DCB}">
      <dgm:prSet/>
      <dgm:spPr/>
      <dgm:t>
        <a:bodyPr/>
        <a:lstStyle/>
        <a:p>
          <a:endParaRPr lang="ru-RU"/>
        </a:p>
      </dgm:t>
    </dgm:pt>
    <dgm:pt modelId="{54CCCD11-E2D6-4B83-9AE9-5EF0B608D983}">
      <dgm:prSet/>
      <dgm:spPr/>
      <dgm:t>
        <a:bodyPr/>
        <a:lstStyle/>
        <a:p>
          <a:r>
            <a:rPr lang="ru-RU" dirty="0" smtClean="0"/>
            <a:t>Работа с видео-информацией об эксперименте или о естественнонаучном явлении</a:t>
          </a:r>
          <a:endParaRPr lang="ru-RU" dirty="0"/>
        </a:p>
      </dgm:t>
    </dgm:pt>
    <dgm:pt modelId="{5622BF27-0832-43AB-8EBB-917A28F6106D}" type="parTrans" cxnId="{D0FF9593-280B-4A06-9394-9BBDF6AD5E43}">
      <dgm:prSet/>
      <dgm:spPr/>
      <dgm:t>
        <a:bodyPr/>
        <a:lstStyle/>
        <a:p>
          <a:endParaRPr lang="ru-RU"/>
        </a:p>
      </dgm:t>
    </dgm:pt>
    <dgm:pt modelId="{4EFAF3D3-7924-4876-8632-BDA3AC81748A}" type="sibTrans" cxnId="{D0FF9593-280B-4A06-9394-9BBDF6AD5E43}">
      <dgm:prSet/>
      <dgm:spPr/>
      <dgm:t>
        <a:bodyPr/>
        <a:lstStyle/>
        <a:p>
          <a:endParaRPr lang="ru-RU"/>
        </a:p>
      </dgm:t>
    </dgm:pt>
    <dgm:pt modelId="{47B510A3-B3A4-405A-87EF-6E1C95C59B48}">
      <dgm:prSet/>
      <dgm:spPr/>
      <dgm:t>
        <a:bodyPr/>
        <a:lstStyle/>
        <a:p>
          <a:r>
            <a:rPr lang="ru-RU" dirty="0" smtClean="0"/>
            <a:t>Работа с ЦЛ  без обработки данных натурного эксперимента</a:t>
          </a:r>
        </a:p>
      </dgm:t>
    </dgm:pt>
    <dgm:pt modelId="{F7D30DA2-7E39-4170-AB75-9868870CAB7E}" type="parTrans" cxnId="{23F67A50-AA50-4C3D-98AD-C93CAB2A0AD1}">
      <dgm:prSet/>
      <dgm:spPr/>
      <dgm:t>
        <a:bodyPr/>
        <a:lstStyle/>
        <a:p>
          <a:endParaRPr lang="ru-RU"/>
        </a:p>
      </dgm:t>
    </dgm:pt>
    <dgm:pt modelId="{69FD5562-1EE9-4AD5-9A4B-BDB044CE47EB}" type="sibTrans" cxnId="{23F67A50-AA50-4C3D-98AD-C93CAB2A0AD1}">
      <dgm:prSet/>
      <dgm:spPr/>
      <dgm:t>
        <a:bodyPr/>
        <a:lstStyle/>
        <a:p>
          <a:endParaRPr lang="ru-RU"/>
        </a:p>
      </dgm:t>
    </dgm:pt>
    <dgm:pt modelId="{48E10D2B-354F-4EB2-8E7A-50EAEAE68C7D}" type="pres">
      <dgm:prSet presAssocID="{53CBDE27-388B-4930-B24B-BB2A513D93B3}" presName="diagram" presStyleCnt="0">
        <dgm:presLayoutVars>
          <dgm:dir/>
          <dgm:resizeHandles val="exact"/>
        </dgm:presLayoutVars>
      </dgm:prSet>
      <dgm:spPr/>
      <dgm:t>
        <a:bodyPr/>
        <a:lstStyle/>
        <a:p>
          <a:endParaRPr lang="ru-RU"/>
        </a:p>
      </dgm:t>
    </dgm:pt>
    <dgm:pt modelId="{20586CF0-8353-4804-8349-263C8F56B8E8}" type="pres">
      <dgm:prSet presAssocID="{4FE8C5F2-CCFF-425F-A855-629D06681976}" presName="node" presStyleLbl="node1" presStyleIdx="0" presStyleCnt="4">
        <dgm:presLayoutVars>
          <dgm:bulletEnabled val="1"/>
        </dgm:presLayoutVars>
      </dgm:prSet>
      <dgm:spPr/>
      <dgm:t>
        <a:bodyPr/>
        <a:lstStyle/>
        <a:p>
          <a:endParaRPr lang="ru-RU"/>
        </a:p>
      </dgm:t>
    </dgm:pt>
    <dgm:pt modelId="{31777B94-4B41-41AB-BFBB-76A714DC4BC7}" type="pres">
      <dgm:prSet presAssocID="{D0BEE318-D564-415B-9ED9-C80EB0CCD289}" presName="sibTrans" presStyleCnt="0"/>
      <dgm:spPr/>
    </dgm:pt>
    <dgm:pt modelId="{E59D7A8B-CF34-4972-AF3A-028E13B3808C}" type="pres">
      <dgm:prSet presAssocID="{58941174-3643-42E8-BD2A-645353CF83CC}" presName="node" presStyleLbl="node1" presStyleIdx="1" presStyleCnt="4">
        <dgm:presLayoutVars>
          <dgm:bulletEnabled val="1"/>
        </dgm:presLayoutVars>
      </dgm:prSet>
      <dgm:spPr/>
      <dgm:t>
        <a:bodyPr/>
        <a:lstStyle/>
        <a:p>
          <a:endParaRPr lang="ru-RU"/>
        </a:p>
      </dgm:t>
    </dgm:pt>
    <dgm:pt modelId="{0F2DAF64-ECBD-4098-99F8-CB1A5485E191}" type="pres">
      <dgm:prSet presAssocID="{FD20C35B-6999-4986-8B73-5C16C548804F}" presName="sibTrans" presStyleCnt="0"/>
      <dgm:spPr/>
    </dgm:pt>
    <dgm:pt modelId="{72CFB61C-D3D1-4F85-91D9-F06C84219443}" type="pres">
      <dgm:prSet presAssocID="{54CCCD11-E2D6-4B83-9AE9-5EF0B608D983}" presName="node" presStyleLbl="node1" presStyleIdx="2" presStyleCnt="4">
        <dgm:presLayoutVars>
          <dgm:bulletEnabled val="1"/>
        </dgm:presLayoutVars>
      </dgm:prSet>
      <dgm:spPr/>
      <dgm:t>
        <a:bodyPr/>
        <a:lstStyle/>
        <a:p>
          <a:endParaRPr lang="ru-RU"/>
        </a:p>
      </dgm:t>
    </dgm:pt>
    <dgm:pt modelId="{1A13C6E2-AD08-499F-A26F-10B22A11A56B}" type="pres">
      <dgm:prSet presAssocID="{4EFAF3D3-7924-4876-8632-BDA3AC81748A}" presName="sibTrans" presStyleCnt="0"/>
      <dgm:spPr/>
    </dgm:pt>
    <dgm:pt modelId="{698F1934-3052-4A64-B075-C40FE2AA5001}" type="pres">
      <dgm:prSet presAssocID="{47B510A3-B3A4-405A-87EF-6E1C95C59B48}" presName="node" presStyleLbl="node1" presStyleIdx="3" presStyleCnt="4">
        <dgm:presLayoutVars>
          <dgm:bulletEnabled val="1"/>
        </dgm:presLayoutVars>
      </dgm:prSet>
      <dgm:spPr/>
      <dgm:t>
        <a:bodyPr/>
        <a:lstStyle/>
        <a:p>
          <a:endParaRPr lang="ru-RU"/>
        </a:p>
      </dgm:t>
    </dgm:pt>
  </dgm:ptLst>
  <dgm:cxnLst>
    <dgm:cxn modelId="{8DEBC785-6D7A-4E14-8F8D-B1B5DA2BC528}" type="presOf" srcId="{54CCCD11-E2D6-4B83-9AE9-5EF0B608D983}" destId="{72CFB61C-D3D1-4F85-91D9-F06C84219443}" srcOrd="0" destOrd="0" presId="urn:microsoft.com/office/officeart/2005/8/layout/default"/>
    <dgm:cxn modelId="{BB07A8D2-9B8E-4E3C-BE26-D4FB7273864B}" type="presOf" srcId="{4FE8C5F2-CCFF-425F-A855-629D06681976}" destId="{20586CF0-8353-4804-8349-263C8F56B8E8}" srcOrd="0" destOrd="0" presId="urn:microsoft.com/office/officeart/2005/8/layout/default"/>
    <dgm:cxn modelId="{0D658493-B5CC-4E3D-88B6-923B83BBF93B}" type="presOf" srcId="{58941174-3643-42E8-BD2A-645353CF83CC}" destId="{E59D7A8B-CF34-4972-AF3A-028E13B3808C}" srcOrd="0" destOrd="0" presId="urn:microsoft.com/office/officeart/2005/8/layout/default"/>
    <dgm:cxn modelId="{4C000D7C-3DDB-4E40-8613-0FAA369631CC}" type="presOf" srcId="{53CBDE27-388B-4930-B24B-BB2A513D93B3}" destId="{48E10D2B-354F-4EB2-8E7A-50EAEAE68C7D}" srcOrd="0" destOrd="0" presId="urn:microsoft.com/office/officeart/2005/8/layout/default"/>
    <dgm:cxn modelId="{3A75FAE0-289F-492B-831D-185E7EE75BD1}" srcId="{53CBDE27-388B-4930-B24B-BB2A513D93B3}" destId="{4FE8C5F2-CCFF-425F-A855-629D06681976}" srcOrd="0" destOrd="0" parTransId="{1D2FA337-D3E9-44F1-A953-66C76F8F023F}" sibTransId="{D0BEE318-D564-415B-9ED9-C80EB0CCD289}"/>
    <dgm:cxn modelId="{D0FF9593-280B-4A06-9394-9BBDF6AD5E43}" srcId="{53CBDE27-388B-4930-B24B-BB2A513D93B3}" destId="{54CCCD11-E2D6-4B83-9AE9-5EF0B608D983}" srcOrd="2" destOrd="0" parTransId="{5622BF27-0832-43AB-8EBB-917A28F6106D}" sibTransId="{4EFAF3D3-7924-4876-8632-BDA3AC81748A}"/>
    <dgm:cxn modelId="{4BF2790C-B981-4D5C-8DDD-6A40CC1E315C}" type="presOf" srcId="{47B510A3-B3A4-405A-87EF-6E1C95C59B48}" destId="{698F1934-3052-4A64-B075-C40FE2AA5001}" srcOrd="0" destOrd="0" presId="urn:microsoft.com/office/officeart/2005/8/layout/default"/>
    <dgm:cxn modelId="{23F67A50-AA50-4C3D-98AD-C93CAB2A0AD1}" srcId="{53CBDE27-388B-4930-B24B-BB2A513D93B3}" destId="{47B510A3-B3A4-405A-87EF-6E1C95C59B48}" srcOrd="3" destOrd="0" parTransId="{F7D30DA2-7E39-4170-AB75-9868870CAB7E}" sibTransId="{69FD5562-1EE9-4AD5-9A4B-BDB044CE47EB}"/>
    <dgm:cxn modelId="{AA581290-0F7C-478E-BA0A-FCFF327F8DCB}" srcId="{53CBDE27-388B-4930-B24B-BB2A513D93B3}" destId="{58941174-3643-42E8-BD2A-645353CF83CC}" srcOrd="1" destOrd="0" parTransId="{396E17B9-97FE-4FAC-B791-A86632B23D0D}" sibTransId="{FD20C35B-6999-4986-8B73-5C16C548804F}"/>
    <dgm:cxn modelId="{E470C1D0-0974-49C0-B1B4-D596A7C13531}" type="presParOf" srcId="{48E10D2B-354F-4EB2-8E7A-50EAEAE68C7D}" destId="{20586CF0-8353-4804-8349-263C8F56B8E8}" srcOrd="0" destOrd="0" presId="urn:microsoft.com/office/officeart/2005/8/layout/default"/>
    <dgm:cxn modelId="{F2E0F31E-2A08-42F4-8A69-5DADE0737FF1}" type="presParOf" srcId="{48E10D2B-354F-4EB2-8E7A-50EAEAE68C7D}" destId="{31777B94-4B41-41AB-BFBB-76A714DC4BC7}" srcOrd="1" destOrd="0" presId="urn:microsoft.com/office/officeart/2005/8/layout/default"/>
    <dgm:cxn modelId="{6DE5336B-43E7-4391-A379-6017B2D38CC4}" type="presParOf" srcId="{48E10D2B-354F-4EB2-8E7A-50EAEAE68C7D}" destId="{E59D7A8B-CF34-4972-AF3A-028E13B3808C}" srcOrd="2" destOrd="0" presId="urn:microsoft.com/office/officeart/2005/8/layout/default"/>
    <dgm:cxn modelId="{381D35AE-1039-4079-A6EA-727621482E8F}" type="presParOf" srcId="{48E10D2B-354F-4EB2-8E7A-50EAEAE68C7D}" destId="{0F2DAF64-ECBD-4098-99F8-CB1A5485E191}" srcOrd="3" destOrd="0" presId="urn:microsoft.com/office/officeart/2005/8/layout/default"/>
    <dgm:cxn modelId="{E6EDD53F-6925-46E2-AB4A-AA431CA5EBF4}" type="presParOf" srcId="{48E10D2B-354F-4EB2-8E7A-50EAEAE68C7D}" destId="{72CFB61C-D3D1-4F85-91D9-F06C84219443}" srcOrd="4" destOrd="0" presId="urn:microsoft.com/office/officeart/2005/8/layout/default"/>
    <dgm:cxn modelId="{72C90418-1BE2-4F5E-A50C-71648B2AF4D2}" type="presParOf" srcId="{48E10D2B-354F-4EB2-8E7A-50EAEAE68C7D}" destId="{1A13C6E2-AD08-499F-A26F-10B22A11A56B}" srcOrd="5" destOrd="0" presId="urn:microsoft.com/office/officeart/2005/8/layout/default"/>
    <dgm:cxn modelId="{3955AE01-E2E1-4E5E-9909-4BA4F9BA5169}" type="presParOf" srcId="{48E10D2B-354F-4EB2-8E7A-50EAEAE68C7D}" destId="{698F1934-3052-4A64-B075-C40FE2AA500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9C1116-55DC-4808-8611-F66DDF86534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38A23AFD-D204-4CC1-8CD3-7CE41C537FDE}">
      <dgm:prSet/>
      <dgm:spPr/>
      <dgm:t>
        <a:bodyPr/>
        <a:lstStyle/>
        <a:p>
          <a:r>
            <a:rPr lang="ru-RU" dirty="0" smtClean="0"/>
            <a:t>Сочетание традиционного  эксперимента с обработкой средствами ИКТ</a:t>
          </a:r>
          <a:endParaRPr lang="ru-RU" dirty="0"/>
        </a:p>
      </dgm:t>
    </dgm:pt>
    <dgm:pt modelId="{46FA5FF4-04BB-410E-AE07-CA61F2E346DB}" type="parTrans" cxnId="{97CFE377-39DD-48E6-8107-83C26ED38AE8}">
      <dgm:prSet/>
      <dgm:spPr/>
      <dgm:t>
        <a:bodyPr/>
        <a:lstStyle/>
        <a:p>
          <a:endParaRPr lang="ru-RU"/>
        </a:p>
      </dgm:t>
    </dgm:pt>
    <dgm:pt modelId="{FD0B9FDA-8AF2-45D6-8785-4146F8F1D7E6}" type="sibTrans" cxnId="{97CFE377-39DD-48E6-8107-83C26ED38AE8}">
      <dgm:prSet/>
      <dgm:spPr/>
      <dgm:t>
        <a:bodyPr/>
        <a:lstStyle/>
        <a:p>
          <a:endParaRPr lang="ru-RU"/>
        </a:p>
      </dgm:t>
    </dgm:pt>
    <dgm:pt modelId="{3BFC810C-D584-47F1-A900-056D6FB7B119}">
      <dgm:prSet/>
      <dgm:spPr/>
      <dgm:t>
        <a:bodyPr/>
        <a:lstStyle/>
        <a:p>
          <a:r>
            <a:rPr lang="ru-RU" smtClean="0"/>
            <a:t>Сочетание компьютеризированного  эксперимента с работой с литературой</a:t>
          </a:r>
          <a:endParaRPr lang="ru-RU"/>
        </a:p>
      </dgm:t>
    </dgm:pt>
    <dgm:pt modelId="{13FE0FF0-CABC-407F-8C1C-9C33E4C18E53}" type="parTrans" cxnId="{E4DB6206-71E2-414B-AAD7-62EBD1EA5FC4}">
      <dgm:prSet/>
      <dgm:spPr/>
      <dgm:t>
        <a:bodyPr/>
        <a:lstStyle/>
        <a:p>
          <a:endParaRPr lang="ru-RU"/>
        </a:p>
      </dgm:t>
    </dgm:pt>
    <dgm:pt modelId="{87C86036-5D11-4727-AB4E-691B2B1CC064}" type="sibTrans" cxnId="{E4DB6206-71E2-414B-AAD7-62EBD1EA5FC4}">
      <dgm:prSet/>
      <dgm:spPr/>
      <dgm:t>
        <a:bodyPr/>
        <a:lstStyle/>
        <a:p>
          <a:endParaRPr lang="ru-RU"/>
        </a:p>
      </dgm:t>
    </dgm:pt>
    <dgm:pt modelId="{08E598E9-F627-49E4-9A2F-FC7ABD2E9A74}">
      <dgm:prSet/>
      <dgm:spPr/>
      <dgm:t>
        <a:bodyPr/>
        <a:lstStyle/>
        <a:p>
          <a:r>
            <a:rPr lang="ru-RU" dirty="0" smtClean="0"/>
            <a:t>Сочетание работы с ВИДЕО и численных методов </a:t>
          </a:r>
          <a:endParaRPr lang="ru-RU" dirty="0"/>
        </a:p>
      </dgm:t>
    </dgm:pt>
    <dgm:pt modelId="{F173899A-25AD-43F5-A510-504B50B0EE96}" type="parTrans" cxnId="{0960EBAC-0EA9-4EC6-8D55-EF0DCA976D8F}">
      <dgm:prSet/>
      <dgm:spPr/>
      <dgm:t>
        <a:bodyPr/>
        <a:lstStyle/>
        <a:p>
          <a:endParaRPr lang="ru-RU"/>
        </a:p>
      </dgm:t>
    </dgm:pt>
    <dgm:pt modelId="{02E333D7-B10B-4CD5-93F2-82E38A12E2D6}" type="sibTrans" cxnId="{0960EBAC-0EA9-4EC6-8D55-EF0DCA976D8F}">
      <dgm:prSet/>
      <dgm:spPr/>
      <dgm:t>
        <a:bodyPr/>
        <a:lstStyle/>
        <a:p>
          <a:endParaRPr lang="ru-RU"/>
        </a:p>
      </dgm:t>
    </dgm:pt>
    <dgm:pt modelId="{B2E48655-29FE-4724-B989-005F4AC18929}">
      <dgm:prSet/>
      <dgm:spPr/>
      <dgm:t>
        <a:bodyPr/>
        <a:lstStyle/>
        <a:p>
          <a:r>
            <a:rPr lang="ru-RU" smtClean="0"/>
            <a:t>Работа с компьютерными моделями  объектов и процессов в сочетании с работой с литературой</a:t>
          </a:r>
          <a:endParaRPr lang="ru-RU"/>
        </a:p>
      </dgm:t>
    </dgm:pt>
    <dgm:pt modelId="{962A0181-CE3B-47B6-A393-11EAF511CBF1}" type="parTrans" cxnId="{10851B8D-8983-4326-83AC-DCB25F16BDF6}">
      <dgm:prSet/>
      <dgm:spPr/>
      <dgm:t>
        <a:bodyPr/>
        <a:lstStyle/>
        <a:p>
          <a:endParaRPr lang="ru-RU"/>
        </a:p>
      </dgm:t>
    </dgm:pt>
    <dgm:pt modelId="{D2E0DEFB-C937-4E36-84AF-3F1C1C6BCF60}" type="sibTrans" cxnId="{10851B8D-8983-4326-83AC-DCB25F16BDF6}">
      <dgm:prSet/>
      <dgm:spPr/>
      <dgm:t>
        <a:bodyPr/>
        <a:lstStyle/>
        <a:p>
          <a:endParaRPr lang="ru-RU"/>
        </a:p>
      </dgm:t>
    </dgm:pt>
    <dgm:pt modelId="{0555420C-EE5C-49F4-84C2-06FF0E3A8FD4}" type="pres">
      <dgm:prSet presAssocID="{F09C1116-55DC-4808-8611-F66DDF86534F}" presName="diagram" presStyleCnt="0">
        <dgm:presLayoutVars>
          <dgm:dir/>
          <dgm:resizeHandles val="exact"/>
        </dgm:presLayoutVars>
      </dgm:prSet>
      <dgm:spPr/>
      <dgm:t>
        <a:bodyPr/>
        <a:lstStyle/>
        <a:p>
          <a:endParaRPr lang="ru-RU"/>
        </a:p>
      </dgm:t>
    </dgm:pt>
    <dgm:pt modelId="{F00D5F6D-6650-4E44-ABD7-0A639AC638B6}" type="pres">
      <dgm:prSet presAssocID="{38A23AFD-D204-4CC1-8CD3-7CE41C537FDE}" presName="node" presStyleLbl="node1" presStyleIdx="0" presStyleCnt="4">
        <dgm:presLayoutVars>
          <dgm:bulletEnabled val="1"/>
        </dgm:presLayoutVars>
      </dgm:prSet>
      <dgm:spPr/>
      <dgm:t>
        <a:bodyPr/>
        <a:lstStyle/>
        <a:p>
          <a:endParaRPr lang="ru-RU"/>
        </a:p>
      </dgm:t>
    </dgm:pt>
    <dgm:pt modelId="{7E03FD14-FF39-4AEA-9FC3-9D2CB6DCCF42}" type="pres">
      <dgm:prSet presAssocID="{FD0B9FDA-8AF2-45D6-8785-4146F8F1D7E6}" presName="sibTrans" presStyleCnt="0"/>
      <dgm:spPr/>
    </dgm:pt>
    <dgm:pt modelId="{BCC7EE65-06F5-4933-A332-CEE8100A2D21}" type="pres">
      <dgm:prSet presAssocID="{B2E48655-29FE-4724-B989-005F4AC18929}" presName="node" presStyleLbl="node1" presStyleIdx="1" presStyleCnt="4">
        <dgm:presLayoutVars>
          <dgm:bulletEnabled val="1"/>
        </dgm:presLayoutVars>
      </dgm:prSet>
      <dgm:spPr/>
      <dgm:t>
        <a:bodyPr/>
        <a:lstStyle/>
        <a:p>
          <a:endParaRPr lang="ru-RU"/>
        </a:p>
      </dgm:t>
    </dgm:pt>
    <dgm:pt modelId="{69B4D172-D635-4B10-A264-7C2EE8C6BF9A}" type="pres">
      <dgm:prSet presAssocID="{D2E0DEFB-C937-4E36-84AF-3F1C1C6BCF60}" presName="sibTrans" presStyleCnt="0"/>
      <dgm:spPr/>
    </dgm:pt>
    <dgm:pt modelId="{F0DD1196-66D8-4B2E-9CE0-D2207765BBB0}" type="pres">
      <dgm:prSet presAssocID="{3BFC810C-D584-47F1-A900-056D6FB7B119}" presName="node" presStyleLbl="node1" presStyleIdx="2" presStyleCnt="4">
        <dgm:presLayoutVars>
          <dgm:bulletEnabled val="1"/>
        </dgm:presLayoutVars>
      </dgm:prSet>
      <dgm:spPr/>
      <dgm:t>
        <a:bodyPr/>
        <a:lstStyle/>
        <a:p>
          <a:endParaRPr lang="ru-RU"/>
        </a:p>
      </dgm:t>
    </dgm:pt>
    <dgm:pt modelId="{26AF8D17-A049-41EB-8B63-0B604A4DF1F9}" type="pres">
      <dgm:prSet presAssocID="{87C86036-5D11-4727-AB4E-691B2B1CC064}" presName="sibTrans" presStyleCnt="0"/>
      <dgm:spPr/>
    </dgm:pt>
    <dgm:pt modelId="{4DA50C8C-94EA-407D-AF80-C585FF6CB51B}" type="pres">
      <dgm:prSet presAssocID="{08E598E9-F627-49E4-9A2F-FC7ABD2E9A74}" presName="node" presStyleLbl="node1" presStyleIdx="3" presStyleCnt="4">
        <dgm:presLayoutVars>
          <dgm:bulletEnabled val="1"/>
        </dgm:presLayoutVars>
      </dgm:prSet>
      <dgm:spPr/>
      <dgm:t>
        <a:bodyPr/>
        <a:lstStyle/>
        <a:p>
          <a:endParaRPr lang="ru-RU"/>
        </a:p>
      </dgm:t>
    </dgm:pt>
  </dgm:ptLst>
  <dgm:cxnLst>
    <dgm:cxn modelId="{B3CF72EB-DD6C-471E-8785-0419A1011D53}" type="presOf" srcId="{B2E48655-29FE-4724-B989-005F4AC18929}" destId="{BCC7EE65-06F5-4933-A332-CEE8100A2D21}" srcOrd="0" destOrd="0" presId="urn:microsoft.com/office/officeart/2005/8/layout/default"/>
    <dgm:cxn modelId="{AADFB4E7-6C0F-4DE1-B4AA-90CB2311F9FA}" type="presOf" srcId="{3BFC810C-D584-47F1-A900-056D6FB7B119}" destId="{F0DD1196-66D8-4B2E-9CE0-D2207765BBB0}" srcOrd="0" destOrd="0" presId="urn:microsoft.com/office/officeart/2005/8/layout/default"/>
    <dgm:cxn modelId="{0960EBAC-0EA9-4EC6-8D55-EF0DCA976D8F}" srcId="{F09C1116-55DC-4808-8611-F66DDF86534F}" destId="{08E598E9-F627-49E4-9A2F-FC7ABD2E9A74}" srcOrd="3" destOrd="0" parTransId="{F173899A-25AD-43F5-A510-504B50B0EE96}" sibTransId="{02E333D7-B10B-4CD5-93F2-82E38A12E2D6}"/>
    <dgm:cxn modelId="{97CFE377-39DD-48E6-8107-83C26ED38AE8}" srcId="{F09C1116-55DC-4808-8611-F66DDF86534F}" destId="{38A23AFD-D204-4CC1-8CD3-7CE41C537FDE}" srcOrd="0" destOrd="0" parTransId="{46FA5FF4-04BB-410E-AE07-CA61F2E346DB}" sibTransId="{FD0B9FDA-8AF2-45D6-8785-4146F8F1D7E6}"/>
    <dgm:cxn modelId="{45E0C773-866C-493D-8681-804134F06783}" type="presOf" srcId="{38A23AFD-D204-4CC1-8CD3-7CE41C537FDE}" destId="{F00D5F6D-6650-4E44-ABD7-0A639AC638B6}" srcOrd="0" destOrd="0" presId="urn:microsoft.com/office/officeart/2005/8/layout/default"/>
    <dgm:cxn modelId="{10851B8D-8983-4326-83AC-DCB25F16BDF6}" srcId="{F09C1116-55DC-4808-8611-F66DDF86534F}" destId="{B2E48655-29FE-4724-B989-005F4AC18929}" srcOrd="1" destOrd="0" parTransId="{962A0181-CE3B-47B6-A393-11EAF511CBF1}" sibTransId="{D2E0DEFB-C937-4E36-84AF-3F1C1C6BCF60}"/>
    <dgm:cxn modelId="{E4DB6206-71E2-414B-AAD7-62EBD1EA5FC4}" srcId="{F09C1116-55DC-4808-8611-F66DDF86534F}" destId="{3BFC810C-D584-47F1-A900-056D6FB7B119}" srcOrd="2" destOrd="0" parTransId="{13FE0FF0-CABC-407F-8C1C-9C33E4C18E53}" sibTransId="{87C86036-5D11-4727-AB4E-691B2B1CC064}"/>
    <dgm:cxn modelId="{55067662-F08B-444E-91D1-3E53E5485CD6}" type="presOf" srcId="{F09C1116-55DC-4808-8611-F66DDF86534F}" destId="{0555420C-EE5C-49F4-84C2-06FF0E3A8FD4}" srcOrd="0" destOrd="0" presId="urn:microsoft.com/office/officeart/2005/8/layout/default"/>
    <dgm:cxn modelId="{5756FB4B-390C-496B-B1CE-A77268217720}" type="presOf" srcId="{08E598E9-F627-49E4-9A2F-FC7ABD2E9A74}" destId="{4DA50C8C-94EA-407D-AF80-C585FF6CB51B}" srcOrd="0" destOrd="0" presId="urn:microsoft.com/office/officeart/2005/8/layout/default"/>
    <dgm:cxn modelId="{B73B7676-096B-47C5-969C-DF07F0C36B5A}" type="presParOf" srcId="{0555420C-EE5C-49F4-84C2-06FF0E3A8FD4}" destId="{F00D5F6D-6650-4E44-ABD7-0A639AC638B6}" srcOrd="0" destOrd="0" presId="urn:microsoft.com/office/officeart/2005/8/layout/default"/>
    <dgm:cxn modelId="{46FE8403-3A5E-4493-9A9E-2DCC5E4BE623}" type="presParOf" srcId="{0555420C-EE5C-49F4-84C2-06FF0E3A8FD4}" destId="{7E03FD14-FF39-4AEA-9FC3-9D2CB6DCCF42}" srcOrd="1" destOrd="0" presId="urn:microsoft.com/office/officeart/2005/8/layout/default"/>
    <dgm:cxn modelId="{8EB31019-04BD-4982-B0EC-4F966FC1569F}" type="presParOf" srcId="{0555420C-EE5C-49F4-84C2-06FF0E3A8FD4}" destId="{BCC7EE65-06F5-4933-A332-CEE8100A2D21}" srcOrd="2" destOrd="0" presId="urn:microsoft.com/office/officeart/2005/8/layout/default"/>
    <dgm:cxn modelId="{B83359CE-E36A-41E7-95EB-92C825C594AC}" type="presParOf" srcId="{0555420C-EE5C-49F4-84C2-06FF0E3A8FD4}" destId="{69B4D172-D635-4B10-A264-7C2EE8C6BF9A}" srcOrd="3" destOrd="0" presId="urn:microsoft.com/office/officeart/2005/8/layout/default"/>
    <dgm:cxn modelId="{72F7C175-91AA-44B3-A989-55D32636275B}" type="presParOf" srcId="{0555420C-EE5C-49F4-84C2-06FF0E3A8FD4}" destId="{F0DD1196-66D8-4B2E-9CE0-D2207765BBB0}" srcOrd="4" destOrd="0" presId="urn:microsoft.com/office/officeart/2005/8/layout/default"/>
    <dgm:cxn modelId="{DC37105D-E2AC-452C-882F-5DED726BDEC2}" type="presParOf" srcId="{0555420C-EE5C-49F4-84C2-06FF0E3A8FD4}" destId="{26AF8D17-A049-41EB-8B63-0B604A4DF1F9}" srcOrd="5" destOrd="0" presId="urn:microsoft.com/office/officeart/2005/8/layout/default"/>
    <dgm:cxn modelId="{4F50796B-7DEC-4558-A5E1-CA5FFCDD35BD}" type="presParOf" srcId="{0555420C-EE5C-49F4-84C2-06FF0E3A8FD4}" destId="{4DA50C8C-94EA-407D-AF80-C585FF6CB51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843B35-F5FA-42B3-99AA-7808474CBE0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8CF467D5-A122-4D63-8B55-744904054356}">
      <dgm:prSet phldrT="[Текст]"/>
      <dgm:spPr/>
      <dgm:t>
        <a:bodyPr/>
        <a:lstStyle/>
        <a:p>
          <a:r>
            <a:rPr lang="ru-RU" dirty="0" smtClean="0"/>
            <a:t>Окружающий мир и технология (начальная школа)</a:t>
          </a:r>
          <a:endParaRPr lang="ru-RU" dirty="0"/>
        </a:p>
      </dgm:t>
    </dgm:pt>
    <dgm:pt modelId="{1737599E-5AE9-4EFC-B5D1-76DE61A317EC}" type="parTrans" cxnId="{E3CF845A-5793-4685-9AA1-0BB66616EE4E}">
      <dgm:prSet/>
      <dgm:spPr/>
      <dgm:t>
        <a:bodyPr/>
        <a:lstStyle/>
        <a:p>
          <a:endParaRPr lang="ru-RU"/>
        </a:p>
      </dgm:t>
    </dgm:pt>
    <dgm:pt modelId="{A1FEBAE8-F8C5-48E8-A328-59A09037FC74}" type="sibTrans" cxnId="{E3CF845A-5793-4685-9AA1-0BB66616EE4E}">
      <dgm:prSet/>
      <dgm:spPr/>
      <dgm:t>
        <a:bodyPr/>
        <a:lstStyle/>
        <a:p>
          <a:endParaRPr lang="ru-RU"/>
        </a:p>
      </dgm:t>
    </dgm:pt>
    <dgm:pt modelId="{E3C8FB90-68FF-42CE-B771-4B1FB8EFF96B}">
      <dgm:prSet phldrT="[Текст]"/>
      <dgm:spPr/>
      <dgm:t>
        <a:bodyPr/>
        <a:lstStyle/>
        <a:p>
          <a:r>
            <a:rPr lang="ru-RU" dirty="0" smtClean="0"/>
            <a:t>Химия (8-11кл)</a:t>
          </a:r>
          <a:endParaRPr lang="ru-RU" dirty="0"/>
        </a:p>
      </dgm:t>
    </dgm:pt>
    <dgm:pt modelId="{3A8592A6-033F-4A42-BC0B-C5B33CE30DB2}" type="parTrans" cxnId="{DEC97B61-3CF6-4E53-B956-15EBD1F4A86B}">
      <dgm:prSet/>
      <dgm:spPr/>
      <dgm:t>
        <a:bodyPr/>
        <a:lstStyle/>
        <a:p>
          <a:endParaRPr lang="ru-RU"/>
        </a:p>
      </dgm:t>
    </dgm:pt>
    <dgm:pt modelId="{12A433A3-3C37-47DC-BCAB-3D9A70D8EACD}" type="sibTrans" cxnId="{DEC97B61-3CF6-4E53-B956-15EBD1F4A86B}">
      <dgm:prSet/>
      <dgm:spPr/>
      <dgm:t>
        <a:bodyPr/>
        <a:lstStyle/>
        <a:p>
          <a:endParaRPr lang="ru-RU"/>
        </a:p>
      </dgm:t>
    </dgm:pt>
    <dgm:pt modelId="{CCCB56FD-CEC7-43CB-BE00-87B82B25B29C}">
      <dgm:prSet phldrT="[Текст]"/>
      <dgm:spPr/>
      <dgm:t>
        <a:bodyPr/>
        <a:lstStyle/>
        <a:p>
          <a:r>
            <a:rPr lang="ru-RU" dirty="0" smtClean="0"/>
            <a:t>Биология (5-11кл)</a:t>
          </a:r>
          <a:endParaRPr lang="ru-RU" dirty="0"/>
        </a:p>
      </dgm:t>
    </dgm:pt>
    <dgm:pt modelId="{52C71E5F-22D4-4196-8F29-1BFB423AB921}" type="parTrans" cxnId="{3FB87FD8-8CAE-4DE9-A584-D599798CFC98}">
      <dgm:prSet/>
      <dgm:spPr/>
      <dgm:t>
        <a:bodyPr/>
        <a:lstStyle/>
        <a:p>
          <a:endParaRPr lang="ru-RU"/>
        </a:p>
      </dgm:t>
    </dgm:pt>
    <dgm:pt modelId="{D89D67B3-A33E-4963-95EE-6CAC08E53A7A}" type="sibTrans" cxnId="{3FB87FD8-8CAE-4DE9-A584-D599798CFC98}">
      <dgm:prSet/>
      <dgm:spPr/>
      <dgm:t>
        <a:bodyPr/>
        <a:lstStyle/>
        <a:p>
          <a:endParaRPr lang="ru-RU"/>
        </a:p>
      </dgm:t>
    </dgm:pt>
    <dgm:pt modelId="{0A0756C4-BABC-476F-95E4-E55DB2819B65}">
      <dgm:prSet phldrT="[Текст]"/>
      <dgm:spPr/>
      <dgm:t>
        <a:bodyPr/>
        <a:lstStyle/>
        <a:p>
          <a:r>
            <a:rPr lang="ru-RU" dirty="0" smtClean="0"/>
            <a:t>Физика (7-11кл) </a:t>
          </a:r>
          <a:endParaRPr lang="ru-RU" dirty="0"/>
        </a:p>
      </dgm:t>
    </dgm:pt>
    <dgm:pt modelId="{F2A338FB-AB4C-4CA4-AA6E-DE55669B6AD8}" type="parTrans" cxnId="{142E38FE-12D6-43AD-BF20-CC594F7C40E5}">
      <dgm:prSet/>
      <dgm:spPr/>
      <dgm:t>
        <a:bodyPr/>
        <a:lstStyle/>
        <a:p>
          <a:endParaRPr lang="ru-RU"/>
        </a:p>
      </dgm:t>
    </dgm:pt>
    <dgm:pt modelId="{89BB2C04-289D-4317-93C0-DE0E4BD3810B}" type="sibTrans" cxnId="{142E38FE-12D6-43AD-BF20-CC594F7C40E5}">
      <dgm:prSet/>
      <dgm:spPr/>
      <dgm:t>
        <a:bodyPr/>
        <a:lstStyle/>
        <a:p>
          <a:endParaRPr lang="ru-RU"/>
        </a:p>
      </dgm:t>
    </dgm:pt>
    <dgm:pt modelId="{C2841563-38B4-47C9-A2DE-E5FF50A55495}">
      <dgm:prSet phldrT="[Текст]"/>
      <dgm:spPr/>
      <dgm:t>
        <a:bodyPr/>
        <a:lstStyle/>
        <a:p>
          <a:r>
            <a:rPr lang="ru-RU" dirty="0" smtClean="0"/>
            <a:t>География (6-11 </a:t>
          </a:r>
          <a:r>
            <a:rPr lang="ru-RU" dirty="0" err="1" smtClean="0"/>
            <a:t>кл</a:t>
          </a:r>
          <a:r>
            <a:rPr lang="ru-RU" dirty="0" smtClean="0"/>
            <a:t>)</a:t>
          </a:r>
          <a:endParaRPr lang="ru-RU" dirty="0"/>
        </a:p>
      </dgm:t>
    </dgm:pt>
    <dgm:pt modelId="{957DD7CD-3545-4069-8E48-EBA44DE23B08}" type="parTrans" cxnId="{0AF8DF3C-A8E0-4D46-B5DF-AAB71BD7D311}">
      <dgm:prSet/>
      <dgm:spPr/>
      <dgm:t>
        <a:bodyPr/>
        <a:lstStyle/>
        <a:p>
          <a:endParaRPr lang="ru-RU"/>
        </a:p>
      </dgm:t>
    </dgm:pt>
    <dgm:pt modelId="{F9C1D2B7-9B4F-4AFB-BD36-6A9BAAC4B0C1}" type="sibTrans" cxnId="{0AF8DF3C-A8E0-4D46-B5DF-AAB71BD7D311}">
      <dgm:prSet/>
      <dgm:spPr/>
      <dgm:t>
        <a:bodyPr/>
        <a:lstStyle/>
        <a:p>
          <a:endParaRPr lang="ru-RU"/>
        </a:p>
      </dgm:t>
    </dgm:pt>
    <dgm:pt modelId="{ECA23E7D-676C-43CF-92E4-05AFB73D49DC}" type="pres">
      <dgm:prSet presAssocID="{CF843B35-F5FA-42B3-99AA-7808474CBE02}" presName="diagram" presStyleCnt="0">
        <dgm:presLayoutVars>
          <dgm:dir/>
          <dgm:resizeHandles val="exact"/>
        </dgm:presLayoutVars>
      </dgm:prSet>
      <dgm:spPr/>
      <dgm:t>
        <a:bodyPr/>
        <a:lstStyle/>
        <a:p>
          <a:endParaRPr lang="ru-RU"/>
        </a:p>
      </dgm:t>
    </dgm:pt>
    <dgm:pt modelId="{6BEE688D-7587-4A31-8674-362BB043AAB2}" type="pres">
      <dgm:prSet presAssocID="{8CF467D5-A122-4D63-8B55-744904054356}" presName="node" presStyleLbl="node1" presStyleIdx="0" presStyleCnt="5">
        <dgm:presLayoutVars>
          <dgm:bulletEnabled val="1"/>
        </dgm:presLayoutVars>
      </dgm:prSet>
      <dgm:spPr/>
      <dgm:t>
        <a:bodyPr/>
        <a:lstStyle/>
        <a:p>
          <a:endParaRPr lang="ru-RU"/>
        </a:p>
      </dgm:t>
    </dgm:pt>
    <dgm:pt modelId="{3ED59D59-AF2C-494D-8E46-7B812015484A}" type="pres">
      <dgm:prSet presAssocID="{A1FEBAE8-F8C5-48E8-A328-59A09037FC74}" presName="sibTrans" presStyleCnt="0"/>
      <dgm:spPr/>
    </dgm:pt>
    <dgm:pt modelId="{AEFF6B22-2D65-4D73-972E-5EEA40354C6D}" type="pres">
      <dgm:prSet presAssocID="{E3C8FB90-68FF-42CE-B771-4B1FB8EFF96B}" presName="node" presStyleLbl="node1" presStyleIdx="1" presStyleCnt="5">
        <dgm:presLayoutVars>
          <dgm:bulletEnabled val="1"/>
        </dgm:presLayoutVars>
      </dgm:prSet>
      <dgm:spPr/>
      <dgm:t>
        <a:bodyPr/>
        <a:lstStyle/>
        <a:p>
          <a:endParaRPr lang="ru-RU"/>
        </a:p>
      </dgm:t>
    </dgm:pt>
    <dgm:pt modelId="{A9172B66-D4EC-46CF-AEE2-68E3B529F020}" type="pres">
      <dgm:prSet presAssocID="{12A433A3-3C37-47DC-BCAB-3D9A70D8EACD}" presName="sibTrans" presStyleCnt="0"/>
      <dgm:spPr/>
    </dgm:pt>
    <dgm:pt modelId="{715EB97D-2473-44EE-A5FB-ADBCE5F213A3}" type="pres">
      <dgm:prSet presAssocID="{CCCB56FD-CEC7-43CB-BE00-87B82B25B29C}" presName="node" presStyleLbl="node1" presStyleIdx="2" presStyleCnt="5">
        <dgm:presLayoutVars>
          <dgm:bulletEnabled val="1"/>
        </dgm:presLayoutVars>
      </dgm:prSet>
      <dgm:spPr/>
      <dgm:t>
        <a:bodyPr/>
        <a:lstStyle/>
        <a:p>
          <a:endParaRPr lang="ru-RU"/>
        </a:p>
      </dgm:t>
    </dgm:pt>
    <dgm:pt modelId="{A7AA392F-15E4-4D77-A0EB-422D5513EBC5}" type="pres">
      <dgm:prSet presAssocID="{D89D67B3-A33E-4963-95EE-6CAC08E53A7A}" presName="sibTrans" presStyleCnt="0"/>
      <dgm:spPr/>
    </dgm:pt>
    <dgm:pt modelId="{B48BF8EE-3CB1-45BE-B5A3-3E0DAA50B33E}" type="pres">
      <dgm:prSet presAssocID="{0A0756C4-BABC-476F-95E4-E55DB2819B65}" presName="node" presStyleLbl="node1" presStyleIdx="3" presStyleCnt="5">
        <dgm:presLayoutVars>
          <dgm:bulletEnabled val="1"/>
        </dgm:presLayoutVars>
      </dgm:prSet>
      <dgm:spPr/>
      <dgm:t>
        <a:bodyPr/>
        <a:lstStyle/>
        <a:p>
          <a:endParaRPr lang="ru-RU"/>
        </a:p>
      </dgm:t>
    </dgm:pt>
    <dgm:pt modelId="{1DD3FB57-21F8-4315-81CA-4958DB624F24}" type="pres">
      <dgm:prSet presAssocID="{89BB2C04-289D-4317-93C0-DE0E4BD3810B}" presName="sibTrans" presStyleCnt="0"/>
      <dgm:spPr/>
    </dgm:pt>
    <dgm:pt modelId="{314F035F-33AD-473C-80E1-EEF21D847CC5}" type="pres">
      <dgm:prSet presAssocID="{C2841563-38B4-47C9-A2DE-E5FF50A55495}" presName="node" presStyleLbl="node1" presStyleIdx="4" presStyleCnt="5">
        <dgm:presLayoutVars>
          <dgm:bulletEnabled val="1"/>
        </dgm:presLayoutVars>
      </dgm:prSet>
      <dgm:spPr/>
      <dgm:t>
        <a:bodyPr/>
        <a:lstStyle/>
        <a:p>
          <a:endParaRPr lang="ru-RU"/>
        </a:p>
      </dgm:t>
    </dgm:pt>
  </dgm:ptLst>
  <dgm:cxnLst>
    <dgm:cxn modelId="{0AF8DF3C-A8E0-4D46-B5DF-AAB71BD7D311}" srcId="{CF843B35-F5FA-42B3-99AA-7808474CBE02}" destId="{C2841563-38B4-47C9-A2DE-E5FF50A55495}" srcOrd="4" destOrd="0" parTransId="{957DD7CD-3545-4069-8E48-EBA44DE23B08}" sibTransId="{F9C1D2B7-9B4F-4AFB-BD36-6A9BAAC4B0C1}"/>
    <dgm:cxn modelId="{B068A024-B409-4ADA-B484-8F57997F63B3}" type="presOf" srcId="{C2841563-38B4-47C9-A2DE-E5FF50A55495}" destId="{314F035F-33AD-473C-80E1-EEF21D847CC5}" srcOrd="0" destOrd="0" presId="urn:microsoft.com/office/officeart/2005/8/layout/default"/>
    <dgm:cxn modelId="{AE2EE3AE-4492-4887-A07E-8250DE494224}" type="presOf" srcId="{0A0756C4-BABC-476F-95E4-E55DB2819B65}" destId="{B48BF8EE-3CB1-45BE-B5A3-3E0DAA50B33E}" srcOrd="0" destOrd="0" presId="urn:microsoft.com/office/officeart/2005/8/layout/default"/>
    <dgm:cxn modelId="{2E12F344-481F-4115-9F15-4A912FF2CE9E}" type="presOf" srcId="{CF843B35-F5FA-42B3-99AA-7808474CBE02}" destId="{ECA23E7D-676C-43CF-92E4-05AFB73D49DC}" srcOrd="0" destOrd="0" presId="urn:microsoft.com/office/officeart/2005/8/layout/default"/>
    <dgm:cxn modelId="{3FB87FD8-8CAE-4DE9-A584-D599798CFC98}" srcId="{CF843B35-F5FA-42B3-99AA-7808474CBE02}" destId="{CCCB56FD-CEC7-43CB-BE00-87B82B25B29C}" srcOrd="2" destOrd="0" parTransId="{52C71E5F-22D4-4196-8F29-1BFB423AB921}" sibTransId="{D89D67B3-A33E-4963-95EE-6CAC08E53A7A}"/>
    <dgm:cxn modelId="{FEAD3A42-862F-464A-A972-988B0E311D88}" type="presOf" srcId="{CCCB56FD-CEC7-43CB-BE00-87B82B25B29C}" destId="{715EB97D-2473-44EE-A5FB-ADBCE5F213A3}" srcOrd="0" destOrd="0" presId="urn:microsoft.com/office/officeart/2005/8/layout/default"/>
    <dgm:cxn modelId="{6EEEFDA4-A044-4E6D-83E2-40FF5E9F7A85}" type="presOf" srcId="{E3C8FB90-68FF-42CE-B771-4B1FB8EFF96B}" destId="{AEFF6B22-2D65-4D73-972E-5EEA40354C6D}" srcOrd="0" destOrd="0" presId="urn:microsoft.com/office/officeart/2005/8/layout/default"/>
    <dgm:cxn modelId="{22C1B674-1E59-42EB-A326-368B53F3AC88}" type="presOf" srcId="{8CF467D5-A122-4D63-8B55-744904054356}" destId="{6BEE688D-7587-4A31-8674-362BB043AAB2}" srcOrd="0" destOrd="0" presId="urn:microsoft.com/office/officeart/2005/8/layout/default"/>
    <dgm:cxn modelId="{142E38FE-12D6-43AD-BF20-CC594F7C40E5}" srcId="{CF843B35-F5FA-42B3-99AA-7808474CBE02}" destId="{0A0756C4-BABC-476F-95E4-E55DB2819B65}" srcOrd="3" destOrd="0" parTransId="{F2A338FB-AB4C-4CA4-AA6E-DE55669B6AD8}" sibTransId="{89BB2C04-289D-4317-93C0-DE0E4BD3810B}"/>
    <dgm:cxn modelId="{DEC97B61-3CF6-4E53-B956-15EBD1F4A86B}" srcId="{CF843B35-F5FA-42B3-99AA-7808474CBE02}" destId="{E3C8FB90-68FF-42CE-B771-4B1FB8EFF96B}" srcOrd="1" destOrd="0" parTransId="{3A8592A6-033F-4A42-BC0B-C5B33CE30DB2}" sibTransId="{12A433A3-3C37-47DC-BCAB-3D9A70D8EACD}"/>
    <dgm:cxn modelId="{E3CF845A-5793-4685-9AA1-0BB66616EE4E}" srcId="{CF843B35-F5FA-42B3-99AA-7808474CBE02}" destId="{8CF467D5-A122-4D63-8B55-744904054356}" srcOrd="0" destOrd="0" parTransId="{1737599E-5AE9-4EFC-B5D1-76DE61A317EC}" sibTransId="{A1FEBAE8-F8C5-48E8-A328-59A09037FC74}"/>
    <dgm:cxn modelId="{C4C97391-92CA-42E1-B0D0-DA16C80CE5D1}" type="presParOf" srcId="{ECA23E7D-676C-43CF-92E4-05AFB73D49DC}" destId="{6BEE688D-7587-4A31-8674-362BB043AAB2}" srcOrd="0" destOrd="0" presId="urn:microsoft.com/office/officeart/2005/8/layout/default"/>
    <dgm:cxn modelId="{15029C74-B7C4-4ADF-8938-BF19B98C3066}" type="presParOf" srcId="{ECA23E7D-676C-43CF-92E4-05AFB73D49DC}" destId="{3ED59D59-AF2C-494D-8E46-7B812015484A}" srcOrd="1" destOrd="0" presId="urn:microsoft.com/office/officeart/2005/8/layout/default"/>
    <dgm:cxn modelId="{C3639C1C-AF7B-4823-8F08-7C2B87F505CD}" type="presParOf" srcId="{ECA23E7D-676C-43CF-92E4-05AFB73D49DC}" destId="{AEFF6B22-2D65-4D73-972E-5EEA40354C6D}" srcOrd="2" destOrd="0" presId="urn:microsoft.com/office/officeart/2005/8/layout/default"/>
    <dgm:cxn modelId="{36BF0855-6659-46A5-A4A5-2A5B458FB8F1}" type="presParOf" srcId="{ECA23E7D-676C-43CF-92E4-05AFB73D49DC}" destId="{A9172B66-D4EC-46CF-AEE2-68E3B529F020}" srcOrd="3" destOrd="0" presId="urn:microsoft.com/office/officeart/2005/8/layout/default"/>
    <dgm:cxn modelId="{9AD545C2-7809-44A7-BD20-2F61776BF956}" type="presParOf" srcId="{ECA23E7D-676C-43CF-92E4-05AFB73D49DC}" destId="{715EB97D-2473-44EE-A5FB-ADBCE5F213A3}" srcOrd="4" destOrd="0" presId="urn:microsoft.com/office/officeart/2005/8/layout/default"/>
    <dgm:cxn modelId="{0E6D62E5-5FEC-492A-92ED-B8E44B3A426D}" type="presParOf" srcId="{ECA23E7D-676C-43CF-92E4-05AFB73D49DC}" destId="{A7AA392F-15E4-4D77-A0EB-422D5513EBC5}" srcOrd="5" destOrd="0" presId="urn:microsoft.com/office/officeart/2005/8/layout/default"/>
    <dgm:cxn modelId="{80BE7F8F-F9CA-4779-AD21-0BECB72EFBF7}" type="presParOf" srcId="{ECA23E7D-676C-43CF-92E4-05AFB73D49DC}" destId="{B48BF8EE-3CB1-45BE-B5A3-3E0DAA50B33E}" srcOrd="6" destOrd="0" presId="urn:microsoft.com/office/officeart/2005/8/layout/default"/>
    <dgm:cxn modelId="{275F5B21-BECC-45AB-8D3B-394990AF2604}" type="presParOf" srcId="{ECA23E7D-676C-43CF-92E4-05AFB73D49DC}" destId="{1DD3FB57-21F8-4315-81CA-4958DB624F24}" srcOrd="7" destOrd="0" presId="urn:microsoft.com/office/officeart/2005/8/layout/default"/>
    <dgm:cxn modelId="{36E5C0BA-6B2F-4C00-8DBF-891312E55262}" type="presParOf" srcId="{ECA23E7D-676C-43CF-92E4-05AFB73D49DC}" destId="{314F035F-33AD-473C-80E1-EEF21D847CC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3119E67-5FD8-4CA9-B6A0-5590603E032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00EB2C32-A17C-4D65-A00F-9DAB4EAA62A6}">
      <dgm:prSet phldrT="[Текст]"/>
      <dgm:spPr/>
      <dgm:t>
        <a:bodyPr/>
        <a:lstStyle/>
        <a:p>
          <a:r>
            <a:rPr lang="ru-RU" dirty="0" smtClean="0"/>
            <a:t>Физика</a:t>
          </a:r>
          <a:endParaRPr lang="ru-RU" dirty="0"/>
        </a:p>
      </dgm:t>
    </dgm:pt>
    <dgm:pt modelId="{B57E8F79-A61A-44D2-BE23-B694B59326A9}" type="parTrans" cxnId="{C823A295-9A15-40BF-8246-CD780FA4DADD}">
      <dgm:prSet/>
      <dgm:spPr/>
      <dgm:t>
        <a:bodyPr/>
        <a:lstStyle/>
        <a:p>
          <a:endParaRPr lang="ru-RU"/>
        </a:p>
      </dgm:t>
    </dgm:pt>
    <dgm:pt modelId="{6D3067E4-2226-4F2F-8F29-BE584305CDDB}" type="sibTrans" cxnId="{C823A295-9A15-40BF-8246-CD780FA4DADD}">
      <dgm:prSet/>
      <dgm:spPr/>
      <dgm:t>
        <a:bodyPr/>
        <a:lstStyle/>
        <a:p>
          <a:endParaRPr lang="ru-RU"/>
        </a:p>
      </dgm:t>
    </dgm:pt>
    <dgm:pt modelId="{630D6D88-02B0-413F-B3D1-6EE3512AAAAB}">
      <dgm:prSet phldrT="[Текст]"/>
      <dgm:spPr/>
      <dgm:t>
        <a:bodyPr/>
        <a:lstStyle/>
        <a:p>
          <a:r>
            <a:rPr lang="ru-RU" dirty="0" smtClean="0"/>
            <a:t>Лабораторные работы с оборудованием </a:t>
          </a:r>
          <a:r>
            <a:rPr lang="en-US" dirty="0" smtClean="0"/>
            <a:t>PASCO</a:t>
          </a:r>
          <a:endParaRPr lang="ru-RU" dirty="0"/>
        </a:p>
      </dgm:t>
    </dgm:pt>
    <dgm:pt modelId="{0D4EFD4D-6E46-4E8A-8AAA-01FE5655AAA4}" type="parTrans" cxnId="{04AAC9D4-D579-4012-99C9-401D177F8FAF}">
      <dgm:prSet/>
      <dgm:spPr/>
      <dgm:t>
        <a:bodyPr/>
        <a:lstStyle/>
        <a:p>
          <a:endParaRPr lang="ru-RU"/>
        </a:p>
      </dgm:t>
    </dgm:pt>
    <dgm:pt modelId="{61FECBD6-A589-456A-99B5-1A940C8473E1}" type="sibTrans" cxnId="{04AAC9D4-D579-4012-99C9-401D177F8FAF}">
      <dgm:prSet/>
      <dgm:spPr/>
      <dgm:t>
        <a:bodyPr/>
        <a:lstStyle/>
        <a:p>
          <a:endParaRPr lang="ru-RU"/>
        </a:p>
      </dgm:t>
    </dgm:pt>
    <dgm:pt modelId="{AEA41C49-8D09-41C4-B4CC-5DA4992F8FED}">
      <dgm:prSet phldrT="[Текст]"/>
      <dgm:spPr/>
      <dgm:t>
        <a:bodyPr/>
        <a:lstStyle/>
        <a:p>
          <a:r>
            <a:rPr lang="ru-RU" dirty="0" smtClean="0"/>
            <a:t>Методические рекомендации для учителя</a:t>
          </a:r>
          <a:endParaRPr lang="ru-RU" dirty="0"/>
        </a:p>
      </dgm:t>
    </dgm:pt>
    <dgm:pt modelId="{28153AD4-CA9B-42C2-8F8A-4B7647DA155E}" type="parTrans" cxnId="{ECCE1EEB-80D7-4C3F-8320-766A9DD5EE94}">
      <dgm:prSet/>
      <dgm:spPr/>
      <dgm:t>
        <a:bodyPr/>
        <a:lstStyle/>
        <a:p>
          <a:endParaRPr lang="ru-RU"/>
        </a:p>
      </dgm:t>
    </dgm:pt>
    <dgm:pt modelId="{6B71AAB0-8208-4816-B1D1-4AE3F7E7102B}" type="sibTrans" cxnId="{ECCE1EEB-80D7-4C3F-8320-766A9DD5EE94}">
      <dgm:prSet/>
      <dgm:spPr/>
      <dgm:t>
        <a:bodyPr/>
        <a:lstStyle/>
        <a:p>
          <a:endParaRPr lang="ru-RU"/>
        </a:p>
      </dgm:t>
    </dgm:pt>
    <dgm:pt modelId="{700566FB-FE82-4225-A4D6-B7E070C611A2}">
      <dgm:prSet phldrT="[Текст]"/>
      <dgm:spPr/>
      <dgm:t>
        <a:bodyPr/>
        <a:lstStyle/>
        <a:p>
          <a:r>
            <a:rPr lang="ru-RU" dirty="0" smtClean="0"/>
            <a:t>Учебные материалы для обучающегося</a:t>
          </a:r>
          <a:endParaRPr lang="ru-RU" dirty="0"/>
        </a:p>
      </dgm:t>
    </dgm:pt>
    <dgm:pt modelId="{4830EE15-103B-40EB-A30A-174ABD5EF174}" type="parTrans" cxnId="{66D02C28-4A6F-48B8-913C-74432FECFA72}">
      <dgm:prSet/>
      <dgm:spPr/>
      <dgm:t>
        <a:bodyPr/>
        <a:lstStyle/>
        <a:p>
          <a:endParaRPr lang="ru-RU"/>
        </a:p>
      </dgm:t>
    </dgm:pt>
    <dgm:pt modelId="{92AC326A-0FFA-4860-A736-DF2DF8082332}" type="sibTrans" cxnId="{66D02C28-4A6F-48B8-913C-74432FECFA72}">
      <dgm:prSet/>
      <dgm:spPr/>
      <dgm:t>
        <a:bodyPr/>
        <a:lstStyle/>
        <a:p>
          <a:endParaRPr lang="ru-RU"/>
        </a:p>
      </dgm:t>
    </dgm:pt>
    <dgm:pt modelId="{C3051751-7548-4A67-8499-BF736BD62F42}">
      <dgm:prSet phldrT="[Текст]"/>
      <dgm:spPr/>
      <dgm:t>
        <a:bodyPr/>
        <a:lstStyle/>
        <a:p>
          <a:r>
            <a:rPr lang="ru-RU" dirty="0" smtClean="0"/>
            <a:t>Проектные работы по физике</a:t>
          </a:r>
          <a:endParaRPr lang="ru-RU" dirty="0"/>
        </a:p>
      </dgm:t>
    </dgm:pt>
    <dgm:pt modelId="{2978D2B2-1C5C-4FF2-A2E3-A37E5EB8E2FD}" type="parTrans" cxnId="{730566D6-B6C9-46A6-A2EB-0DE09CFAC33C}">
      <dgm:prSet/>
      <dgm:spPr/>
      <dgm:t>
        <a:bodyPr/>
        <a:lstStyle/>
        <a:p>
          <a:endParaRPr lang="ru-RU"/>
        </a:p>
      </dgm:t>
    </dgm:pt>
    <dgm:pt modelId="{8DFC7458-9788-49CF-B7A7-97D944412C37}" type="sibTrans" cxnId="{730566D6-B6C9-46A6-A2EB-0DE09CFAC33C}">
      <dgm:prSet/>
      <dgm:spPr/>
      <dgm:t>
        <a:bodyPr/>
        <a:lstStyle/>
        <a:p>
          <a:endParaRPr lang="ru-RU"/>
        </a:p>
      </dgm:t>
    </dgm:pt>
    <dgm:pt modelId="{A195B9AE-E5CB-4017-B3B7-018C415F3F9A}">
      <dgm:prSet phldrT="[Текст]"/>
      <dgm:spPr/>
      <dgm:t>
        <a:bodyPr/>
        <a:lstStyle/>
        <a:p>
          <a:r>
            <a:rPr lang="ru-RU" dirty="0" smtClean="0"/>
            <a:t>Методические материалы для </a:t>
          </a:r>
          <a:r>
            <a:rPr lang="ru-RU" dirty="0" err="1" smtClean="0"/>
            <a:t>тьютора</a:t>
          </a:r>
          <a:endParaRPr lang="ru-RU" dirty="0"/>
        </a:p>
      </dgm:t>
    </dgm:pt>
    <dgm:pt modelId="{FE83C57F-57B0-419A-BAF7-3139D773AC9B}" type="parTrans" cxnId="{6AE82E74-F3EF-4808-B7BA-252C16A998D8}">
      <dgm:prSet/>
      <dgm:spPr/>
      <dgm:t>
        <a:bodyPr/>
        <a:lstStyle/>
        <a:p>
          <a:endParaRPr lang="ru-RU"/>
        </a:p>
      </dgm:t>
    </dgm:pt>
    <dgm:pt modelId="{8CE330B3-82CE-497C-8A7B-7D3EB1A4EF8D}" type="sibTrans" cxnId="{6AE82E74-F3EF-4808-B7BA-252C16A998D8}">
      <dgm:prSet/>
      <dgm:spPr/>
      <dgm:t>
        <a:bodyPr/>
        <a:lstStyle/>
        <a:p>
          <a:endParaRPr lang="ru-RU"/>
        </a:p>
      </dgm:t>
    </dgm:pt>
    <dgm:pt modelId="{29B74412-FF89-44E4-A839-38CED711F03D}">
      <dgm:prSet/>
      <dgm:spPr/>
      <dgm:t>
        <a:bodyPr/>
        <a:lstStyle/>
        <a:p>
          <a:r>
            <a:rPr lang="ru-RU" dirty="0" smtClean="0"/>
            <a:t>Дорожная карта для обучающегося</a:t>
          </a:r>
          <a:endParaRPr lang="ru-RU" dirty="0"/>
        </a:p>
      </dgm:t>
    </dgm:pt>
    <dgm:pt modelId="{33924DF5-57C1-4B75-BB00-36E2624E62CB}" type="parTrans" cxnId="{C0B4AE52-44EE-4255-B067-7BA8C51FC3C4}">
      <dgm:prSet/>
      <dgm:spPr/>
      <dgm:t>
        <a:bodyPr/>
        <a:lstStyle/>
        <a:p>
          <a:endParaRPr lang="ru-RU"/>
        </a:p>
      </dgm:t>
    </dgm:pt>
    <dgm:pt modelId="{D8E37D97-D692-4904-9D7E-8346D4C16C70}" type="sibTrans" cxnId="{C0B4AE52-44EE-4255-B067-7BA8C51FC3C4}">
      <dgm:prSet/>
      <dgm:spPr/>
      <dgm:t>
        <a:bodyPr/>
        <a:lstStyle/>
        <a:p>
          <a:endParaRPr lang="ru-RU"/>
        </a:p>
      </dgm:t>
    </dgm:pt>
    <dgm:pt modelId="{CA8C71DB-FFA5-4FDF-8D98-722E4E430A1E}" type="pres">
      <dgm:prSet presAssocID="{23119E67-5FD8-4CA9-B6A0-5590603E032C}" presName="diagram" presStyleCnt="0">
        <dgm:presLayoutVars>
          <dgm:chPref val="1"/>
          <dgm:dir/>
          <dgm:animOne val="branch"/>
          <dgm:animLvl val="lvl"/>
          <dgm:resizeHandles val="exact"/>
        </dgm:presLayoutVars>
      </dgm:prSet>
      <dgm:spPr/>
      <dgm:t>
        <a:bodyPr/>
        <a:lstStyle/>
        <a:p>
          <a:endParaRPr lang="ru-RU"/>
        </a:p>
      </dgm:t>
    </dgm:pt>
    <dgm:pt modelId="{2C87C4C5-AAF1-48FD-BD29-62155C0015A2}" type="pres">
      <dgm:prSet presAssocID="{00EB2C32-A17C-4D65-A00F-9DAB4EAA62A6}" presName="root1" presStyleCnt="0"/>
      <dgm:spPr/>
    </dgm:pt>
    <dgm:pt modelId="{5E6FBA7B-3E11-4E52-9023-A5605E2EE8FC}" type="pres">
      <dgm:prSet presAssocID="{00EB2C32-A17C-4D65-A00F-9DAB4EAA62A6}" presName="LevelOneTextNode" presStyleLbl="node0" presStyleIdx="0" presStyleCnt="1">
        <dgm:presLayoutVars>
          <dgm:chPref val="3"/>
        </dgm:presLayoutVars>
      </dgm:prSet>
      <dgm:spPr/>
      <dgm:t>
        <a:bodyPr/>
        <a:lstStyle/>
        <a:p>
          <a:endParaRPr lang="ru-RU"/>
        </a:p>
      </dgm:t>
    </dgm:pt>
    <dgm:pt modelId="{FF298F35-C923-43DB-BD52-253D0651DFEF}" type="pres">
      <dgm:prSet presAssocID="{00EB2C32-A17C-4D65-A00F-9DAB4EAA62A6}" presName="level2hierChild" presStyleCnt="0"/>
      <dgm:spPr/>
    </dgm:pt>
    <dgm:pt modelId="{29F2044C-F0A5-49DC-878D-A6FD4511B707}" type="pres">
      <dgm:prSet presAssocID="{0D4EFD4D-6E46-4E8A-8AAA-01FE5655AAA4}" presName="conn2-1" presStyleLbl="parChTrans1D2" presStyleIdx="0" presStyleCnt="2"/>
      <dgm:spPr/>
      <dgm:t>
        <a:bodyPr/>
        <a:lstStyle/>
        <a:p>
          <a:endParaRPr lang="ru-RU"/>
        </a:p>
      </dgm:t>
    </dgm:pt>
    <dgm:pt modelId="{0AF2DFF5-0D94-4D9B-B252-6DD2809DC2A8}" type="pres">
      <dgm:prSet presAssocID="{0D4EFD4D-6E46-4E8A-8AAA-01FE5655AAA4}" presName="connTx" presStyleLbl="parChTrans1D2" presStyleIdx="0" presStyleCnt="2"/>
      <dgm:spPr/>
      <dgm:t>
        <a:bodyPr/>
        <a:lstStyle/>
        <a:p>
          <a:endParaRPr lang="ru-RU"/>
        </a:p>
      </dgm:t>
    </dgm:pt>
    <dgm:pt modelId="{6840FA6E-B680-40AE-A0C0-9029BC13B468}" type="pres">
      <dgm:prSet presAssocID="{630D6D88-02B0-413F-B3D1-6EE3512AAAAB}" presName="root2" presStyleCnt="0"/>
      <dgm:spPr/>
    </dgm:pt>
    <dgm:pt modelId="{5A19F7C2-9561-4386-837A-63F1E8C0DCEA}" type="pres">
      <dgm:prSet presAssocID="{630D6D88-02B0-413F-B3D1-6EE3512AAAAB}" presName="LevelTwoTextNode" presStyleLbl="node2" presStyleIdx="0" presStyleCnt="2">
        <dgm:presLayoutVars>
          <dgm:chPref val="3"/>
        </dgm:presLayoutVars>
      </dgm:prSet>
      <dgm:spPr/>
      <dgm:t>
        <a:bodyPr/>
        <a:lstStyle/>
        <a:p>
          <a:endParaRPr lang="ru-RU"/>
        </a:p>
      </dgm:t>
    </dgm:pt>
    <dgm:pt modelId="{71BF0595-C511-4005-AB95-456FCDCF8B40}" type="pres">
      <dgm:prSet presAssocID="{630D6D88-02B0-413F-B3D1-6EE3512AAAAB}" presName="level3hierChild" presStyleCnt="0"/>
      <dgm:spPr/>
    </dgm:pt>
    <dgm:pt modelId="{DF035F89-4090-4997-8C8F-626446765B1C}" type="pres">
      <dgm:prSet presAssocID="{28153AD4-CA9B-42C2-8F8A-4B7647DA155E}" presName="conn2-1" presStyleLbl="parChTrans1D3" presStyleIdx="0" presStyleCnt="4"/>
      <dgm:spPr/>
      <dgm:t>
        <a:bodyPr/>
        <a:lstStyle/>
        <a:p>
          <a:endParaRPr lang="ru-RU"/>
        </a:p>
      </dgm:t>
    </dgm:pt>
    <dgm:pt modelId="{3840BD4B-C58B-4B88-9C0E-F49283E056E0}" type="pres">
      <dgm:prSet presAssocID="{28153AD4-CA9B-42C2-8F8A-4B7647DA155E}" presName="connTx" presStyleLbl="parChTrans1D3" presStyleIdx="0" presStyleCnt="4"/>
      <dgm:spPr/>
      <dgm:t>
        <a:bodyPr/>
        <a:lstStyle/>
        <a:p>
          <a:endParaRPr lang="ru-RU"/>
        </a:p>
      </dgm:t>
    </dgm:pt>
    <dgm:pt modelId="{48945A4E-497C-431F-9D67-C45458ECBAFA}" type="pres">
      <dgm:prSet presAssocID="{AEA41C49-8D09-41C4-B4CC-5DA4992F8FED}" presName="root2" presStyleCnt="0"/>
      <dgm:spPr/>
    </dgm:pt>
    <dgm:pt modelId="{876B5DE1-2FCB-4C83-9BFC-6229F570A959}" type="pres">
      <dgm:prSet presAssocID="{AEA41C49-8D09-41C4-B4CC-5DA4992F8FED}" presName="LevelTwoTextNode" presStyleLbl="node3" presStyleIdx="0" presStyleCnt="4">
        <dgm:presLayoutVars>
          <dgm:chPref val="3"/>
        </dgm:presLayoutVars>
      </dgm:prSet>
      <dgm:spPr/>
      <dgm:t>
        <a:bodyPr/>
        <a:lstStyle/>
        <a:p>
          <a:endParaRPr lang="ru-RU"/>
        </a:p>
      </dgm:t>
    </dgm:pt>
    <dgm:pt modelId="{763B769F-8689-45F5-A6DB-B602B0335ACD}" type="pres">
      <dgm:prSet presAssocID="{AEA41C49-8D09-41C4-B4CC-5DA4992F8FED}" presName="level3hierChild" presStyleCnt="0"/>
      <dgm:spPr/>
    </dgm:pt>
    <dgm:pt modelId="{8C743DDB-A0C6-48A9-881B-80175D485199}" type="pres">
      <dgm:prSet presAssocID="{4830EE15-103B-40EB-A30A-174ABD5EF174}" presName="conn2-1" presStyleLbl="parChTrans1D3" presStyleIdx="1" presStyleCnt="4"/>
      <dgm:spPr/>
      <dgm:t>
        <a:bodyPr/>
        <a:lstStyle/>
        <a:p>
          <a:endParaRPr lang="ru-RU"/>
        </a:p>
      </dgm:t>
    </dgm:pt>
    <dgm:pt modelId="{35134C3E-D709-4639-8FA6-AF5A31CD7D24}" type="pres">
      <dgm:prSet presAssocID="{4830EE15-103B-40EB-A30A-174ABD5EF174}" presName="connTx" presStyleLbl="parChTrans1D3" presStyleIdx="1" presStyleCnt="4"/>
      <dgm:spPr/>
      <dgm:t>
        <a:bodyPr/>
        <a:lstStyle/>
        <a:p>
          <a:endParaRPr lang="ru-RU"/>
        </a:p>
      </dgm:t>
    </dgm:pt>
    <dgm:pt modelId="{BE6C8CDC-E4F3-4C21-8260-C922226F1C83}" type="pres">
      <dgm:prSet presAssocID="{700566FB-FE82-4225-A4D6-B7E070C611A2}" presName="root2" presStyleCnt="0"/>
      <dgm:spPr/>
    </dgm:pt>
    <dgm:pt modelId="{DA4052D2-F6C7-4160-9430-C7EF2947D891}" type="pres">
      <dgm:prSet presAssocID="{700566FB-FE82-4225-A4D6-B7E070C611A2}" presName="LevelTwoTextNode" presStyleLbl="node3" presStyleIdx="1" presStyleCnt="4">
        <dgm:presLayoutVars>
          <dgm:chPref val="3"/>
        </dgm:presLayoutVars>
      </dgm:prSet>
      <dgm:spPr/>
      <dgm:t>
        <a:bodyPr/>
        <a:lstStyle/>
        <a:p>
          <a:endParaRPr lang="ru-RU"/>
        </a:p>
      </dgm:t>
    </dgm:pt>
    <dgm:pt modelId="{41AAF4D9-428F-4924-BCC1-D6FDCB923B10}" type="pres">
      <dgm:prSet presAssocID="{700566FB-FE82-4225-A4D6-B7E070C611A2}" presName="level3hierChild" presStyleCnt="0"/>
      <dgm:spPr/>
    </dgm:pt>
    <dgm:pt modelId="{D01D5E39-13FE-4ECC-9D56-1C608290847B}" type="pres">
      <dgm:prSet presAssocID="{2978D2B2-1C5C-4FF2-A2E3-A37E5EB8E2FD}" presName="conn2-1" presStyleLbl="parChTrans1D2" presStyleIdx="1" presStyleCnt="2"/>
      <dgm:spPr/>
      <dgm:t>
        <a:bodyPr/>
        <a:lstStyle/>
        <a:p>
          <a:endParaRPr lang="ru-RU"/>
        </a:p>
      </dgm:t>
    </dgm:pt>
    <dgm:pt modelId="{3A5AB394-FEFF-4A5F-BCE0-DFE02133EA7E}" type="pres">
      <dgm:prSet presAssocID="{2978D2B2-1C5C-4FF2-A2E3-A37E5EB8E2FD}" presName="connTx" presStyleLbl="parChTrans1D2" presStyleIdx="1" presStyleCnt="2"/>
      <dgm:spPr/>
      <dgm:t>
        <a:bodyPr/>
        <a:lstStyle/>
        <a:p>
          <a:endParaRPr lang="ru-RU"/>
        </a:p>
      </dgm:t>
    </dgm:pt>
    <dgm:pt modelId="{399F5841-A432-4859-BC68-216FF190C5C8}" type="pres">
      <dgm:prSet presAssocID="{C3051751-7548-4A67-8499-BF736BD62F42}" presName="root2" presStyleCnt="0"/>
      <dgm:spPr/>
    </dgm:pt>
    <dgm:pt modelId="{988E239C-99C9-495C-B97F-62FA1434E1D1}" type="pres">
      <dgm:prSet presAssocID="{C3051751-7548-4A67-8499-BF736BD62F42}" presName="LevelTwoTextNode" presStyleLbl="node2" presStyleIdx="1" presStyleCnt="2">
        <dgm:presLayoutVars>
          <dgm:chPref val="3"/>
        </dgm:presLayoutVars>
      </dgm:prSet>
      <dgm:spPr/>
      <dgm:t>
        <a:bodyPr/>
        <a:lstStyle/>
        <a:p>
          <a:endParaRPr lang="ru-RU"/>
        </a:p>
      </dgm:t>
    </dgm:pt>
    <dgm:pt modelId="{3E31E9E4-51F5-4CF1-A29D-D21868840E91}" type="pres">
      <dgm:prSet presAssocID="{C3051751-7548-4A67-8499-BF736BD62F42}" presName="level3hierChild" presStyleCnt="0"/>
      <dgm:spPr/>
    </dgm:pt>
    <dgm:pt modelId="{37E194AD-FABC-43B3-9626-C960CE552ED8}" type="pres">
      <dgm:prSet presAssocID="{FE83C57F-57B0-419A-BAF7-3139D773AC9B}" presName="conn2-1" presStyleLbl="parChTrans1D3" presStyleIdx="2" presStyleCnt="4"/>
      <dgm:spPr/>
      <dgm:t>
        <a:bodyPr/>
        <a:lstStyle/>
        <a:p>
          <a:endParaRPr lang="ru-RU"/>
        </a:p>
      </dgm:t>
    </dgm:pt>
    <dgm:pt modelId="{798600DB-2425-44E1-8751-DEB5F93938B5}" type="pres">
      <dgm:prSet presAssocID="{FE83C57F-57B0-419A-BAF7-3139D773AC9B}" presName="connTx" presStyleLbl="parChTrans1D3" presStyleIdx="2" presStyleCnt="4"/>
      <dgm:spPr/>
      <dgm:t>
        <a:bodyPr/>
        <a:lstStyle/>
        <a:p>
          <a:endParaRPr lang="ru-RU"/>
        </a:p>
      </dgm:t>
    </dgm:pt>
    <dgm:pt modelId="{ECB450CB-0503-446B-995B-D53D27E732AE}" type="pres">
      <dgm:prSet presAssocID="{A195B9AE-E5CB-4017-B3B7-018C415F3F9A}" presName="root2" presStyleCnt="0"/>
      <dgm:spPr/>
    </dgm:pt>
    <dgm:pt modelId="{F62CCE09-DB54-4813-B5D8-2698690FCC8B}" type="pres">
      <dgm:prSet presAssocID="{A195B9AE-E5CB-4017-B3B7-018C415F3F9A}" presName="LevelTwoTextNode" presStyleLbl="node3" presStyleIdx="2" presStyleCnt="4">
        <dgm:presLayoutVars>
          <dgm:chPref val="3"/>
        </dgm:presLayoutVars>
      </dgm:prSet>
      <dgm:spPr/>
      <dgm:t>
        <a:bodyPr/>
        <a:lstStyle/>
        <a:p>
          <a:endParaRPr lang="ru-RU"/>
        </a:p>
      </dgm:t>
    </dgm:pt>
    <dgm:pt modelId="{9E844AE9-B251-4A4E-A688-F8B9C65525AF}" type="pres">
      <dgm:prSet presAssocID="{A195B9AE-E5CB-4017-B3B7-018C415F3F9A}" presName="level3hierChild" presStyleCnt="0"/>
      <dgm:spPr/>
    </dgm:pt>
    <dgm:pt modelId="{4FDF5FF7-8864-4F09-BF97-E8F0891F65E3}" type="pres">
      <dgm:prSet presAssocID="{33924DF5-57C1-4B75-BB00-36E2624E62CB}" presName="conn2-1" presStyleLbl="parChTrans1D3" presStyleIdx="3" presStyleCnt="4"/>
      <dgm:spPr/>
      <dgm:t>
        <a:bodyPr/>
        <a:lstStyle/>
        <a:p>
          <a:endParaRPr lang="ru-RU"/>
        </a:p>
      </dgm:t>
    </dgm:pt>
    <dgm:pt modelId="{B7EE55C7-4A3B-489C-B597-724094CD5C6D}" type="pres">
      <dgm:prSet presAssocID="{33924DF5-57C1-4B75-BB00-36E2624E62CB}" presName="connTx" presStyleLbl="parChTrans1D3" presStyleIdx="3" presStyleCnt="4"/>
      <dgm:spPr/>
      <dgm:t>
        <a:bodyPr/>
        <a:lstStyle/>
        <a:p>
          <a:endParaRPr lang="ru-RU"/>
        </a:p>
      </dgm:t>
    </dgm:pt>
    <dgm:pt modelId="{B81993AF-3C15-44D8-BCD0-84494585C551}" type="pres">
      <dgm:prSet presAssocID="{29B74412-FF89-44E4-A839-38CED711F03D}" presName="root2" presStyleCnt="0"/>
      <dgm:spPr/>
    </dgm:pt>
    <dgm:pt modelId="{782F5CCB-1A7C-4583-A862-29D5AAD4FB6C}" type="pres">
      <dgm:prSet presAssocID="{29B74412-FF89-44E4-A839-38CED711F03D}" presName="LevelTwoTextNode" presStyleLbl="node3" presStyleIdx="3" presStyleCnt="4">
        <dgm:presLayoutVars>
          <dgm:chPref val="3"/>
        </dgm:presLayoutVars>
      </dgm:prSet>
      <dgm:spPr/>
      <dgm:t>
        <a:bodyPr/>
        <a:lstStyle/>
        <a:p>
          <a:endParaRPr lang="ru-RU"/>
        </a:p>
      </dgm:t>
    </dgm:pt>
    <dgm:pt modelId="{19B3EDAB-1220-4E9C-9221-D004CC93253E}" type="pres">
      <dgm:prSet presAssocID="{29B74412-FF89-44E4-A839-38CED711F03D}" presName="level3hierChild" presStyleCnt="0"/>
      <dgm:spPr/>
    </dgm:pt>
  </dgm:ptLst>
  <dgm:cxnLst>
    <dgm:cxn modelId="{1D6EC637-76A6-4CA4-AE77-5CB5444F3D27}" type="presOf" srcId="{4830EE15-103B-40EB-A30A-174ABD5EF174}" destId="{35134C3E-D709-4639-8FA6-AF5A31CD7D24}" srcOrd="1" destOrd="0" presId="urn:microsoft.com/office/officeart/2005/8/layout/hierarchy2"/>
    <dgm:cxn modelId="{0F7B91C5-D25D-4DAB-BC15-894C7BCC0FD0}" type="presOf" srcId="{AEA41C49-8D09-41C4-B4CC-5DA4992F8FED}" destId="{876B5DE1-2FCB-4C83-9BFC-6229F570A959}" srcOrd="0" destOrd="0" presId="urn:microsoft.com/office/officeart/2005/8/layout/hierarchy2"/>
    <dgm:cxn modelId="{F621BDE5-6D5F-48D7-BCE9-44F9FA16366C}" type="presOf" srcId="{700566FB-FE82-4225-A4D6-B7E070C611A2}" destId="{DA4052D2-F6C7-4160-9430-C7EF2947D891}" srcOrd="0" destOrd="0" presId="urn:microsoft.com/office/officeart/2005/8/layout/hierarchy2"/>
    <dgm:cxn modelId="{4EB24BF2-4A4E-489F-8608-457C8CACFE4E}" type="presOf" srcId="{23119E67-5FD8-4CA9-B6A0-5590603E032C}" destId="{CA8C71DB-FFA5-4FDF-8D98-722E4E430A1E}" srcOrd="0" destOrd="0" presId="urn:microsoft.com/office/officeart/2005/8/layout/hierarchy2"/>
    <dgm:cxn modelId="{C823A295-9A15-40BF-8246-CD780FA4DADD}" srcId="{23119E67-5FD8-4CA9-B6A0-5590603E032C}" destId="{00EB2C32-A17C-4D65-A00F-9DAB4EAA62A6}" srcOrd="0" destOrd="0" parTransId="{B57E8F79-A61A-44D2-BE23-B694B59326A9}" sibTransId="{6D3067E4-2226-4F2F-8F29-BE584305CDDB}"/>
    <dgm:cxn modelId="{46827DBF-6A46-4376-905A-9A674382D183}" type="presOf" srcId="{28153AD4-CA9B-42C2-8F8A-4B7647DA155E}" destId="{3840BD4B-C58B-4B88-9C0E-F49283E056E0}" srcOrd="1" destOrd="0" presId="urn:microsoft.com/office/officeart/2005/8/layout/hierarchy2"/>
    <dgm:cxn modelId="{161713C0-5630-4201-A867-571E3747EA08}" type="presOf" srcId="{28153AD4-CA9B-42C2-8F8A-4B7647DA155E}" destId="{DF035F89-4090-4997-8C8F-626446765B1C}" srcOrd="0" destOrd="0" presId="urn:microsoft.com/office/officeart/2005/8/layout/hierarchy2"/>
    <dgm:cxn modelId="{04AAC9D4-D579-4012-99C9-401D177F8FAF}" srcId="{00EB2C32-A17C-4D65-A00F-9DAB4EAA62A6}" destId="{630D6D88-02B0-413F-B3D1-6EE3512AAAAB}" srcOrd="0" destOrd="0" parTransId="{0D4EFD4D-6E46-4E8A-8AAA-01FE5655AAA4}" sibTransId="{61FECBD6-A589-456A-99B5-1A940C8473E1}"/>
    <dgm:cxn modelId="{68BB9097-3C90-4E9A-8A7D-25CFD0FFE8E5}" type="presOf" srcId="{33924DF5-57C1-4B75-BB00-36E2624E62CB}" destId="{B7EE55C7-4A3B-489C-B597-724094CD5C6D}" srcOrd="1" destOrd="0" presId="urn:microsoft.com/office/officeart/2005/8/layout/hierarchy2"/>
    <dgm:cxn modelId="{D795E956-C7C9-4CA3-9ABA-80E060818554}" type="presOf" srcId="{33924DF5-57C1-4B75-BB00-36E2624E62CB}" destId="{4FDF5FF7-8864-4F09-BF97-E8F0891F65E3}" srcOrd="0" destOrd="0" presId="urn:microsoft.com/office/officeart/2005/8/layout/hierarchy2"/>
    <dgm:cxn modelId="{2CA6E221-AE79-464D-BB65-A64543B5FF9C}" type="presOf" srcId="{0D4EFD4D-6E46-4E8A-8AAA-01FE5655AAA4}" destId="{0AF2DFF5-0D94-4D9B-B252-6DD2809DC2A8}" srcOrd="1" destOrd="0" presId="urn:microsoft.com/office/officeart/2005/8/layout/hierarchy2"/>
    <dgm:cxn modelId="{66D02C28-4A6F-48B8-913C-74432FECFA72}" srcId="{630D6D88-02B0-413F-B3D1-6EE3512AAAAB}" destId="{700566FB-FE82-4225-A4D6-B7E070C611A2}" srcOrd="1" destOrd="0" parTransId="{4830EE15-103B-40EB-A30A-174ABD5EF174}" sibTransId="{92AC326A-0FFA-4860-A736-DF2DF8082332}"/>
    <dgm:cxn modelId="{DA9E88E7-D671-4DEC-86F9-B65EB298BDBF}" type="presOf" srcId="{630D6D88-02B0-413F-B3D1-6EE3512AAAAB}" destId="{5A19F7C2-9561-4386-837A-63F1E8C0DCEA}" srcOrd="0" destOrd="0" presId="urn:microsoft.com/office/officeart/2005/8/layout/hierarchy2"/>
    <dgm:cxn modelId="{B15875E5-A382-4C8B-8CEC-58F787F2AC59}" type="presOf" srcId="{C3051751-7548-4A67-8499-BF736BD62F42}" destId="{988E239C-99C9-495C-B97F-62FA1434E1D1}" srcOrd="0" destOrd="0" presId="urn:microsoft.com/office/officeart/2005/8/layout/hierarchy2"/>
    <dgm:cxn modelId="{EFD59EF8-F396-4E1F-842D-92251137B40A}" type="presOf" srcId="{4830EE15-103B-40EB-A30A-174ABD5EF174}" destId="{8C743DDB-A0C6-48A9-881B-80175D485199}" srcOrd="0" destOrd="0" presId="urn:microsoft.com/office/officeart/2005/8/layout/hierarchy2"/>
    <dgm:cxn modelId="{A06DEAAE-B792-410F-8CD3-02AC9743122F}" type="presOf" srcId="{29B74412-FF89-44E4-A839-38CED711F03D}" destId="{782F5CCB-1A7C-4583-A862-29D5AAD4FB6C}" srcOrd="0" destOrd="0" presId="urn:microsoft.com/office/officeart/2005/8/layout/hierarchy2"/>
    <dgm:cxn modelId="{7C078F5E-85B3-4B12-8240-4F4996F81AED}" type="presOf" srcId="{00EB2C32-A17C-4D65-A00F-9DAB4EAA62A6}" destId="{5E6FBA7B-3E11-4E52-9023-A5605E2EE8FC}" srcOrd="0" destOrd="0" presId="urn:microsoft.com/office/officeart/2005/8/layout/hierarchy2"/>
    <dgm:cxn modelId="{0A0E0653-21CE-42FF-892F-4CAE1E5C1D80}" type="presOf" srcId="{0D4EFD4D-6E46-4E8A-8AAA-01FE5655AAA4}" destId="{29F2044C-F0A5-49DC-878D-A6FD4511B707}" srcOrd="0" destOrd="0" presId="urn:microsoft.com/office/officeart/2005/8/layout/hierarchy2"/>
    <dgm:cxn modelId="{87F69D3A-40B2-4821-BECC-C658028664EA}" type="presOf" srcId="{A195B9AE-E5CB-4017-B3B7-018C415F3F9A}" destId="{F62CCE09-DB54-4813-B5D8-2698690FCC8B}" srcOrd="0" destOrd="0" presId="urn:microsoft.com/office/officeart/2005/8/layout/hierarchy2"/>
    <dgm:cxn modelId="{22DA21C1-F2D8-4AAD-A842-2A4C1639EC10}" type="presOf" srcId="{FE83C57F-57B0-419A-BAF7-3139D773AC9B}" destId="{798600DB-2425-44E1-8751-DEB5F93938B5}" srcOrd="1" destOrd="0" presId="urn:microsoft.com/office/officeart/2005/8/layout/hierarchy2"/>
    <dgm:cxn modelId="{BD821507-92E1-445B-B332-A37B91881441}" type="presOf" srcId="{2978D2B2-1C5C-4FF2-A2E3-A37E5EB8E2FD}" destId="{D01D5E39-13FE-4ECC-9D56-1C608290847B}" srcOrd="0" destOrd="0" presId="urn:microsoft.com/office/officeart/2005/8/layout/hierarchy2"/>
    <dgm:cxn modelId="{07B5D138-AEFF-4529-8122-109905B8A5E2}" type="presOf" srcId="{2978D2B2-1C5C-4FF2-A2E3-A37E5EB8E2FD}" destId="{3A5AB394-FEFF-4A5F-BCE0-DFE02133EA7E}" srcOrd="1" destOrd="0" presId="urn:microsoft.com/office/officeart/2005/8/layout/hierarchy2"/>
    <dgm:cxn modelId="{2369C5F1-9991-48ED-8901-B7AC65996CAD}" type="presOf" srcId="{FE83C57F-57B0-419A-BAF7-3139D773AC9B}" destId="{37E194AD-FABC-43B3-9626-C960CE552ED8}" srcOrd="0" destOrd="0" presId="urn:microsoft.com/office/officeart/2005/8/layout/hierarchy2"/>
    <dgm:cxn modelId="{6AE82E74-F3EF-4808-B7BA-252C16A998D8}" srcId="{C3051751-7548-4A67-8499-BF736BD62F42}" destId="{A195B9AE-E5CB-4017-B3B7-018C415F3F9A}" srcOrd="0" destOrd="0" parTransId="{FE83C57F-57B0-419A-BAF7-3139D773AC9B}" sibTransId="{8CE330B3-82CE-497C-8A7B-7D3EB1A4EF8D}"/>
    <dgm:cxn modelId="{730566D6-B6C9-46A6-A2EB-0DE09CFAC33C}" srcId="{00EB2C32-A17C-4D65-A00F-9DAB4EAA62A6}" destId="{C3051751-7548-4A67-8499-BF736BD62F42}" srcOrd="1" destOrd="0" parTransId="{2978D2B2-1C5C-4FF2-A2E3-A37E5EB8E2FD}" sibTransId="{8DFC7458-9788-49CF-B7A7-97D944412C37}"/>
    <dgm:cxn modelId="{ECCE1EEB-80D7-4C3F-8320-766A9DD5EE94}" srcId="{630D6D88-02B0-413F-B3D1-6EE3512AAAAB}" destId="{AEA41C49-8D09-41C4-B4CC-5DA4992F8FED}" srcOrd="0" destOrd="0" parTransId="{28153AD4-CA9B-42C2-8F8A-4B7647DA155E}" sibTransId="{6B71AAB0-8208-4816-B1D1-4AE3F7E7102B}"/>
    <dgm:cxn modelId="{C0B4AE52-44EE-4255-B067-7BA8C51FC3C4}" srcId="{C3051751-7548-4A67-8499-BF736BD62F42}" destId="{29B74412-FF89-44E4-A839-38CED711F03D}" srcOrd="1" destOrd="0" parTransId="{33924DF5-57C1-4B75-BB00-36E2624E62CB}" sibTransId="{D8E37D97-D692-4904-9D7E-8346D4C16C70}"/>
    <dgm:cxn modelId="{8825070D-63EE-4716-8F34-3F4D77C6FF7E}" type="presParOf" srcId="{CA8C71DB-FFA5-4FDF-8D98-722E4E430A1E}" destId="{2C87C4C5-AAF1-48FD-BD29-62155C0015A2}" srcOrd="0" destOrd="0" presId="urn:microsoft.com/office/officeart/2005/8/layout/hierarchy2"/>
    <dgm:cxn modelId="{68800C3D-55E8-49AF-8505-5E7ECCBB57B1}" type="presParOf" srcId="{2C87C4C5-AAF1-48FD-BD29-62155C0015A2}" destId="{5E6FBA7B-3E11-4E52-9023-A5605E2EE8FC}" srcOrd="0" destOrd="0" presId="urn:microsoft.com/office/officeart/2005/8/layout/hierarchy2"/>
    <dgm:cxn modelId="{A71E4D91-691F-4DC3-9289-F4C68AD6F6B3}" type="presParOf" srcId="{2C87C4C5-AAF1-48FD-BD29-62155C0015A2}" destId="{FF298F35-C923-43DB-BD52-253D0651DFEF}" srcOrd="1" destOrd="0" presId="urn:microsoft.com/office/officeart/2005/8/layout/hierarchy2"/>
    <dgm:cxn modelId="{0707C5D6-5336-47F3-9DA9-DE1B1164559A}" type="presParOf" srcId="{FF298F35-C923-43DB-BD52-253D0651DFEF}" destId="{29F2044C-F0A5-49DC-878D-A6FD4511B707}" srcOrd="0" destOrd="0" presId="urn:microsoft.com/office/officeart/2005/8/layout/hierarchy2"/>
    <dgm:cxn modelId="{3D44DA1B-9734-4A91-97BD-D073F216A412}" type="presParOf" srcId="{29F2044C-F0A5-49DC-878D-A6FD4511B707}" destId="{0AF2DFF5-0D94-4D9B-B252-6DD2809DC2A8}" srcOrd="0" destOrd="0" presId="urn:microsoft.com/office/officeart/2005/8/layout/hierarchy2"/>
    <dgm:cxn modelId="{E2D071D8-5045-4565-AE89-12A3E352E4B8}" type="presParOf" srcId="{FF298F35-C923-43DB-BD52-253D0651DFEF}" destId="{6840FA6E-B680-40AE-A0C0-9029BC13B468}" srcOrd="1" destOrd="0" presId="urn:microsoft.com/office/officeart/2005/8/layout/hierarchy2"/>
    <dgm:cxn modelId="{2DF2D02F-099D-4349-AB61-D904F1AD685C}" type="presParOf" srcId="{6840FA6E-B680-40AE-A0C0-9029BC13B468}" destId="{5A19F7C2-9561-4386-837A-63F1E8C0DCEA}" srcOrd="0" destOrd="0" presId="urn:microsoft.com/office/officeart/2005/8/layout/hierarchy2"/>
    <dgm:cxn modelId="{F37D1DA4-0B8F-4A4E-AE28-3710F09B2768}" type="presParOf" srcId="{6840FA6E-B680-40AE-A0C0-9029BC13B468}" destId="{71BF0595-C511-4005-AB95-456FCDCF8B40}" srcOrd="1" destOrd="0" presId="urn:microsoft.com/office/officeart/2005/8/layout/hierarchy2"/>
    <dgm:cxn modelId="{049F6F72-0B28-4918-8DDE-834271BC94BD}" type="presParOf" srcId="{71BF0595-C511-4005-AB95-456FCDCF8B40}" destId="{DF035F89-4090-4997-8C8F-626446765B1C}" srcOrd="0" destOrd="0" presId="urn:microsoft.com/office/officeart/2005/8/layout/hierarchy2"/>
    <dgm:cxn modelId="{D29F7251-B2ED-4E2D-8717-614F7E6FA3F6}" type="presParOf" srcId="{DF035F89-4090-4997-8C8F-626446765B1C}" destId="{3840BD4B-C58B-4B88-9C0E-F49283E056E0}" srcOrd="0" destOrd="0" presId="urn:microsoft.com/office/officeart/2005/8/layout/hierarchy2"/>
    <dgm:cxn modelId="{2E7E22A3-8FEA-4920-801A-609667D48A95}" type="presParOf" srcId="{71BF0595-C511-4005-AB95-456FCDCF8B40}" destId="{48945A4E-497C-431F-9D67-C45458ECBAFA}" srcOrd="1" destOrd="0" presId="urn:microsoft.com/office/officeart/2005/8/layout/hierarchy2"/>
    <dgm:cxn modelId="{3BE22437-5E3A-43D1-932D-B35B36599331}" type="presParOf" srcId="{48945A4E-497C-431F-9D67-C45458ECBAFA}" destId="{876B5DE1-2FCB-4C83-9BFC-6229F570A959}" srcOrd="0" destOrd="0" presId="urn:microsoft.com/office/officeart/2005/8/layout/hierarchy2"/>
    <dgm:cxn modelId="{7C8E2C57-659A-4D36-A0CC-06B4E060CC68}" type="presParOf" srcId="{48945A4E-497C-431F-9D67-C45458ECBAFA}" destId="{763B769F-8689-45F5-A6DB-B602B0335ACD}" srcOrd="1" destOrd="0" presId="urn:microsoft.com/office/officeart/2005/8/layout/hierarchy2"/>
    <dgm:cxn modelId="{196EB134-7B9A-4F3C-A0B5-4D837BDB62FB}" type="presParOf" srcId="{71BF0595-C511-4005-AB95-456FCDCF8B40}" destId="{8C743DDB-A0C6-48A9-881B-80175D485199}" srcOrd="2" destOrd="0" presId="urn:microsoft.com/office/officeart/2005/8/layout/hierarchy2"/>
    <dgm:cxn modelId="{219BE4BB-E6F2-41FF-8DE1-96CB68D41BF2}" type="presParOf" srcId="{8C743DDB-A0C6-48A9-881B-80175D485199}" destId="{35134C3E-D709-4639-8FA6-AF5A31CD7D24}" srcOrd="0" destOrd="0" presId="urn:microsoft.com/office/officeart/2005/8/layout/hierarchy2"/>
    <dgm:cxn modelId="{413056EE-03E1-4047-A974-3A799C8FC0FC}" type="presParOf" srcId="{71BF0595-C511-4005-AB95-456FCDCF8B40}" destId="{BE6C8CDC-E4F3-4C21-8260-C922226F1C83}" srcOrd="3" destOrd="0" presId="urn:microsoft.com/office/officeart/2005/8/layout/hierarchy2"/>
    <dgm:cxn modelId="{1AF94AFB-362D-481F-889A-27F1F9CF68F6}" type="presParOf" srcId="{BE6C8CDC-E4F3-4C21-8260-C922226F1C83}" destId="{DA4052D2-F6C7-4160-9430-C7EF2947D891}" srcOrd="0" destOrd="0" presId="urn:microsoft.com/office/officeart/2005/8/layout/hierarchy2"/>
    <dgm:cxn modelId="{7840685F-D068-45A5-B762-729271120E69}" type="presParOf" srcId="{BE6C8CDC-E4F3-4C21-8260-C922226F1C83}" destId="{41AAF4D9-428F-4924-BCC1-D6FDCB923B10}" srcOrd="1" destOrd="0" presId="urn:microsoft.com/office/officeart/2005/8/layout/hierarchy2"/>
    <dgm:cxn modelId="{77797F28-6D41-4C3C-8418-04434E7551A3}" type="presParOf" srcId="{FF298F35-C923-43DB-BD52-253D0651DFEF}" destId="{D01D5E39-13FE-4ECC-9D56-1C608290847B}" srcOrd="2" destOrd="0" presId="urn:microsoft.com/office/officeart/2005/8/layout/hierarchy2"/>
    <dgm:cxn modelId="{58B1A5BB-8629-4E83-BFD0-C0E996FD3AB0}" type="presParOf" srcId="{D01D5E39-13FE-4ECC-9D56-1C608290847B}" destId="{3A5AB394-FEFF-4A5F-BCE0-DFE02133EA7E}" srcOrd="0" destOrd="0" presId="urn:microsoft.com/office/officeart/2005/8/layout/hierarchy2"/>
    <dgm:cxn modelId="{5A800968-A797-4E6D-95C5-436F0395148F}" type="presParOf" srcId="{FF298F35-C923-43DB-BD52-253D0651DFEF}" destId="{399F5841-A432-4859-BC68-216FF190C5C8}" srcOrd="3" destOrd="0" presId="urn:microsoft.com/office/officeart/2005/8/layout/hierarchy2"/>
    <dgm:cxn modelId="{09E5D69B-065A-4D82-AC04-77EA12E198AA}" type="presParOf" srcId="{399F5841-A432-4859-BC68-216FF190C5C8}" destId="{988E239C-99C9-495C-B97F-62FA1434E1D1}" srcOrd="0" destOrd="0" presId="urn:microsoft.com/office/officeart/2005/8/layout/hierarchy2"/>
    <dgm:cxn modelId="{91FE88D9-615D-45EB-A621-DB751C4F6732}" type="presParOf" srcId="{399F5841-A432-4859-BC68-216FF190C5C8}" destId="{3E31E9E4-51F5-4CF1-A29D-D21868840E91}" srcOrd="1" destOrd="0" presId="urn:microsoft.com/office/officeart/2005/8/layout/hierarchy2"/>
    <dgm:cxn modelId="{A97008B2-569E-4B8F-8CE0-6C06C17CF906}" type="presParOf" srcId="{3E31E9E4-51F5-4CF1-A29D-D21868840E91}" destId="{37E194AD-FABC-43B3-9626-C960CE552ED8}" srcOrd="0" destOrd="0" presId="urn:microsoft.com/office/officeart/2005/8/layout/hierarchy2"/>
    <dgm:cxn modelId="{2D76A3A7-5646-439F-A3A0-63E97BF2E86A}" type="presParOf" srcId="{37E194AD-FABC-43B3-9626-C960CE552ED8}" destId="{798600DB-2425-44E1-8751-DEB5F93938B5}" srcOrd="0" destOrd="0" presId="urn:microsoft.com/office/officeart/2005/8/layout/hierarchy2"/>
    <dgm:cxn modelId="{AB6F561E-1A2F-403D-A5C6-E48CC928AD6A}" type="presParOf" srcId="{3E31E9E4-51F5-4CF1-A29D-D21868840E91}" destId="{ECB450CB-0503-446B-995B-D53D27E732AE}" srcOrd="1" destOrd="0" presId="urn:microsoft.com/office/officeart/2005/8/layout/hierarchy2"/>
    <dgm:cxn modelId="{B2CED9BE-A49A-438E-9522-A3A68EDC200E}" type="presParOf" srcId="{ECB450CB-0503-446B-995B-D53D27E732AE}" destId="{F62CCE09-DB54-4813-B5D8-2698690FCC8B}" srcOrd="0" destOrd="0" presId="urn:microsoft.com/office/officeart/2005/8/layout/hierarchy2"/>
    <dgm:cxn modelId="{D1FBB60E-E122-40D1-BFD9-8E8A66CA8F7B}" type="presParOf" srcId="{ECB450CB-0503-446B-995B-D53D27E732AE}" destId="{9E844AE9-B251-4A4E-A688-F8B9C65525AF}" srcOrd="1" destOrd="0" presId="urn:microsoft.com/office/officeart/2005/8/layout/hierarchy2"/>
    <dgm:cxn modelId="{0252DEC0-8446-4AFA-865E-C67C8816ED5A}" type="presParOf" srcId="{3E31E9E4-51F5-4CF1-A29D-D21868840E91}" destId="{4FDF5FF7-8864-4F09-BF97-E8F0891F65E3}" srcOrd="2" destOrd="0" presId="urn:microsoft.com/office/officeart/2005/8/layout/hierarchy2"/>
    <dgm:cxn modelId="{9ACF1DAB-CE79-40F5-B796-11CEF36E7E9C}" type="presParOf" srcId="{4FDF5FF7-8864-4F09-BF97-E8F0891F65E3}" destId="{B7EE55C7-4A3B-489C-B597-724094CD5C6D}" srcOrd="0" destOrd="0" presId="urn:microsoft.com/office/officeart/2005/8/layout/hierarchy2"/>
    <dgm:cxn modelId="{01F2A838-9510-4E1C-A935-284AED2E2352}" type="presParOf" srcId="{3E31E9E4-51F5-4CF1-A29D-D21868840E91}" destId="{B81993AF-3C15-44D8-BCD0-84494585C551}" srcOrd="3" destOrd="0" presId="urn:microsoft.com/office/officeart/2005/8/layout/hierarchy2"/>
    <dgm:cxn modelId="{648D33AD-FC2B-4B0A-B6CF-48C400424336}" type="presParOf" srcId="{B81993AF-3C15-44D8-BCD0-84494585C551}" destId="{782F5CCB-1A7C-4583-A862-29D5AAD4FB6C}" srcOrd="0" destOrd="0" presId="urn:microsoft.com/office/officeart/2005/8/layout/hierarchy2"/>
    <dgm:cxn modelId="{5B0FB1CB-1CE5-444E-A752-980DBE24F991}" type="presParOf" srcId="{B81993AF-3C15-44D8-BCD0-84494585C551}" destId="{19B3EDAB-1220-4E9C-9221-D004CC93253E}"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9EA13-1EC9-4450-A5DC-0377DA6E2939}">
      <dsp:nvSpPr>
        <dsp:cNvPr id="0" name=""/>
        <dsp:cNvSpPr/>
      </dsp:nvSpPr>
      <dsp:spPr>
        <a:xfrm>
          <a:off x="209831" y="1478866"/>
          <a:ext cx="2055246" cy="10276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l" defTabSz="666750">
            <a:lnSpc>
              <a:spcPct val="90000"/>
            </a:lnSpc>
            <a:spcBef>
              <a:spcPct val="0"/>
            </a:spcBef>
            <a:spcAft>
              <a:spcPct val="35000"/>
            </a:spcAft>
          </a:pPr>
          <a:r>
            <a:rPr lang="ru-RU" sz="1500" kern="1200" dirty="0" smtClean="0"/>
            <a:t>Знакомство с ФГОС, базовые знания, знания в области применения ИКТ</a:t>
          </a:r>
          <a:endParaRPr lang="ru-RU" sz="1500" kern="1200" dirty="0"/>
        </a:p>
      </dsp:txBody>
      <dsp:txXfrm>
        <a:off x="239929" y="1508964"/>
        <a:ext cx="1995050" cy="967427"/>
      </dsp:txXfrm>
    </dsp:sp>
    <dsp:sp modelId="{3A7EB0B3-6398-418F-8815-8C539A75A7F2}">
      <dsp:nvSpPr>
        <dsp:cNvPr id="0" name=""/>
        <dsp:cNvSpPr/>
      </dsp:nvSpPr>
      <dsp:spPr>
        <a:xfrm rot="18770822">
          <a:off x="2071681" y="1522269"/>
          <a:ext cx="1208891" cy="54492"/>
        </a:xfrm>
        <a:custGeom>
          <a:avLst/>
          <a:gdLst/>
          <a:ahLst/>
          <a:cxnLst/>
          <a:rect l="0" t="0" r="0" b="0"/>
          <a:pathLst>
            <a:path>
              <a:moveTo>
                <a:pt x="0" y="27246"/>
              </a:moveTo>
              <a:lnTo>
                <a:pt x="1208891"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645905" y="1519292"/>
        <a:ext cx="60444" cy="60444"/>
      </dsp:txXfrm>
    </dsp:sp>
    <dsp:sp modelId="{4C0BB10E-670E-4F09-A412-D58FD4BD4789}">
      <dsp:nvSpPr>
        <dsp:cNvPr id="0" name=""/>
        <dsp:cNvSpPr/>
      </dsp:nvSpPr>
      <dsp:spPr>
        <a:xfrm>
          <a:off x="3087176" y="592540"/>
          <a:ext cx="2055246" cy="10276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ru-RU" sz="1500" kern="1200" dirty="0" smtClean="0"/>
            <a:t>Использование сетевых ресурсов  при реализации групповых и совместных проектов</a:t>
          </a:r>
          <a:endParaRPr lang="ru-RU" sz="1500" kern="1200" dirty="0"/>
        </a:p>
      </dsp:txBody>
      <dsp:txXfrm>
        <a:off x="3117274" y="622638"/>
        <a:ext cx="1995050" cy="967427"/>
      </dsp:txXfrm>
    </dsp:sp>
    <dsp:sp modelId="{23B0C240-3CC4-452C-AF10-39882D9D795F}">
      <dsp:nvSpPr>
        <dsp:cNvPr id="0" name=""/>
        <dsp:cNvSpPr/>
      </dsp:nvSpPr>
      <dsp:spPr>
        <a:xfrm rot="19457599">
          <a:off x="5047263" y="783664"/>
          <a:ext cx="1012417" cy="54492"/>
        </a:xfrm>
        <a:custGeom>
          <a:avLst/>
          <a:gdLst/>
          <a:ahLst/>
          <a:cxnLst/>
          <a:rect l="0" t="0" r="0" b="0"/>
          <a:pathLst>
            <a:path>
              <a:moveTo>
                <a:pt x="0" y="27246"/>
              </a:moveTo>
              <a:lnTo>
                <a:pt x="1012417" y="272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528162" y="785600"/>
        <a:ext cx="50620" cy="50620"/>
      </dsp:txXfrm>
    </dsp:sp>
    <dsp:sp modelId="{E1A5E9AC-192F-49A9-9C75-DCAB5EA3378E}">
      <dsp:nvSpPr>
        <dsp:cNvPr id="0" name=""/>
        <dsp:cNvSpPr/>
      </dsp:nvSpPr>
      <dsp:spPr>
        <a:xfrm>
          <a:off x="5964522" y="1657"/>
          <a:ext cx="2055246" cy="10276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ru-RU" sz="1500" kern="1200" dirty="0" smtClean="0"/>
            <a:t>Умение  выстраивать учебную среду</a:t>
          </a:r>
          <a:endParaRPr lang="ru-RU" sz="1500" kern="1200" dirty="0"/>
        </a:p>
      </dsp:txBody>
      <dsp:txXfrm>
        <a:off x="5994620" y="31755"/>
        <a:ext cx="1995050" cy="967427"/>
      </dsp:txXfrm>
    </dsp:sp>
    <dsp:sp modelId="{49B50DCF-AB6F-4C7A-ADAD-FF226279E670}">
      <dsp:nvSpPr>
        <dsp:cNvPr id="0" name=""/>
        <dsp:cNvSpPr/>
      </dsp:nvSpPr>
      <dsp:spPr>
        <a:xfrm rot="2142401">
          <a:off x="5047263" y="1374548"/>
          <a:ext cx="1012417" cy="54492"/>
        </a:xfrm>
        <a:custGeom>
          <a:avLst/>
          <a:gdLst/>
          <a:ahLst/>
          <a:cxnLst/>
          <a:rect l="0" t="0" r="0" b="0"/>
          <a:pathLst>
            <a:path>
              <a:moveTo>
                <a:pt x="0" y="27246"/>
              </a:moveTo>
              <a:lnTo>
                <a:pt x="1012417" y="272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528162" y="1376483"/>
        <a:ext cx="50620" cy="50620"/>
      </dsp:txXfrm>
    </dsp:sp>
    <dsp:sp modelId="{652FB069-34F8-49F4-94CA-C5BC831FC4DF}">
      <dsp:nvSpPr>
        <dsp:cNvPr id="0" name=""/>
        <dsp:cNvSpPr/>
      </dsp:nvSpPr>
      <dsp:spPr>
        <a:xfrm>
          <a:off x="5964522" y="1183424"/>
          <a:ext cx="2055246" cy="10276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ru-RU" sz="1500" kern="1200" dirty="0" smtClean="0"/>
            <a:t>Использовать ИКТ в качестве инструмента практики</a:t>
          </a:r>
          <a:endParaRPr lang="ru-RU" sz="1500" kern="1200" dirty="0"/>
        </a:p>
      </dsp:txBody>
      <dsp:txXfrm>
        <a:off x="5994620" y="1213522"/>
        <a:ext cx="1995050" cy="967427"/>
      </dsp:txXfrm>
    </dsp:sp>
    <dsp:sp modelId="{AAF05884-9E7F-425C-86CB-7FAA7B3ADA50}">
      <dsp:nvSpPr>
        <dsp:cNvPr id="0" name=""/>
        <dsp:cNvSpPr/>
      </dsp:nvSpPr>
      <dsp:spPr>
        <a:xfrm rot="2829178">
          <a:off x="2071681" y="2408594"/>
          <a:ext cx="1208891" cy="54492"/>
        </a:xfrm>
        <a:custGeom>
          <a:avLst/>
          <a:gdLst/>
          <a:ahLst/>
          <a:cxnLst/>
          <a:rect l="0" t="0" r="0" b="0"/>
          <a:pathLst>
            <a:path>
              <a:moveTo>
                <a:pt x="0" y="27246"/>
              </a:moveTo>
              <a:lnTo>
                <a:pt x="1208891"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645905" y="2405618"/>
        <a:ext cx="60444" cy="60444"/>
      </dsp:txXfrm>
    </dsp:sp>
    <dsp:sp modelId="{3D8EF4B1-4CB5-46DD-A244-4D307674CD78}">
      <dsp:nvSpPr>
        <dsp:cNvPr id="0" name=""/>
        <dsp:cNvSpPr/>
      </dsp:nvSpPr>
      <dsp:spPr>
        <a:xfrm>
          <a:off x="3087176" y="2365191"/>
          <a:ext cx="2055246" cy="10276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ru-RU" sz="1500" kern="1200" dirty="0" smtClean="0"/>
            <a:t>Использование ИКТ для разработки планов и оценки их выполнения</a:t>
          </a:r>
          <a:endParaRPr lang="ru-RU" sz="1500" kern="1200" dirty="0"/>
        </a:p>
      </dsp:txBody>
      <dsp:txXfrm>
        <a:off x="3117274" y="2395289"/>
        <a:ext cx="1995050" cy="967427"/>
      </dsp:txXfrm>
    </dsp:sp>
    <dsp:sp modelId="{9BF03F3D-93F8-4C2C-A235-A3F6F307DAF6}">
      <dsp:nvSpPr>
        <dsp:cNvPr id="0" name=""/>
        <dsp:cNvSpPr/>
      </dsp:nvSpPr>
      <dsp:spPr>
        <a:xfrm>
          <a:off x="5142423" y="2851756"/>
          <a:ext cx="822098" cy="54492"/>
        </a:xfrm>
        <a:custGeom>
          <a:avLst/>
          <a:gdLst/>
          <a:ahLst/>
          <a:cxnLst/>
          <a:rect l="0" t="0" r="0" b="0"/>
          <a:pathLst>
            <a:path>
              <a:moveTo>
                <a:pt x="0" y="27246"/>
              </a:moveTo>
              <a:lnTo>
                <a:pt x="822098" y="272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532920" y="2858450"/>
        <a:ext cx="41104" cy="41104"/>
      </dsp:txXfrm>
    </dsp:sp>
    <dsp:sp modelId="{E96764DC-151D-4B11-96A8-2DC20995FE9D}">
      <dsp:nvSpPr>
        <dsp:cNvPr id="0" name=""/>
        <dsp:cNvSpPr/>
      </dsp:nvSpPr>
      <dsp:spPr>
        <a:xfrm>
          <a:off x="5964522" y="2365191"/>
          <a:ext cx="2055246" cy="10276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ru-RU" sz="1500" kern="1200" dirty="0" smtClean="0"/>
            <a:t>Создавать </a:t>
          </a:r>
        </a:p>
        <a:p>
          <a:pPr lvl="0" algn="ctr" defTabSz="666750">
            <a:lnSpc>
              <a:spcPct val="80000"/>
            </a:lnSpc>
            <a:spcBef>
              <a:spcPct val="0"/>
            </a:spcBef>
            <a:spcAft>
              <a:spcPct val="35000"/>
            </a:spcAft>
          </a:pPr>
          <a:r>
            <a:rPr lang="ru-RU" sz="1500" kern="1200" dirty="0" smtClean="0"/>
            <a:t>«сообщество знаний»</a:t>
          </a:r>
          <a:endParaRPr lang="ru-RU" sz="1500" kern="1200" dirty="0"/>
        </a:p>
      </dsp:txBody>
      <dsp:txXfrm>
        <a:off x="5994620" y="2395289"/>
        <a:ext cx="1995050" cy="9674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FFC22-1205-4309-982B-30886F9868A7}">
      <dsp:nvSpPr>
        <dsp:cNvPr id="0" name=""/>
        <dsp:cNvSpPr/>
      </dsp:nvSpPr>
      <dsp:spPr>
        <a:xfrm>
          <a:off x="0" y="0"/>
          <a:ext cx="5202578" cy="201622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07E904-05DD-468A-BCD8-AFCA928D1778}">
      <dsp:nvSpPr>
        <dsp:cNvPr id="0" name=""/>
        <dsp:cNvSpPr/>
      </dsp:nvSpPr>
      <dsp:spPr>
        <a:xfrm>
          <a:off x="0" y="672071"/>
          <a:ext cx="1970093" cy="8064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t>Естествознание-экспериментальная наука</a:t>
          </a:r>
          <a:endParaRPr lang="ru-RU" sz="1200" kern="1200" dirty="0"/>
        </a:p>
      </dsp:txBody>
      <dsp:txXfrm>
        <a:off x="39370" y="711441"/>
        <a:ext cx="1891353" cy="727749"/>
      </dsp:txXfrm>
    </dsp:sp>
    <dsp:sp modelId="{8AF80385-6728-49BE-9FB1-8BA3ACAECA0D}">
      <dsp:nvSpPr>
        <dsp:cNvPr id="0" name=""/>
        <dsp:cNvSpPr/>
      </dsp:nvSpPr>
      <dsp:spPr>
        <a:xfrm>
          <a:off x="2075293" y="604867"/>
          <a:ext cx="1970093" cy="8064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t>Навыки решения практических экспериментальных задач</a:t>
          </a:r>
          <a:endParaRPr lang="ru-RU" sz="1200" kern="1200" dirty="0"/>
        </a:p>
      </dsp:txBody>
      <dsp:txXfrm>
        <a:off x="2114663" y="644237"/>
        <a:ext cx="1891353" cy="727749"/>
      </dsp:txXfrm>
    </dsp:sp>
    <dsp:sp modelId="{479626DC-E2EF-4D14-9C5F-E112CDE15220}">
      <dsp:nvSpPr>
        <dsp:cNvPr id="0" name=""/>
        <dsp:cNvSpPr/>
      </dsp:nvSpPr>
      <dsp:spPr>
        <a:xfrm>
          <a:off x="4144011" y="604867"/>
          <a:ext cx="1970093" cy="8064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t>Формирование проектно-исследовательской компетенции</a:t>
          </a:r>
          <a:endParaRPr lang="ru-RU" sz="1200" kern="1200" dirty="0"/>
        </a:p>
      </dsp:txBody>
      <dsp:txXfrm>
        <a:off x="4183381" y="644237"/>
        <a:ext cx="1891353" cy="7277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EA37C-E3CD-46B4-A1C1-5D528145EFE9}">
      <dsp:nvSpPr>
        <dsp:cNvPr id="0" name=""/>
        <dsp:cNvSpPr/>
      </dsp:nvSpPr>
      <dsp:spPr>
        <a:xfrm>
          <a:off x="1399539" y="0"/>
          <a:ext cx="5430520" cy="3394075"/>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CC25D7-BBE0-4DEC-8398-22188CA65459}">
      <dsp:nvSpPr>
        <dsp:cNvPr id="0" name=""/>
        <dsp:cNvSpPr/>
      </dsp:nvSpPr>
      <dsp:spPr>
        <a:xfrm>
          <a:off x="1934446" y="2523834"/>
          <a:ext cx="124901" cy="1249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2D568A-4B07-443A-B92F-5C3493860347}">
      <dsp:nvSpPr>
        <dsp:cNvPr id="0" name=""/>
        <dsp:cNvSpPr/>
      </dsp:nvSpPr>
      <dsp:spPr>
        <a:xfrm>
          <a:off x="1996897" y="2586285"/>
          <a:ext cx="928618" cy="807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183" tIns="0" rIns="0" bIns="0" numCol="1" spcCol="1270" anchor="t" anchorCtr="0">
          <a:noAutofit/>
        </a:bodyPr>
        <a:lstStyle/>
        <a:p>
          <a:pPr lvl="0" algn="l" defTabSz="488950">
            <a:lnSpc>
              <a:spcPct val="90000"/>
            </a:lnSpc>
            <a:spcBef>
              <a:spcPct val="0"/>
            </a:spcBef>
            <a:spcAft>
              <a:spcPct val="35000"/>
            </a:spcAft>
          </a:pPr>
          <a:r>
            <a:rPr lang="ru-RU" sz="1100" kern="1200" dirty="0" smtClean="0"/>
            <a:t>Перестройка внимания с объектов на процесс</a:t>
          </a:r>
          <a:endParaRPr lang="ru-RU" sz="1100" kern="1200" dirty="0"/>
        </a:p>
      </dsp:txBody>
      <dsp:txXfrm>
        <a:off x="1996897" y="2586285"/>
        <a:ext cx="928618" cy="807789"/>
      </dsp:txXfrm>
    </dsp:sp>
    <dsp:sp modelId="{F3ABC2D1-CFB6-4731-9D85-C61DD27D8AEF}">
      <dsp:nvSpPr>
        <dsp:cNvPr id="0" name=""/>
        <dsp:cNvSpPr/>
      </dsp:nvSpPr>
      <dsp:spPr>
        <a:xfrm>
          <a:off x="2816905" y="1734372"/>
          <a:ext cx="217220" cy="2172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BB69C1-46E5-461B-9EE3-708A0E744BFD}">
      <dsp:nvSpPr>
        <dsp:cNvPr id="0" name=""/>
        <dsp:cNvSpPr/>
      </dsp:nvSpPr>
      <dsp:spPr>
        <a:xfrm>
          <a:off x="2925516" y="1842982"/>
          <a:ext cx="1140409" cy="1551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101" tIns="0" rIns="0" bIns="0" numCol="1" spcCol="1270" anchor="t" anchorCtr="0">
          <a:noAutofit/>
        </a:bodyPr>
        <a:lstStyle/>
        <a:p>
          <a:pPr lvl="0" algn="l" defTabSz="488950">
            <a:lnSpc>
              <a:spcPct val="90000"/>
            </a:lnSpc>
            <a:spcBef>
              <a:spcPct val="0"/>
            </a:spcBef>
            <a:spcAft>
              <a:spcPct val="35000"/>
            </a:spcAft>
          </a:pPr>
          <a:r>
            <a:rPr lang="ru-RU" sz="1100" kern="1200" dirty="0" smtClean="0"/>
            <a:t>Освоение моделирования</a:t>
          </a:r>
          <a:endParaRPr lang="ru-RU" sz="1100" kern="1200" dirty="0"/>
        </a:p>
      </dsp:txBody>
      <dsp:txXfrm>
        <a:off x="2925516" y="1842982"/>
        <a:ext cx="1140409" cy="1551092"/>
      </dsp:txXfrm>
    </dsp:sp>
    <dsp:sp modelId="{B0E0936D-1BA9-4276-BD02-21AF22B7B622}">
      <dsp:nvSpPr>
        <dsp:cNvPr id="0" name=""/>
        <dsp:cNvSpPr/>
      </dsp:nvSpPr>
      <dsp:spPr>
        <a:xfrm>
          <a:off x="3943738" y="1152627"/>
          <a:ext cx="287817" cy="2878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332E41-3529-4E61-A8A9-463BDB8442CA}">
      <dsp:nvSpPr>
        <dsp:cNvPr id="0" name=""/>
        <dsp:cNvSpPr/>
      </dsp:nvSpPr>
      <dsp:spPr>
        <a:xfrm>
          <a:off x="4087647" y="1296536"/>
          <a:ext cx="1140409" cy="2097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509" tIns="0" rIns="0" bIns="0" numCol="1" spcCol="1270" anchor="t" anchorCtr="0">
          <a:noAutofit/>
        </a:bodyPr>
        <a:lstStyle/>
        <a:p>
          <a:pPr lvl="0" algn="l" defTabSz="488950">
            <a:lnSpc>
              <a:spcPct val="90000"/>
            </a:lnSpc>
            <a:spcBef>
              <a:spcPct val="0"/>
            </a:spcBef>
            <a:spcAft>
              <a:spcPct val="35000"/>
            </a:spcAft>
          </a:pPr>
          <a:r>
            <a:rPr lang="ru-RU" sz="1100" kern="1200" dirty="0" smtClean="0"/>
            <a:t>Умение измерять</a:t>
          </a:r>
          <a:endParaRPr lang="ru-RU" sz="1100" kern="1200" dirty="0"/>
        </a:p>
      </dsp:txBody>
      <dsp:txXfrm>
        <a:off x="4087647" y="1296536"/>
        <a:ext cx="1140409" cy="2097538"/>
      </dsp:txXfrm>
    </dsp:sp>
    <dsp:sp modelId="{2E2D2CA2-CFED-455A-A11D-D334C7A4E44B}">
      <dsp:nvSpPr>
        <dsp:cNvPr id="0" name=""/>
        <dsp:cNvSpPr/>
      </dsp:nvSpPr>
      <dsp:spPr>
        <a:xfrm>
          <a:off x="5171036" y="767739"/>
          <a:ext cx="385566" cy="3855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2B6738-2BA2-43EB-A2F2-21E8666F5114}">
      <dsp:nvSpPr>
        <dsp:cNvPr id="0" name=""/>
        <dsp:cNvSpPr/>
      </dsp:nvSpPr>
      <dsp:spPr>
        <a:xfrm>
          <a:off x="5363819" y="960523"/>
          <a:ext cx="1140409" cy="2433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4304" tIns="0" rIns="0" bIns="0" numCol="1" spcCol="1270" anchor="t" anchorCtr="0">
          <a:noAutofit/>
        </a:bodyPr>
        <a:lstStyle/>
        <a:p>
          <a:pPr lvl="0" algn="l" defTabSz="488950">
            <a:lnSpc>
              <a:spcPct val="90000"/>
            </a:lnSpc>
            <a:spcBef>
              <a:spcPct val="0"/>
            </a:spcBef>
            <a:spcAft>
              <a:spcPct val="35000"/>
            </a:spcAft>
          </a:pPr>
          <a:r>
            <a:rPr lang="ru-RU" sz="1100" kern="1200" dirty="0" smtClean="0"/>
            <a:t>Формирование способов представления результатов наблюдений и опытов</a:t>
          </a:r>
          <a:endParaRPr lang="ru-RU" sz="1100" kern="1200" dirty="0"/>
        </a:p>
      </dsp:txBody>
      <dsp:txXfrm>
        <a:off x="5363819" y="960523"/>
        <a:ext cx="1140409" cy="24335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86CF0-8353-4804-8349-263C8F56B8E8}">
      <dsp:nvSpPr>
        <dsp:cNvPr id="0" name=""/>
        <dsp:cNvSpPr/>
      </dsp:nvSpPr>
      <dsp:spPr>
        <a:xfrm>
          <a:off x="1376489" y="1892"/>
          <a:ext cx="2607915" cy="15647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Качественный естественнонаучный эксперимент (мини-опыт) подтверждающий выдвинутую гипотезу исследования и его описание</a:t>
          </a:r>
          <a:endParaRPr lang="ru-RU" sz="1500" kern="1200" dirty="0"/>
        </a:p>
      </dsp:txBody>
      <dsp:txXfrm>
        <a:off x="1376489" y="1892"/>
        <a:ext cx="2607915" cy="1564749"/>
      </dsp:txXfrm>
    </dsp:sp>
    <dsp:sp modelId="{E59D7A8B-CF34-4972-AF3A-028E13B3808C}">
      <dsp:nvSpPr>
        <dsp:cNvPr id="0" name=""/>
        <dsp:cNvSpPr/>
      </dsp:nvSpPr>
      <dsp:spPr>
        <a:xfrm>
          <a:off x="4245195" y="1892"/>
          <a:ext cx="2607915" cy="15647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Натурный эксперимент с традиционными средствами эксперимента в сочетании с работой с литературой</a:t>
          </a:r>
          <a:endParaRPr lang="ru-RU" sz="1500" kern="1200" dirty="0"/>
        </a:p>
      </dsp:txBody>
      <dsp:txXfrm>
        <a:off x="4245195" y="1892"/>
        <a:ext cx="2607915" cy="1564749"/>
      </dsp:txXfrm>
    </dsp:sp>
    <dsp:sp modelId="{72CFB61C-D3D1-4F85-91D9-F06C84219443}">
      <dsp:nvSpPr>
        <dsp:cNvPr id="0" name=""/>
        <dsp:cNvSpPr/>
      </dsp:nvSpPr>
      <dsp:spPr>
        <a:xfrm>
          <a:off x="1376489" y="1827433"/>
          <a:ext cx="2607915" cy="15647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Работа с видео-информацией об эксперименте или о естественнонаучном явлении</a:t>
          </a:r>
          <a:endParaRPr lang="ru-RU" sz="1500" kern="1200" dirty="0"/>
        </a:p>
      </dsp:txBody>
      <dsp:txXfrm>
        <a:off x="1376489" y="1827433"/>
        <a:ext cx="2607915" cy="1564749"/>
      </dsp:txXfrm>
    </dsp:sp>
    <dsp:sp modelId="{698F1934-3052-4A64-B075-C40FE2AA5001}">
      <dsp:nvSpPr>
        <dsp:cNvPr id="0" name=""/>
        <dsp:cNvSpPr/>
      </dsp:nvSpPr>
      <dsp:spPr>
        <a:xfrm>
          <a:off x="4245195" y="1827433"/>
          <a:ext cx="2607915" cy="15647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Работа с ЦЛ  без обработки данных натурного эксперимента</a:t>
          </a:r>
        </a:p>
      </dsp:txBody>
      <dsp:txXfrm>
        <a:off x="4245195" y="1827433"/>
        <a:ext cx="2607915" cy="15647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D5F6D-6650-4E44-ABD7-0A639AC638B6}">
      <dsp:nvSpPr>
        <dsp:cNvPr id="0" name=""/>
        <dsp:cNvSpPr/>
      </dsp:nvSpPr>
      <dsp:spPr>
        <a:xfrm>
          <a:off x="1376489" y="1892"/>
          <a:ext cx="2607915" cy="15647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Сочетание традиционного  эксперимента с обработкой средствами ИКТ</a:t>
          </a:r>
          <a:endParaRPr lang="ru-RU" sz="1800" kern="1200" dirty="0"/>
        </a:p>
      </dsp:txBody>
      <dsp:txXfrm>
        <a:off x="1376489" y="1892"/>
        <a:ext cx="2607915" cy="1564749"/>
      </dsp:txXfrm>
    </dsp:sp>
    <dsp:sp modelId="{BCC7EE65-06F5-4933-A332-CEE8100A2D21}">
      <dsp:nvSpPr>
        <dsp:cNvPr id="0" name=""/>
        <dsp:cNvSpPr/>
      </dsp:nvSpPr>
      <dsp:spPr>
        <a:xfrm>
          <a:off x="4245195" y="1892"/>
          <a:ext cx="2607915" cy="15647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smtClean="0"/>
            <a:t>Работа с компьютерными моделями  объектов и процессов в сочетании с работой с литературой</a:t>
          </a:r>
          <a:endParaRPr lang="ru-RU" sz="1800" kern="1200"/>
        </a:p>
      </dsp:txBody>
      <dsp:txXfrm>
        <a:off x="4245195" y="1892"/>
        <a:ext cx="2607915" cy="1564749"/>
      </dsp:txXfrm>
    </dsp:sp>
    <dsp:sp modelId="{F0DD1196-66D8-4B2E-9CE0-D2207765BBB0}">
      <dsp:nvSpPr>
        <dsp:cNvPr id="0" name=""/>
        <dsp:cNvSpPr/>
      </dsp:nvSpPr>
      <dsp:spPr>
        <a:xfrm>
          <a:off x="1376489" y="1827433"/>
          <a:ext cx="2607915" cy="15647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smtClean="0"/>
            <a:t>Сочетание компьютеризированного  эксперимента с работой с литературой</a:t>
          </a:r>
          <a:endParaRPr lang="ru-RU" sz="1800" kern="1200"/>
        </a:p>
      </dsp:txBody>
      <dsp:txXfrm>
        <a:off x="1376489" y="1827433"/>
        <a:ext cx="2607915" cy="1564749"/>
      </dsp:txXfrm>
    </dsp:sp>
    <dsp:sp modelId="{4DA50C8C-94EA-407D-AF80-C585FF6CB51B}">
      <dsp:nvSpPr>
        <dsp:cNvPr id="0" name=""/>
        <dsp:cNvSpPr/>
      </dsp:nvSpPr>
      <dsp:spPr>
        <a:xfrm>
          <a:off x="4245195" y="1827433"/>
          <a:ext cx="2607915" cy="15647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Сочетание работы с ВИДЕО и численных методов </a:t>
          </a:r>
          <a:endParaRPr lang="ru-RU" sz="1800" kern="1200" dirty="0"/>
        </a:p>
      </dsp:txBody>
      <dsp:txXfrm>
        <a:off x="4245195" y="1827433"/>
        <a:ext cx="2607915" cy="15647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E688D-7587-4A31-8674-362BB043AAB2}">
      <dsp:nvSpPr>
        <dsp:cNvPr id="0" name=""/>
        <dsp:cNvSpPr/>
      </dsp:nvSpPr>
      <dsp:spPr>
        <a:xfrm>
          <a:off x="0" y="2539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Окружающий мир и технология (начальная школа)</a:t>
          </a:r>
          <a:endParaRPr lang="ru-RU" sz="2400" kern="1200" dirty="0"/>
        </a:p>
      </dsp:txBody>
      <dsp:txXfrm>
        <a:off x="0" y="25399"/>
        <a:ext cx="2571749" cy="1543050"/>
      </dsp:txXfrm>
    </dsp:sp>
    <dsp:sp modelId="{AEFF6B22-2D65-4D73-972E-5EEA40354C6D}">
      <dsp:nvSpPr>
        <dsp:cNvPr id="0" name=""/>
        <dsp:cNvSpPr/>
      </dsp:nvSpPr>
      <dsp:spPr>
        <a:xfrm>
          <a:off x="2828925" y="2539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Химия (8-11кл)</a:t>
          </a:r>
          <a:endParaRPr lang="ru-RU" sz="2400" kern="1200" dirty="0"/>
        </a:p>
      </dsp:txBody>
      <dsp:txXfrm>
        <a:off x="2828925" y="25399"/>
        <a:ext cx="2571749" cy="1543050"/>
      </dsp:txXfrm>
    </dsp:sp>
    <dsp:sp modelId="{715EB97D-2473-44EE-A5FB-ADBCE5F213A3}">
      <dsp:nvSpPr>
        <dsp:cNvPr id="0" name=""/>
        <dsp:cNvSpPr/>
      </dsp:nvSpPr>
      <dsp:spPr>
        <a:xfrm>
          <a:off x="5657849" y="2539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Биология (5-11кл)</a:t>
          </a:r>
          <a:endParaRPr lang="ru-RU" sz="2400" kern="1200" dirty="0"/>
        </a:p>
      </dsp:txBody>
      <dsp:txXfrm>
        <a:off x="5657849" y="25399"/>
        <a:ext cx="2571749" cy="1543050"/>
      </dsp:txXfrm>
    </dsp:sp>
    <dsp:sp modelId="{B48BF8EE-3CB1-45BE-B5A3-3E0DAA50B33E}">
      <dsp:nvSpPr>
        <dsp:cNvPr id="0" name=""/>
        <dsp:cNvSpPr/>
      </dsp:nvSpPr>
      <dsp:spPr>
        <a:xfrm>
          <a:off x="1414462" y="1825625"/>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Физика (7-11кл) </a:t>
          </a:r>
          <a:endParaRPr lang="ru-RU" sz="2400" kern="1200" dirty="0"/>
        </a:p>
      </dsp:txBody>
      <dsp:txXfrm>
        <a:off x="1414462" y="1825625"/>
        <a:ext cx="2571749" cy="1543050"/>
      </dsp:txXfrm>
    </dsp:sp>
    <dsp:sp modelId="{314F035F-33AD-473C-80E1-EEF21D847CC5}">
      <dsp:nvSpPr>
        <dsp:cNvPr id="0" name=""/>
        <dsp:cNvSpPr/>
      </dsp:nvSpPr>
      <dsp:spPr>
        <a:xfrm>
          <a:off x="4243387" y="1825625"/>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География (6-11 </a:t>
          </a:r>
          <a:r>
            <a:rPr lang="ru-RU" sz="2400" kern="1200" dirty="0" err="1" smtClean="0"/>
            <a:t>кл</a:t>
          </a:r>
          <a:r>
            <a:rPr lang="ru-RU" sz="2400" kern="1200" dirty="0" smtClean="0"/>
            <a:t>)</a:t>
          </a:r>
          <a:endParaRPr lang="ru-RU" sz="2400" kern="1200" dirty="0"/>
        </a:p>
      </dsp:txBody>
      <dsp:txXfrm>
        <a:off x="4243387" y="1825625"/>
        <a:ext cx="2571749" cy="15430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FBA7B-3E11-4E52-9023-A5605E2EE8FC}">
      <dsp:nvSpPr>
        <dsp:cNvPr id="0" name=""/>
        <dsp:cNvSpPr/>
      </dsp:nvSpPr>
      <dsp:spPr>
        <a:xfrm>
          <a:off x="2393" y="1553187"/>
          <a:ext cx="1419950" cy="7099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t>Физика</a:t>
          </a:r>
          <a:endParaRPr lang="ru-RU" sz="1100" kern="1200" dirty="0"/>
        </a:p>
      </dsp:txBody>
      <dsp:txXfrm>
        <a:off x="23187" y="1573981"/>
        <a:ext cx="1378362" cy="668387"/>
      </dsp:txXfrm>
    </dsp:sp>
    <dsp:sp modelId="{29F2044C-F0A5-49DC-878D-A6FD4511B707}">
      <dsp:nvSpPr>
        <dsp:cNvPr id="0" name=""/>
        <dsp:cNvSpPr/>
      </dsp:nvSpPr>
      <dsp:spPr>
        <a:xfrm rot="18289469">
          <a:off x="1209035" y="1483196"/>
          <a:ext cx="994599" cy="33486"/>
        </a:xfrm>
        <a:custGeom>
          <a:avLst/>
          <a:gdLst/>
          <a:ahLst/>
          <a:cxnLst/>
          <a:rect l="0" t="0" r="0" b="0"/>
          <a:pathLst>
            <a:path>
              <a:moveTo>
                <a:pt x="0" y="16743"/>
              </a:moveTo>
              <a:lnTo>
                <a:pt x="994599" y="167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681469" y="1475074"/>
        <a:ext cx="49729" cy="49729"/>
      </dsp:txXfrm>
    </dsp:sp>
    <dsp:sp modelId="{5A19F7C2-9561-4386-837A-63F1E8C0DCEA}">
      <dsp:nvSpPr>
        <dsp:cNvPr id="0" name=""/>
        <dsp:cNvSpPr/>
      </dsp:nvSpPr>
      <dsp:spPr>
        <a:xfrm>
          <a:off x="1990324" y="736715"/>
          <a:ext cx="1419950" cy="7099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t>Лабораторные работы с оборудованием </a:t>
          </a:r>
          <a:r>
            <a:rPr lang="en-US" sz="1100" kern="1200" dirty="0" smtClean="0"/>
            <a:t>PASCO</a:t>
          </a:r>
          <a:endParaRPr lang="ru-RU" sz="1100" kern="1200" dirty="0"/>
        </a:p>
      </dsp:txBody>
      <dsp:txXfrm>
        <a:off x="2011118" y="757509"/>
        <a:ext cx="1378362" cy="668387"/>
      </dsp:txXfrm>
    </dsp:sp>
    <dsp:sp modelId="{DF035F89-4090-4997-8C8F-626446765B1C}">
      <dsp:nvSpPr>
        <dsp:cNvPr id="0" name=""/>
        <dsp:cNvSpPr/>
      </dsp:nvSpPr>
      <dsp:spPr>
        <a:xfrm rot="19457599">
          <a:off x="3344530" y="870842"/>
          <a:ext cx="699469" cy="33486"/>
        </a:xfrm>
        <a:custGeom>
          <a:avLst/>
          <a:gdLst/>
          <a:ahLst/>
          <a:cxnLst/>
          <a:rect l="0" t="0" r="0" b="0"/>
          <a:pathLst>
            <a:path>
              <a:moveTo>
                <a:pt x="0" y="16743"/>
              </a:moveTo>
              <a:lnTo>
                <a:pt x="699469" y="167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676778" y="870098"/>
        <a:ext cx="34973" cy="34973"/>
      </dsp:txXfrm>
    </dsp:sp>
    <dsp:sp modelId="{876B5DE1-2FCB-4C83-9BFC-6229F570A959}">
      <dsp:nvSpPr>
        <dsp:cNvPr id="0" name=""/>
        <dsp:cNvSpPr/>
      </dsp:nvSpPr>
      <dsp:spPr>
        <a:xfrm>
          <a:off x="3978255" y="328480"/>
          <a:ext cx="1419950" cy="7099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t>Методические рекомендации для учителя</a:t>
          </a:r>
          <a:endParaRPr lang="ru-RU" sz="1100" kern="1200" dirty="0"/>
        </a:p>
      </dsp:txBody>
      <dsp:txXfrm>
        <a:off x="3999049" y="349274"/>
        <a:ext cx="1378362" cy="668387"/>
      </dsp:txXfrm>
    </dsp:sp>
    <dsp:sp modelId="{8C743DDB-A0C6-48A9-881B-80175D485199}">
      <dsp:nvSpPr>
        <dsp:cNvPr id="0" name=""/>
        <dsp:cNvSpPr/>
      </dsp:nvSpPr>
      <dsp:spPr>
        <a:xfrm rot="2142401">
          <a:off x="3344530" y="1279078"/>
          <a:ext cx="699469" cy="33486"/>
        </a:xfrm>
        <a:custGeom>
          <a:avLst/>
          <a:gdLst/>
          <a:ahLst/>
          <a:cxnLst/>
          <a:rect l="0" t="0" r="0" b="0"/>
          <a:pathLst>
            <a:path>
              <a:moveTo>
                <a:pt x="0" y="16743"/>
              </a:moveTo>
              <a:lnTo>
                <a:pt x="699469" y="167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676778" y="1278334"/>
        <a:ext cx="34973" cy="34973"/>
      </dsp:txXfrm>
    </dsp:sp>
    <dsp:sp modelId="{DA4052D2-F6C7-4160-9430-C7EF2947D891}">
      <dsp:nvSpPr>
        <dsp:cNvPr id="0" name=""/>
        <dsp:cNvSpPr/>
      </dsp:nvSpPr>
      <dsp:spPr>
        <a:xfrm>
          <a:off x="3978255" y="1144951"/>
          <a:ext cx="1419950" cy="7099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t>Учебные материалы для обучающегося</a:t>
          </a:r>
          <a:endParaRPr lang="ru-RU" sz="1100" kern="1200" dirty="0"/>
        </a:p>
      </dsp:txBody>
      <dsp:txXfrm>
        <a:off x="3999049" y="1165745"/>
        <a:ext cx="1378362" cy="668387"/>
      </dsp:txXfrm>
    </dsp:sp>
    <dsp:sp modelId="{D01D5E39-13FE-4ECC-9D56-1C608290847B}">
      <dsp:nvSpPr>
        <dsp:cNvPr id="0" name=""/>
        <dsp:cNvSpPr/>
      </dsp:nvSpPr>
      <dsp:spPr>
        <a:xfrm rot="3310531">
          <a:off x="1209035" y="2299667"/>
          <a:ext cx="994599" cy="33486"/>
        </a:xfrm>
        <a:custGeom>
          <a:avLst/>
          <a:gdLst/>
          <a:ahLst/>
          <a:cxnLst/>
          <a:rect l="0" t="0" r="0" b="0"/>
          <a:pathLst>
            <a:path>
              <a:moveTo>
                <a:pt x="0" y="16743"/>
              </a:moveTo>
              <a:lnTo>
                <a:pt x="994599" y="167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681469" y="2291545"/>
        <a:ext cx="49729" cy="49729"/>
      </dsp:txXfrm>
    </dsp:sp>
    <dsp:sp modelId="{988E239C-99C9-495C-B97F-62FA1434E1D1}">
      <dsp:nvSpPr>
        <dsp:cNvPr id="0" name=""/>
        <dsp:cNvSpPr/>
      </dsp:nvSpPr>
      <dsp:spPr>
        <a:xfrm>
          <a:off x="1990324" y="2369658"/>
          <a:ext cx="1419950" cy="7099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t>Проектные работы по физике</a:t>
          </a:r>
          <a:endParaRPr lang="ru-RU" sz="1100" kern="1200" dirty="0"/>
        </a:p>
      </dsp:txBody>
      <dsp:txXfrm>
        <a:off x="2011118" y="2390452"/>
        <a:ext cx="1378362" cy="668387"/>
      </dsp:txXfrm>
    </dsp:sp>
    <dsp:sp modelId="{37E194AD-FABC-43B3-9626-C960CE552ED8}">
      <dsp:nvSpPr>
        <dsp:cNvPr id="0" name=""/>
        <dsp:cNvSpPr/>
      </dsp:nvSpPr>
      <dsp:spPr>
        <a:xfrm rot="19457599">
          <a:off x="3344530" y="2503785"/>
          <a:ext cx="699469" cy="33486"/>
        </a:xfrm>
        <a:custGeom>
          <a:avLst/>
          <a:gdLst/>
          <a:ahLst/>
          <a:cxnLst/>
          <a:rect l="0" t="0" r="0" b="0"/>
          <a:pathLst>
            <a:path>
              <a:moveTo>
                <a:pt x="0" y="16743"/>
              </a:moveTo>
              <a:lnTo>
                <a:pt x="699469" y="167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676778" y="2503041"/>
        <a:ext cx="34973" cy="34973"/>
      </dsp:txXfrm>
    </dsp:sp>
    <dsp:sp modelId="{F62CCE09-DB54-4813-B5D8-2698690FCC8B}">
      <dsp:nvSpPr>
        <dsp:cNvPr id="0" name=""/>
        <dsp:cNvSpPr/>
      </dsp:nvSpPr>
      <dsp:spPr>
        <a:xfrm>
          <a:off x="3978255" y="1961423"/>
          <a:ext cx="1419950" cy="7099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t>Методические материалы для </a:t>
          </a:r>
          <a:r>
            <a:rPr lang="ru-RU" sz="1100" kern="1200" dirty="0" err="1" smtClean="0"/>
            <a:t>тьютора</a:t>
          </a:r>
          <a:endParaRPr lang="ru-RU" sz="1100" kern="1200" dirty="0"/>
        </a:p>
      </dsp:txBody>
      <dsp:txXfrm>
        <a:off x="3999049" y="1982217"/>
        <a:ext cx="1378362" cy="668387"/>
      </dsp:txXfrm>
    </dsp:sp>
    <dsp:sp modelId="{4FDF5FF7-8864-4F09-BF97-E8F0891F65E3}">
      <dsp:nvSpPr>
        <dsp:cNvPr id="0" name=""/>
        <dsp:cNvSpPr/>
      </dsp:nvSpPr>
      <dsp:spPr>
        <a:xfrm rot="2142401">
          <a:off x="3344530" y="2912021"/>
          <a:ext cx="699469" cy="33486"/>
        </a:xfrm>
        <a:custGeom>
          <a:avLst/>
          <a:gdLst/>
          <a:ahLst/>
          <a:cxnLst/>
          <a:rect l="0" t="0" r="0" b="0"/>
          <a:pathLst>
            <a:path>
              <a:moveTo>
                <a:pt x="0" y="16743"/>
              </a:moveTo>
              <a:lnTo>
                <a:pt x="699469" y="167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676778" y="2911277"/>
        <a:ext cx="34973" cy="34973"/>
      </dsp:txXfrm>
    </dsp:sp>
    <dsp:sp modelId="{782F5CCB-1A7C-4583-A862-29D5AAD4FB6C}">
      <dsp:nvSpPr>
        <dsp:cNvPr id="0" name=""/>
        <dsp:cNvSpPr/>
      </dsp:nvSpPr>
      <dsp:spPr>
        <a:xfrm>
          <a:off x="3978255" y="2777894"/>
          <a:ext cx="1419950" cy="7099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t>Дорожная карта для обучающегося</a:t>
          </a:r>
          <a:endParaRPr lang="ru-RU" sz="1100" kern="1200" dirty="0"/>
        </a:p>
      </dsp:txBody>
      <dsp:txXfrm>
        <a:off x="3999049" y="2798688"/>
        <a:ext cx="1378362" cy="66838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738B4-C0D2-49F6-9CEA-C26AE79ABF8E}" type="datetimeFigureOut">
              <a:rPr lang="ru-RU" smtClean="0"/>
              <a:t>30.10.2014</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A59D73-A491-436F-B139-E79AC427B435}" type="slidenum">
              <a:rPr lang="ru-RU" smtClean="0"/>
              <a:t>‹#›</a:t>
            </a:fld>
            <a:endParaRPr lang="ru-RU"/>
          </a:p>
        </p:txBody>
      </p:sp>
    </p:spTree>
    <p:extLst>
      <p:ext uri="{BB962C8B-B14F-4D97-AF65-F5344CB8AC3E}">
        <p14:creationId xmlns:p14="http://schemas.microsoft.com/office/powerpoint/2010/main" val="4188937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центре был и остается учебник </a:t>
            </a:r>
            <a:r>
              <a:rPr lang="ru-RU" baseline="0" dirty="0" smtClean="0"/>
              <a:t> с его электронным аналогом, который может быть выполнен на базе планшета </a:t>
            </a:r>
            <a:r>
              <a:rPr lang="ru-RU" baseline="0" dirty="0" err="1" smtClean="0"/>
              <a:t>Полипад</a:t>
            </a:r>
            <a:r>
              <a:rPr lang="ru-RU" baseline="0" dirty="0" smtClean="0"/>
              <a:t>. По внешнему диаметру расположены аппаратные решения , которые предлагает в школы компания. По внутреннему диаметру расположено методическое сопровождение тех или иных решений. Таким образом –подход компании направлен на комплексное решение </a:t>
            </a:r>
            <a:r>
              <a:rPr lang="ru-RU" baseline="0" dirty="0" err="1" smtClean="0"/>
              <a:t>воспросов</a:t>
            </a:r>
            <a:r>
              <a:rPr lang="ru-RU" baseline="0" dirty="0" smtClean="0"/>
              <a:t> оснащения школ и </a:t>
            </a:r>
            <a:r>
              <a:rPr lang="ru-RU" baseline="0" dirty="0" err="1" smtClean="0"/>
              <a:t>созданиязаконченной</a:t>
            </a:r>
            <a:r>
              <a:rPr lang="ru-RU" baseline="0" dirty="0" smtClean="0"/>
              <a:t> </a:t>
            </a:r>
            <a:r>
              <a:rPr lang="ru-RU" baseline="0" dirty="0" err="1" smtClean="0"/>
              <a:t>ифнормационно</a:t>
            </a:r>
            <a:r>
              <a:rPr lang="ru-RU" baseline="0" dirty="0" smtClean="0"/>
              <a:t>-образовательной системы в современной школе</a:t>
            </a:r>
            <a:endParaRPr lang="ru-RU" dirty="0"/>
          </a:p>
        </p:txBody>
      </p:sp>
      <p:sp>
        <p:nvSpPr>
          <p:cNvPr id="4" name="Номер слайда 3"/>
          <p:cNvSpPr>
            <a:spLocks noGrp="1"/>
          </p:cNvSpPr>
          <p:nvPr>
            <p:ph type="sldNum" sz="quarter" idx="10"/>
          </p:nvPr>
        </p:nvSpPr>
        <p:spPr/>
        <p:txBody>
          <a:bodyPr/>
          <a:lstStyle/>
          <a:p>
            <a:fld id="{0DFED454-112D-49AF-9C06-74A71D4D809D}" type="slidenum">
              <a:rPr lang="ru-RU" smtClean="0"/>
              <a:t>20</a:t>
            </a:fld>
            <a:endParaRPr lang="ru-RU"/>
          </a:p>
        </p:txBody>
      </p:sp>
    </p:spTree>
    <p:extLst>
      <p:ext uri="{BB962C8B-B14F-4D97-AF65-F5344CB8AC3E}">
        <p14:creationId xmlns:p14="http://schemas.microsoft.com/office/powerpoint/2010/main" val="1442179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3A59D73-A491-436F-B139-E79AC427B435}" type="slidenum">
              <a:rPr lang="ru-RU" smtClean="0"/>
              <a:t>32</a:t>
            </a:fld>
            <a:endParaRPr lang="ru-RU"/>
          </a:p>
        </p:txBody>
      </p:sp>
    </p:spTree>
    <p:extLst>
      <p:ext uri="{BB962C8B-B14F-4D97-AF65-F5344CB8AC3E}">
        <p14:creationId xmlns:p14="http://schemas.microsoft.com/office/powerpoint/2010/main" val="2790525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8DBA655-3D22-4D62-928E-41CFA7CC6B35}" type="datetimeFigureOut">
              <a:rPr lang="ru-RU" smtClean="0"/>
              <a:t>30.10.2014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B6E4A0-B5AA-47BF-B8C5-8C5A1F947394}"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8DBA655-3D22-4D62-928E-41CFA7CC6B35}" type="datetimeFigureOut">
              <a:rPr lang="ru-RU" smtClean="0"/>
              <a:t>30.10.2014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B6E4A0-B5AA-47BF-B8C5-8C5A1F947394}"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4781"/>
            <a:ext cx="2057400" cy="32908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4781"/>
            <a:ext cx="6019800" cy="32908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8DBA655-3D22-4D62-928E-41CFA7CC6B35}" type="datetimeFigureOut">
              <a:rPr lang="ru-RU" smtClean="0"/>
              <a:t>30.10.2014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B6E4A0-B5AA-47BF-B8C5-8C5A1F947394}"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Header with Footer">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 y="5031701"/>
            <a:ext cx="9143810" cy="111799"/>
          </a:xfrm>
          <a:prstGeom prst="rect">
            <a:avLst/>
          </a:prstGeom>
          <a:solidFill>
            <a:schemeClr val="accent1"/>
          </a:solidFill>
        </p:spPr>
        <p:txBody>
          <a:bodyPr lIns="137996" tIns="68997" rIns="137996" bIns="68997"/>
          <a:lstStyle>
            <a:lvl1pPr>
              <a:defRPr/>
            </a:lvl1pPr>
          </a:lstStyle>
          <a:p>
            <a:pPr lvl="0"/>
            <a:r>
              <a:rPr lang="ru-RU" dirty="0" smtClean="0"/>
              <a:t>Образец текста</a:t>
            </a:r>
          </a:p>
        </p:txBody>
      </p:sp>
    </p:spTree>
    <p:extLst>
      <p:ext uri="{BB962C8B-B14F-4D97-AF65-F5344CB8AC3E}">
        <p14:creationId xmlns:p14="http://schemas.microsoft.com/office/powerpoint/2010/main" val="274782988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8DBA655-3D22-4D62-928E-41CFA7CC6B35}" type="datetimeFigureOut">
              <a:rPr lang="ru-RU" smtClean="0"/>
              <a:t>30.10.2014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B6E4A0-B5AA-47BF-B8C5-8C5A1F947394}"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8DBA655-3D22-4D62-928E-41CFA7CC6B35}" type="datetimeFigureOut">
              <a:rPr lang="ru-RU" smtClean="0"/>
              <a:t>30.10.2014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B6E4A0-B5AA-47BF-B8C5-8C5A1F947394}"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8DBA655-3D22-4D62-928E-41CFA7CC6B35}" type="datetimeFigureOut">
              <a:rPr lang="ru-RU" smtClean="0"/>
              <a:t>30.10.2014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AB6E4A0-B5AA-47BF-B8C5-8C5A1F947394}"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8DBA655-3D22-4D62-928E-41CFA7CC6B35}" type="datetimeFigureOut">
              <a:rPr lang="ru-RU" smtClean="0"/>
              <a:t>30.10.2014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AB6E4A0-B5AA-47BF-B8C5-8C5A1F947394}"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8DBA655-3D22-4D62-928E-41CFA7CC6B35}" type="datetimeFigureOut">
              <a:rPr lang="ru-RU" smtClean="0"/>
              <a:t>30.10.2014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AB6E4A0-B5AA-47BF-B8C5-8C5A1F947394}"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8DBA655-3D22-4D62-928E-41CFA7CC6B35}" type="datetimeFigureOut">
              <a:rPr lang="ru-RU" smtClean="0"/>
              <a:t>30.10.2014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AB6E4A0-B5AA-47BF-B8C5-8C5A1F947394}"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8DBA655-3D22-4D62-928E-41CFA7CC6B35}" type="datetimeFigureOut">
              <a:rPr lang="ru-RU" smtClean="0"/>
              <a:t>30.10.2014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AB6E4A0-B5AA-47BF-B8C5-8C5A1F947394}"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8DBA655-3D22-4D62-928E-41CFA7CC6B35}" type="datetimeFigureOut">
              <a:rPr lang="ru-RU" smtClean="0"/>
              <a:t>30.10.2014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AB6E4A0-B5AA-47BF-B8C5-8C5A1F947394}"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DBA655-3D22-4D62-928E-41CFA7CC6B35}" type="datetimeFigureOut">
              <a:rPr lang="ru-RU" smtClean="0"/>
              <a:t>30.10.2014</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B6E4A0-B5AA-47BF-B8C5-8C5A1F947394}"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18" Type="http://schemas.openxmlformats.org/officeDocument/2006/relationships/image" Target="../media/image20.png"/><Relationship Id="rId3" Type="http://schemas.openxmlformats.org/officeDocument/2006/relationships/image" Target="../media/image6.png"/><Relationship Id="rId21" Type="http://schemas.openxmlformats.org/officeDocument/2006/relationships/image" Target="../media/image23.png"/><Relationship Id="rId7" Type="http://schemas.openxmlformats.org/officeDocument/2006/relationships/image" Target="../media/image10.jpeg"/><Relationship Id="rId12" Type="http://schemas.openxmlformats.org/officeDocument/2006/relationships/image" Target="../media/image15.jpeg"/><Relationship Id="rId17" Type="http://schemas.openxmlformats.org/officeDocument/2006/relationships/image" Target="../media/image19.png"/><Relationship Id="rId2" Type="http://schemas.openxmlformats.org/officeDocument/2006/relationships/notesSlide" Target="../notesSlides/notesSlide1.xml"/><Relationship Id="rId16" Type="http://schemas.microsoft.com/office/2007/relationships/hdphoto" Target="../media/hdphoto1.wdp"/><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5.png"/><Relationship Id="rId10" Type="http://schemas.openxmlformats.org/officeDocument/2006/relationships/image" Target="../media/image13.png"/><Relationship Id="rId19" Type="http://schemas.openxmlformats.org/officeDocument/2006/relationships/image" Target="../media/image21.pn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png"/><Relationship Id="rId22" Type="http://schemas.openxmlformats.org/officeDocument/2006/relationships/image" Target="../media/image24.png"/></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jpeg"/><Relationship Id="rId4" Type="http://schemas.openxmlformats.org/officeDocument/2006/relationships/image" Target="../media/image28.png"/><Relationship Id="rId9" Type="http://schemas.openxmlformats.org/officeDocument/2006/relationships/image" Target="../media/image33.png"/></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4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2.xml"/><Relationship Id="rId5" Type="http://schemas.openxmlformats.org/officeDocument/2006/relationships/tags" Target="../tags/tag5.xml"/><Relationship Id="rId4" Type="http://schemas.openxmlformats.org/officeDocument/2006/relationships/tags" Target="../tags/tag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hyperlink" Target="http://www.aspirantura.spb.ru/dissers/poddiakov.rar" TargetMode="External"/><Relationship Id="rId2" Type="http://schemas.openxmlformats.org/officeDocument/2006/relationships/hyperlink" Target="http://www.researcher.ru/methodic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edcommunity.ru/" TargetMode="External"/><Relationship Id="rId2" Type="http://schemas.openxmlformats.org/officeDocument/2006/relationships/hyperlink" Target="http://www.polymedia.ru/" TargetMode="Externa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6.xml"/><Relationship Id="rId1" Type="http://schemas.openxmlformats.org/officeDocument/2006/relationships/slideLayout" Target="../slideLayouts/slideLayout6.xml"/><Relationship Id="rId4" Type="http://schemas.openxmlformats.org/officeDocument/2006/relationships/slide" Target="slide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2504853"/>
          </a:xfrm>
        </p:spPr>
        <p:txBody>
          <a:bodyPr>
            <a:noAutofit/>
          </a:bodyPr>
          <a:lstStyle/>
          <a:p>
            <a:r>
              <a:rPr lang="ru-RU" sz="3600" dirty="0"/>
              <a:t>Методология проектной и учебно-исследовательской деятельности обучающихся в основной и средней школе с использованием цифровых лабораторий </a:t>
            </a:r>
            <a:r>
              <a:rPr lang="ru-RU" sz="3600" dirty="0" smtClean="0"/>
              <a:t> </a:t>
            </a:r>
            <a:r>
              <a:rPr lang="ru-RU" sz="3600" dirty="0" err="1" smtClean="0"/>
              <a:t>Паско</a:t>
            </a:r>
            <a:endParaRPr lang="ru-RU" sz="3600" dirty="0"/>
          </a:p>
        </p:txBody>
      </p:sp>
      <p:sp>
        <p:nvSpPr>
          <p:cNvPr id="3" name="Подзаголовок 2"/>
          <p:cNvSpPr>
            <a:spLocks noGrp="1"/>
          </p:cNvSpPr>
          <p:nvPr>
            <p:ph type="subTitle" idx="1"/>
          </p:nvPr>
        </p:nvSpPr>
        <p:spPr/>
        <p:txBody>
          <a:bodyPr>
            <a:normAutofit fontScale="92500" lnSpcReduction="20000"/>
          </a:bodyPr>
          <a:lstStyle/>
          <a:p>
            <a:r>
              <a:rPr lang="ru-RU" dirty="0" err="1" smtClean="0"/>
              <a:t>К.п.н</a:t>
            </a:r>
            <a:r>
              <a:rPr lang="ru-RU" dirty="0" smtClean="0"/>
              <a:t>., начальник методической службы поддержки ЗАО «</a:t>
            </a:r>
            <a:r>
              <a:rPr lang="ru-RU" dirty="0" err="1" smtClean="0"/>
              <a:t>Полимедиа</a:t>
            </a:r>
            <a:r>
              <a:rPr lang="ru-RU" dirty="0" smtClean="0"/>
              <a:t>» Петрова М.А.</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pPr algn="ctr" eaLnBrk="1" hangingPunct="1">
              <a:defRPr/>
            </a:pPr>
            <a:r>
              <a:rPr lang="ru-RU" sz="4000" i="1" dirty="0" smtClean="0"/>
              <a:t/>
            </a:r>
            <a:br>
              <a:rPr lang="ru-RU" sz="4000" i="1" dirty="0" smtClean="0"/>
            </a:br>
            <a:r>
              <a:rPr lang="ru-RU" sz="4000" i="1" dirty="0" smtClean="0"/>
              <a:t/>
            </a:r>
            <a:br>
              <a:rPr lang="ru-RU" sz="4000" i="1" dirty="0" smtClean="0"/>
            </a:br>
            <a:r>
              <a:rPr lang="ru-RU" sz="3600" dirty="0" smtClean="0"/>
              <a:t>Исследовательская и проектная деятельность</a:t>
            </a:r>
            <a:br>
              <a:rPr lang="ru-RU" sz="3600" dirty="0" smtClean="0"/>
            </a:br>
            <a:r>
              <a:rPr lang="ru-RU" sz="3600" dirty="0" smtClean="0"/>
              <a:t>Различия на начальном этапе</a:t>
            </a:r>
            <a:r>
              <a:rPr lang="ru-RU" sz="4400" dirty="0" smtClean="0"/>
              <a:t/>
            </a:r>
            <a:br>
              <a:rPr lang="ru-RU" sz="4400" dirty="0" smtClean="0"/>
            </a:br>
            <a:r>
              <a:rPr lang="ru-RU" sz="4400" dirty="0" smtClean="0"/>
              <a:t/>
            </a:r>
            <a:br>
              <a:rPr lang="ru-RU" sz="4400" dirty="0" smtClean="0"/>
            </a:br>
            <a:endParaRPr lang="ru-RU" dirty="0"/>
          </a:p>
        </p:txBody>
      </p:sp>
      <p:sp>
        <p:nvSpPr>
          <p:cNvPr id="12293" name="Содержимое 5"/>
          <p:cNvSpPr>
            <a:spLocks noGrp="1"/>
          </p:cNvSpPr>
          <p:nvPr>
            <p:ph sz="quarter" idx="2"/>
          </p:nvPr>
        </p:nvSpPr>
        <p:spPr>
          <a:xfrm>
            <a:off x="395536" y="1635646"/>
            <a:ext cx="4040188" cy="2956322"/>
          </a:xfrm>
          <a:ln>
            <a:prstDash val="solid"/>
          </a:ln>
        </p:spPr>
        <p:txBody>
          <a:bodyPr/>
          <a:lstStyle/>
          <a:p>
            <a:pPr marL="0" indent="0" eaLnBrk="1" hangingPunct="1">
              <a:buNone/>
            </a:pPr>
            <a:endParaRPr lang="ru-RU" altLang="ru-RU" dirty="0" smtClean="0"/>
          </a:p>
          <a:p>
            <a:pPr eaLnBrk="1" hangingPunct="1"/>
            <a:r>
              <a:rPr lang="ru-RU" altLang="ru-RU" dirty="0" smtClean="0"/>
              <a:t>Проект направлен на получение </a:t>
            </a:r>
            <a:r>
              <a:rPr lang="ru-RU" altLang="ru-RU" b="1" dirty="0" smtClean="0"/>
              <a:t>продукта,</a:t>
            </a:r>
            <a:r>
              <a:rPr lang="ru-RU" altLang="ru-RU" dirty="0" smtClean="0"/>
              <a:t> обладающего конкретными свойствами.</a:t>
            </a:r>
          </a:p>
        </p:txBody>
      </p:sp>
      <p:sp>
        <p:nvSpPr>
          <p:cNvPr id="12294" name="Содержимое 7"/>
          <p:cNvSpPr>
            <a:spLocks noGrp="1"/>
          </p:cNvSpPr>
          <p:nvPr>
            <p:ph sz="quarter" idx="4"/>
          </p:nvPr>
        </p:nvSpPr>
        <p:spPr>
          <a:xfrm>
            <a:off x="4645026" y="1083469"/>
            <a:ext cx="4041775" cy="2956322"/>
          </a:xfrm>
          <a:ln>
            <a:prstDash val="solid"/>
          </a:ln>
        </p:spPr>
        <p:txBody>
          <a:bodyPr/>
          <a:lstStyle/>
          <a:p>
            <a:pPr eaLnBrk="1" hangingPunct="1">
              <a:spcBef>
                <a:spcPct val="0"/>
              </a:spcBef>
            </a:pPr>
            <a:endParaRPr lang="ru-RU" altLang="ru-RU" smtClean="0"/>
          </a:p>
          <a:p>
            <a:pPr eaLnBrk="1" hangingPunct="1">
              <a:spcBef>
                <a:spcPct val="0"/>
              </a:spcBef>
            </a:pPr>
            <a:r>
              <a:rPr lang="ru-RU" altLang="ru-RU" smtClean="0"/>
              <a:t>Исследование организует </a:t>
            </a:r>
            <a:r>
              <a:rPr lang="ru-RU" altLang="ru-RU" b="1" smtClean="0"/>
              <a:t>поиск</a:t>
            </a:r>
            <a:r>
              <a:rPr lang="ru-RU" altLang="ru-RU" smtClean="0"/>
              <a:t> в какой-либо области, на начальном этапе лишь обозначается направление исследования.</a:t>
            </a:r>
          </a:p>
        </p:txBody>
      </p:sp>
    </p:spTree>
    <p:extLst>
      <p:ext uri="{BB962C8B-B14F-4D97-AF65-F5344CB8AC3E}">
        <p14:creationId xmlns:p14="http://schemas.microsoft.com/office/powerpoint/2010/main" val="34730904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pPr algn="ctr" eaLnBrk="1" hangingPunct="1">
              <a:defRPr/>
            </a:pPr>
            <a:r>
              <a:rPr lang="ru-RU" sz="4000" i="1" dirty="0" smtClean="0"/>
              <a:t/>
            </a:r>
            <a:br>
              <a:rPr lang="ru-RU" sz="4000" i="1" dirty="0" smtClean="0"/>
            </a:br>
            <a:r>
              <a:rPr lang="ru-RU" sz="4000" i="1" dirty="0" smtClean="0"/>
              <a:t/>
            </a:r>
            <a:br>
              <a:rPr lang="ru-RU" sz="4000" i="1" dirty="0" smtClean="0"/>
            </a:br>
            <a:r>
              <a:rPr lang="ru-RU" sz="3600" dirty="0" smtClean="0"/>
              <a:t>Исследовательская и проектная деятельность</a:t>
            </a:r>
            <a:br>
              <a:rPr lang="ru-RU" sz="3600" dirty="0" smtClean="0"/>
            </a:br>
            <a:r>
              <a:rPr lang="ru-RU" sz="3600" dirty="0" smtClean="0"/>
              <a:t>Различия на этапе реализации</a:t>
            </a:r>
            <a:r>
              <a:rPr lang="ru-RU" sz="4400" dirty="0" smtClean="0"/>
              <a:t/>
            </a:r>
            <a:br>
              <a:rPr lang="ru-RU" sz="4400" dirty="0" smtClean="0"/>
            </a:br>
            <a:r>
              <a:rPr lang="ru-RU" sz="4400" dirty="0" smtClean="0"/>
              <a:t/>
            </a:r>
            <a:br>
              <a:rPr lang="ru-RU" sz="4400" dirty="0" smtClean="0"/>
            </a:br>
            <a:endParaRPr lang="ru-RU" dirty="0"/>
          </a:p>
        </p:txBody>
      </p:sp>
      <p:sp>
        <p:nvSpPr>
          <p:cNvPr id="2" name="Текст 1"/>
          <p:cNvSpPr>
            <a:spLocks noGrp="1"/>
          </p:cNvSpPr>
          <p:nvPr>
            <p:ph type="body" idx="1"/>
          </p:nvPr>
        </p:nvSpPr>
        <p:spPr/>
        <p:txBody>
          <a:bodyPr/>
          <a:lstStyle/>
          <a:p>
            <a:pPr algn="ctr"/>
            <a:r>
              <a:rPr lang="ru-RU" dirty="0" smtClean="0"/>
              <a:t>Проект</a:t>
            </a:r>
            <a:endParaRPr lang="ru-RU" dirty="0"/>
          </a:p>
        </p:txBody>
      </p:sp>
      <p:sp>
        <p:nvSpPr>
          <p:cNvPr id="13317" name="Содержимое 5"/>
          <p:cNvSpPr>
            <a:spLocks noGrp="1"/>
          </p:cNvSpPr>
          <p:nvPr>
            <p:ph sz="half" idx="2"/>
          </p:nvPr>
        </p:nvSpPr>
        <p:spPr>
          <a:ln>
            <a:prstDash val="solid"/>
          </a:ln>
        </p:spPr>
        <p:txBody>
          <a:bodyPr/>
          <a:lstStyle/>
          <a:p>
            <a:pPr eaLnBrk="1" hangingPunct="1"/>
            <a:endParaRPr lang="ru-RU" altLang="ru-RU" dirty="0" smtClean="0"/>
          </a:p>
          <a:p>
            <a:pPr eaLnBrk="1" hangingPunct="1"/>
            <a:r>
              <a:rPr lang="ru-RU" altLang="ru-RU" dirty="0" smtClean="0"/>
              <a:t>Планируется процесс создания конкретного продукта с точным образом результата. </a:t>
            </a:r>
          </a:p>
        </p:txBody>
      </p:sp>
      <p:sp>
        <p:nvSpPr>
          <p:cNvPr id="3" name="Текст 2"/>
          <p:cNvSpPr>
            <a:spLocks noGrp="1"/>
          </p:cNvSpPr>
          <p:nvPr>
            <p:ph type="body" sz="quarter" idx="3"/>
          </p:nvPr>
        </p:nvSpPr>
        <p:spPr/>
        <p:txBody>
          <a:bodyPr/>
          <a:lstStyle/>
          <a:p>
            <a:pPr algn="ctr"/>
            <a:r>
              <a:rPr lang="ru-RU" dirty="0" smtClean="0"/>
              <a:t>Исследование</a:t>
            </a:r>
            <a:endParaRPr lang="ru-RU" dirty="0"/>
          </a:p>
        </p:txBody>
      </p:sp>
      <p:sp>
        <p:nvSpPr>
          <p:cNvPr id="13318" name="Содержимое 7"/>
          <p:cNvSpPr>
            <a:spLocks noGrp="1"/>
          </p:cNvSpPr>
          <p:nvPr>
            <p:ph sz="quarter" idx="4"/>
          </p:nvPr>
        </p:nvSpPr>
        <p:spPr>
          <a:ln>
            <a:prstDash val="solid"/>
          </a:ln>
        </p:spPr>
        <p:txBody>
          <a:bodyPr>
            <a:normAutofit lnSpcReduction="10000"/>
          </a:bodyPr>
          <a:lstStyle/>
          <a:p>
            <a:pPr eaLnBrk="1" hangingPunct="1">
              <a:spcBef>
                <a:spcPct val="0"/>
              </a:spcBef>
            </a:pPr>
            <a:endParaRPr lang="ru-RU" altLang="ru-RU" smtClean="0"/>
          </a:p>
          <a:p>
            <a:pPr eaLnBrk="1" hangingPunct="1">
              <a:spcBef>
                <a:spcPct val="0"/>
              </a:spcBef>
            </a:pPr>
            <a:r>
              <a:rPr lang="ru-RU" altLang="ru-RU" smtClean="0"/>
              <a:t>Исследование предполагает  формулировку проблемы исследования, выдвижение гипотезы и  экспериментальную проверку этой гипотезы</a:t>
            </a:r>
          </a:p>
        </p:txBody>
      </p:sp>
    </p:spTree>
    <p:extLst>
      <p:ext uri="{BB962C8B-B14F-4D97-AF65-F5344CB8AC3E}">
        <p14:creationId xmlns:p14="http://schemas.microsoft.com/office/powerpoint/2010/main" val="206357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pPr algn="ctr" eaLnBrk="1" hangingPunct="1">
              <a:defRPr/>
            </a:pPr>
            <a:r>
              <a:rPr lang="ru-RU" sz="4000" i="1" dirty="0" smtClean="0"/>
              <a:t/>
            </a:r>
            <a:br>
              <a:rPr lang="ru-RU" sz="4000" i="1" dirty="0" smtClean="0"/>
            </a:br>
            <a:r>
              <a:rPr lang="ru-RU" sz="4000" i="1" dirty="0" smtClean="0"/>
              <a:t/>
            </a:r>
            <a:br>
              <a:rPr lang="ru-RU" sz="4000" i="1" dirty="0" smtClean="0"/>
            </a:br>
            <a:r>
              <a:rPr lang="ru-RU" sz="3600" dirty="0" smtClean="0"/>
              <a:t>Исследовательская и проектная деятельность</a:t>
            </a:r>
            <a:br>
              <a:rPr lang="ru-RU" sz="3600" dirty="0" smtClean="0"/>
            </a:br>
            <a:r>
              <a:rPr lang="ru-RU" sz="3600" dirty="0" smtClean="0"/>
              <a:t>Различия на этапе результата</a:t>
            </a:r>
            <a:r>
              <a:rPr lang="ru-RU" sz="4400" dirty="0" smtClean="0"/>
              <a:t/>
            </a:r>
            <a:br>
              <a:rPr lang="ru-RU" sz="4400" dirty="0" smtClean="0"/>
            </a:br>
            <a:r>
              <a:rPr lang="ru-RU" sz="4400" dirty="0" smtClean="0"/>
              <a:t/>
            </a:r>
            <a:br>
              <a:rPr lang="ru-RU" sz="4400" dirty="0" smtClean="0"/>
            </a:br>
            <a:endParaRPr lang="ru-RU" dirty="0"/>
          </a:p>
        </p:txBody>
      </p:sp>
      <p:sp>
        <p:nvSpPr>
          <p:cNvPr id="14339" name="Текст 4"/>
          <p:cNvSpPr>
            <a:spLocks noGrp="1"/>
          </p:cNvSpPr>
          <p:nvPr>
            <p:ph type="body" idx="1"/>
          </p:nvPr>
        </p:nvSpPr>
        <p:spPr>
          <a:ln>
            <a:headEnd/>
            <a:tailEnd/>
          </a:ln>
        </p:spPr>
        <p:txBody>
          <a:bodyPr/>
          <a:lstStyle/>
          <a:p>
            <a:pPr algn="ctr" eaLnBrk="1" hangingPunct="1"/>
            <a:r>
              <a:rPr lang="ru-RU" altLang="ru-RU" dirty="0" smtClean="0"/>
              <a:t>Проект</a:t>
            </a:r>
          </a:p>
        </p:txBody>
      </p:sp>
      <p:sp>
        <p:nvSpPr>
          <p:cNvPr id="14340" name="Текст 6"/>
          <p:cNvSpPr>
            <a:spLocks noGrp="1"/>
          </p:cNvSpPr>
          <p:nvPr>
            <p:ph type="body" sz="half" idx="3"/>
          </p:nvPr>
        </p:nvSpPr>
        <p:spPr>
          <a:xfrm>
            <a:off x="4645027" y="3507854"/>
            <a:ext cx="3959422" cy="576064"/>
          </a:xfrm>
          <a:ln>
            <a:headEnd/>
            <a:tailEnd/>
          </a:ln>
        </p:spPr>
        <p:txBody>
          <a:bodyPr/>
          <a:lstStyle/>
          <a:p>
            <a:pPr algn="ctr" eaLnBrk="1" hangingPunct="1"/>
            <a:r>
              <a:rPr lang="ru-RU" altLang="ru-RU" dirty="0" smtClean="0"/>
              <a:t>Исследование</a:t>
            </a:r>
          </a:p>
        </p:txBody>
      </p:sp>
      <p:sp>
        <p:nvSpPr>
          <p:cNvPr id="14341" name="Содержимое 5"/>
          <p:cNvSpPr>
            <a:spLocks noGrp="1"/>
          </p:cNvSpPr>
          <p:nvPr>
            <p:ph sz="quarter" idx="2"/>
          </p:nvPr>
        </p:nvSpPr>
        <p:spPr>
          <a:xfrm>
            <a:off x="457200" y="1923677"/>
            <a:ext cx="4040188" cy="2116113"/>
          </a:xfrm>
          <a:ln>
            <a:prstDash val="solid"/>
          </a:ln>
        </p:spPr>
        <p:txBody>
          <a:bodyPr>
            <a:normAutofit fontScale="92500" lnSpcReduction="10000"/>
          </a:bodyPr>
          <a:lstStyle/>
          <a:p>
            <a:pPr eaLnBrk="1" hangingPunct="1"/>
            <a:endParaRPr lang="ru-RU" altLang="ru-RU" dirty="0" smtClean="0"/>
          </a:p>
          <a:p>
            <a:pPr eaLnBrk="1" hangingPunct="1"/>
            <a:r>
              <a:rPr lang="ru-RU" altLang="ru-RU" dirty="0" smtClean="0"/>
              <a:t>Результат должен быть точно соотнесен со всеми характеристиками, сформулированными в замысле. </a:t>
            </a:r>
          </a:p>
        </p:txBody>
      </p:sp>
      <p:sp>
        <p:nvSpPr>
          <p:cNvPr id="14342" name="Содержимое 7"/>
          <p:cNvSpPr>
            <a:spLocks noGrp="1"/>
          </p:cNvSpPr>
          <p:nvPr>
            <p:ph sz="quarter" idx="4"/>
          </p:nvPr>
        </p:nvSpPr>
        <p:spPr>
          <a:xfrm>
            <a:off x="4645026" y="1083469"/>
            <a:ext cx="4041775" cy="2956322"/>
          </a:xfrm>
          <a:ln>
            <a:prstDash val="solid"/>
          </a:ln>
        </p:spPr>
        <p:txBody>
          <a:bodyPr/>
          <a:lstStyle/>
          <a:p>
            <a:pPr eaLnBrk="1" hangingPunct="1">
              <a:spcBef>
                <a:spcPct val="0"/>
              </a:spcBef>
            </a:pPr>
            <a:endParaRPr lang="ru-RU" altLang="ru-RU" smtClean="0"/>
          </a:p>
          <a:p>
            <a:pPr eaLnBrk="1" hangingPunct="1">
              <a:spcBef>
                <a:spcPct val="0"/>
              </a:spcBef>
            </a:pPr>
            <a:r>
              <a:rPr lang="ru-RU" altLang="ru-RU" smtClean="0"/>
              <a:t>Результат неизвестен заранее. Результат – новое знание.</a:t>
            </a:r>
          </a:p>
        </p:txBody>
      </p:sp>
    </p:spTree>
    <p:extLst>
      <p:ext uri="{BB962C8B-B14F-4D97-AF65-F5344CB8AC3E}">
        <p14:creationId xmlns:p14="http://schemas.microsoft.com/office/powerpoint/2010/main" val="15291578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342900"/>
            <a:ext cx="7696200" cy="171450"/>
          </a:xfrm>
        </p:spPr>
        <p:txBody>
          <a:bodyPr>
            <a:normAutofit fontScale="90000"/>
          </a:bodyPr>
          <a:lstStyle/>
          <a:p>
            <a:pPr eaLnBrk="1" hangingPunct="1"/>
            <a:r>
              <a:rPr lang="ru-RU" altLang="ru-RU" sz="2500" smtClean="0"/>
              <a:t>Разнообразие проектов</a:t>
            </a:r>
          </a:p>
        </p:txBody>
      </p:sp>
      <p:sp>
        <p:nvSpPr>
          <p:cNvPr id="86019" name="AutoShape 3"/>
          <p:cNvSpPr>
            <a:spLocks/>
          </p:cNvSpPr>
          <p:nvPr/>
        </p:nvSpPr>
        <p:spPr bwMode="auto">
          <a:xfrm>
            <a:off x="633413" y="1543050"/>
            <a:ext cx="3598862" cy="285750"/>
          </a:xfrm>
          <a:prstGeom prst="borderCallout2">
            <a:avLst>
              <a:gd name="adj1" fmla="val 30000"/>
              <a:gd name="adj2" fmla="val 102116"/>
              <a:gd name="adj3" fmla="val 30000"/>
              <a:gd name="adj4" fmla="val 111116"/>
              <a:gd name="adj5" fmla="val 423750"/>
              <a:gd name="adj6" fmla="val 120116"/>
            </a:avLst>
          </a:prstGeom>
          <a:gradFill rotWithShape="0">
            <a:gsLst>
              <a:gs pos="0">
                <a:srgbClr val="C9B6F8"/>
              </a:gs>
              <a:gs pos="50000">
                <a:srgbClr val="CCECFF"/>
              </a:gs>
              <a:gs pos="100000">
                <a:srgbClr val="C9B6F8"/>
              </a:gs>
            </a:gsLst>
            <a:lin ang="5400000" scaled="1"/>
          </a:gradFill>
          <a:ln w="9525">
            <a:solidFill>
              <a:srgbClr val="0033CC"/>
            </a:solidFill>
            <a:miter lim="800000"/>
            <a:headEnd/>
            <a:tailEnd/>
          </a:ln>
          <a:effectLst>
            <a:outerShdw dist="107763" dir="18900000" algn="ctr" rotWithShape="0">
              <a:srgbClr val="E2CCFC"/>
            </a:outerShdw>
          </a:effec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ru-RU" altLang="ru-RU" b="1" i="1">
                <a:latin typeface="Arial" pitchFamily="34" charset="0"/>
                <a:cs typeface="Times New Roman" pitchFamily="18" charset="0"/>
              </a:rPr>
              <a:t>исследовательские</a:t>
            </a:r>
            <a:r>
              <a:rPr lang="ru-RU" altLang="ru-RU" b="1">
                <a:latin typeface="Arial" pitchFamily="34" charset="0"/>
              </a:rPr>
              <a:t> </a:t>
            </a:r>
          </a:p>
        </p:txBody>
      </p:sp>
      <p:sp>
        <p:nvSpPr>
          <p:cNvPr id="86020" name="AutoShape 4"/>
          <p:cNvSpPr>
            <a:spLocks/>
          </p:cNvSpPr>
          <p:nvPr/>
        </p:nvSpPr>
        <p:spPr bwMode="auto">
          <a:xfrm>
            <a:off x="609601" y="2114550"/>
            <a:ext cx="3598863" cy="285750"/>
          </a:xfrm>
          <a:prstGeom prst="borderCallout2">
            <a:avLst>
              <a:gd name="adj1" fmla="val 30000"/>
              <a:gd name="adj2" fmla="val 102116"/>
              <a:gd name="adj3" fmla="val 30000"/>
              <a:gd name="adj4" fmla="val 111250"/>
              <a:gd name="adj5" fmla="val 214583"/>
              <a:gd name="adj6" fmla="val 120468"/>
            </a:avLst>
          </a:prstGeom>
          <a:gradFill rotWithShape="0">
            <a:gsLst>
              <a:gs pos="0">
                <a:srgbClr val="C9B6F8"/>
              </a:gs>
              <a:gs pos="50000">
                <a:srgbClr val="CCECFF"/>
              </a:gs>
              <a:gs pos="100000">
                <a:srgbClr val="C9B6F8"/>
              </a:gs>
            </a:gsLst>
            <a:lin ang="5400000" scaled="1"/>
          </a:gradFill>
          <a:ln w="9525">
            <a:solidFill>
              <a:srgbClr val="0033CC"/>
            </a:solidFill>
            <a:miter lim="800000"/>
            <a:headEnd/>
            <a:tailEnd/>
          </a:ln>
          <a:effectLst>
            <a:outerShdw dist="107763" dir="18900000" algn="ctr" rotWithShape="0">
              <a:srgbClr val="E2CCFC"/>
            </a:outerShdw>
          </a:effec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ru-RU" altLang="ru-RU" b="1" i="1">
                <a:latin typeface="Arial" pitchFamily="34" charset="0"/>
                <a:cs typeface="Times New Roman" pitchFamily="18" charset="0"/>
              </a:rPr>
              <a:t>творческие</a:t>
            </a:r>
            <a:r>
              <a:rPr lang="ru-RU" altLang="ru-RU" b="1">
                <a:latin typeface="Arial" pitchFamily="34" charset="0"/>
              </a:rPr>
              <a:t> </a:t>
            </a:r>
          </a:p>
        </p:txBody>
      </p:sp>
      <p:sp>
        <p:nvSpPr>
          <p:cNvPr id="86021" name="AutoShape 5"/>
          <p:cNvSpPr>
            <a:spLocks/>
          </p:cNvSpPr>
          <p:nvPr/>
        </p:nvSpPr>
        <p:spPr bwMode="auto">
          <a:xfrm>
            <a:off x="609601" y="2571750"/>
            <a:ext cx="3598863" cy="285750"/>
          </a:xfrm>
          <a:prstGeom prst="borderCallout2">
            <a:avLst>
              <a:gd name="adj1" fmla="val 30000"/>
              <a:gd name="adj2" fmla="val 102116"/>
              <a:gd name="adj3" fmla="val 30000"/>
              <a:gd name="adj4" fmla="val 111380"/>
              <a:gd name="adj5" fmla="val 67917"/>
              <a:gd name="adj6" fmla="val 120602"/>
            </a:avLst>
          </a:prstGeom>
          <a:gradFill rotWithShape="0">
            <a:gsLst>
              <a:gs pos="0">
                <a:srgbClr val="C9B6F8"/>
              </a:gs>
              <a:gs pos="50000">
                <a:srgbClr val="CCECFF"/>
              </a:gs>
              <a:gs pos="100000">
                <a:srgbClr val="C9B6F8"/>
              </a:gs>
            </a:gsLst>
            <a:lin ang="5400000" scaled="1"/>
          </a:gradFill>
          <a:ln w="9525">
            <a:solidFill>
              <a:srgbClr val="0033CC"/>
            </a:solidFill>
            <a:miter lim="800000"/>
            <a:headEnd/>
            <a:tailEnd/>
          </a:ln>
          <a:effectLst>
            <a:outerShdw dist="107763" dir="18900000" algn="ctr" rotWithShape="0">
              <a:srgbClr val="E2CCFC"/>
            </a:outerShdw>
          </a:effec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ru-RU" altLang="ru-RU" b="1" i="1">
                <a:latin typeface="Arial" pitchFamily="34" charset="0"/>
                <a:cs typeface="Times New Roman" pitchFamily="18" charset="0"/>
              </a:rPr>
              <a:t>ролево — игровые</a:t>
            </a:r>
            <a:r>
              <a:rPr lang="ru-RU" altLang="ru-RU" b="1">
                <a:latin typeface="Arial" pitchFamily="34" charset="0"/>
              </a:rPr>
              <a:t> </a:t>
            </a:r>
          </a:p>
        </p:txBody>
      </p:sp>
      <p:sp>
        <p:nvSpPr>
          <p:cNvPr id="86022" name="AutoShape 6"/>
          <p:cNvSpPr>
            <a:spLocks/>
          </p:cNvSpPr>
          <p:nvPr/>
        </p:nvSpPr>
        <p:spPr bwMode="auto">
          <a:xfrm>
            <a:off x="612776" y="3086100"/>
            <a:ext cx="3598863" cy="285750"/>
          </a:xfrm>
          <a:prstGeom prst="borderCallout2">
            <a:avLst>
              <a:gd name="adj1" fmla="val 30000"/>
              <a:gd name="adj2" fmla="val 102116"/>
              <a:gd name="adj3" fmla="val 30000"/>
              <a:gd name="adj4" fmla="val 110894"/>
              <a:gd name="adj5" fmla="val -115417"/>
              <a:gd name="adj6" fmla="val 119718"/>
            </a:avLst>
          </a:prstGeom>
          <a:gradFill rotWithShape="0">
            <a:gsLst>
              <a:gs pos="0">
                <a:srgbClr val="C9B6F8"/>
              </a:gs>
              <a:gs pos="50000">
                <a:srgbClr val="CCECFF"/>
              </a:gs>
              <a:gs pos="100000">
                <a:srgbClr val="C9B6F8"/>
              </a:gs>
            </a:gsLst>
            <a:lin ang="5400000" scaled="1"/>
          </a:gradFill>
          <a:ln w="9525">
            <a:solidFill>
              <a:srgbClr val="0033CC"/>
            </a:solidFill>
            <a:miter lim="800000"/>
            <a:headEnd/>
            <a:tailEnd/>
          </a:ln>
          <a:effectLst>
            <a:outerShdw dist="107763" dir="18900000" algn="ctr" rotWithShape="0">
              <a:srgbClr val="E2CCFC"/>
            </a:outerShdw>
          </a:effec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ru-RU" altLang="ru-RU" b="1" i="1">
                <a:latin typeface="Arial" pitchFamily="34" charset="0"/>
                <a:cs typeface="Times New Roman" pitchFamily="18" charset="0"/>
              </a:rPr>
              <a:t>информационные проекты</a:t>
            </a:r>
            <a:r>
              <a:rPr lang="ru-RU" altLang="ru-RU" b="1">
                <a:latin typeface="Arial" pitchFamily="34" charset="0"/>
              </a:rPr>
              <a:t> </a:t>
            </a:r>
          </a:p>
        </p:txBody>
      </p:sp>
      <p:sp>
        <p:nvSpPr>
          <p:cNvPr id="86023" name="AutoShape 7"/>
          <p:cNvSpPr>
            <a:spLocks/>
          </p:cNvSpPr>
          <p:nvPr/>
        </p:nvSpPr>
        <p:spPr bwMode="auto">
          <a:xfrm>
            <a:off x="612776" y="3600450"/>
            <a:ext cx="3598863" cy="285750"/>
          </a:xfrm>
          <a:prstGeom prst="borderCallout2">
            <a:avLst>
              <a:gd name="adj1" fmla="val 30000"/>
              <a:gd name="adj2" fmla="val 102116"/>
              <a:gd name="adj3" fmla="val 30000"/>
              <a:gd name="adj4" fmla="val 110806"/>
              <a:gd name="adj5" fmla="val -287917"/>
              <a:gd name="adj6" fmla="val 119495"/>
            </a:avLst>
          </a:prstGeom>
          <a:gradFill rotWithShape="0">
            <a:gsLst>
              <a:gs pos="0">
                <a:srgbClr val="C9B6F8"/>
              </a:gs>
              <a:gs pos="50000">
                <a:srgbClr val="CCECFF"/>
              </a:gs>
              <a:gs pos="100000">
                <a:srgbClr val="C9B6F8"/>
              </a:gs>
            </a:gsLst>
            <a:lin ang="5400000" scaled="1"/>
          </a:gradFill>
          <a:ln w="9525">
            <a:solidFill>
              <a:srgbClr val="0033CC"/>
            </a:solidFill>
            <a:miter lim="800000"/>
            <a:headEnd/>
            <a:tailEnd/>
          </a:ln>
          <a:effectLst>
            <a:outerShdw dist="107763" dir="18900000" algn="ctr" rotWithShape="0">
              <a:srgbClr val="E2CCFC"/>
            </a:outerShdw>
          </a:effec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ru-RU" altLang="ru-RU" b="1" i="1">
                <a:latin typeface="Arial" pitchFamily="34" charset="0"/>
                <a:cs typeface="Times New Roman" pitchFamily="18" charset="0"/>
              </a:rPr>
              <a:t>практикоориентированные </a:t>
            </a:r>
          </a:p>
        </p:txBody>
      </p:sp>
      <p:sp>
        <p:nvSpPr>
          <p:cNvPr id="86024" name="Line 8"/>
          <p:cNvSpPr>
            <a:spLocks noChangeShapeType="1"/>
          </p:cNvSpPr>
          <p:nvPr/>
        </p:nvSpPr>
        <p:spPr bwMode="auto">
          <a:xfrm>
            <a:off x="762000" y="571500"/>
            <a:ext cx="7632700" cy="0"/>
          </a:xfrm>
          <a:prstGeom prst="line">
            <a:avLst/>
          </a:prstGeom>
          <a:noFill/>
          <a:ln w="19050">
            <a:solidFill>
              <a:schemeClr val="folHlink"/>
            </a:solidFill>
            <a:round/>
            <a:headEnd/>
            <a:tailEnd/>
          </a:ln>
          <a:effectLst>
            <a:prstShdw prst="shdw17" dist="17961" dir="2700000">
              <a:schemeClr val="folHlink">
                <a:gamma/>
                <a:shade val="60000"/>
                <a:invGamma/>
              </a:schemeClr>
            </a:prstShdw>
          </a:effectLst>
          <a:extLst>
            <a:ext uri="{909E8E84-426E-40DD-AFC4-6F175D3DCCD1}">
              <a14:hiddenFill xmlns:a14="http://schemas.microsoft.com/office/drawing/2010/main">
                <a:noFill/>
              </a14:hiddenFill>
            </a:ext>
          </a:extLst>
        </p:spPr>
        <p:txBody>
          <a:bodyPr/>
          <a:lstStyle/>
          <a:p>
            <a:pPr>
              <a:defRPr/>
            </a:pPr>
            <a:endParaRPr lang="ru-RU"/>
          </a:p>
        </p:txBody>
      </p:sp>
      <p:sp>
        <p:nvSpPr>
          <p:cNvPr id="86025" name="Text Box 9"/>
          <p:cNvSpPr txBox="1">
            <a:spLocks noChangeArrowheads="1"/>
          </p:cNvSpPr>
          <p:nvPr/>
        </p:nvSpPr>
        <p:spPr bwMode="auto">
          <a:xfrm>
            <a:off x="746125" y="827485"/>
            <a:ext cx="52500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ru-RU" b="1">
                <a:effectLst>
                  <a:outerShdw blurRad="38100" dist="38100" dir="2700000" algn="tl">
                    <a:srgbClr val="C0C0C0"/>
                  </a:outerShdw>
                </a:effectLst>
                <a:latin typeface="Arial" pitchFamily="34" charset="0"/>
                <a:cs typeface="Times New Roman" pitchFamily="18" charset="0"/>
              </a:rPr>
              <a:t>По Е.С.Полат, проекты подразделяются на: </a:t>
            </a:r>
          </a:p>
        </p:txBody>
      </p:sp>
      <p:sp>
        <p:nvSpPr>
          <p:cNvPr id="86026" name="AutoShape 10" descr="Точечная сетка"/>
          <p:cNvSpPr>
            <a:spLocks noChangeArrowheads="1"/>
          </p:cNvSpPr>
          <p:nvPr/>
        </p:nvSpPr>
        <p:spPr bwMode="auto">
          <a:xfrm>
            <a:off x="6172200" y="1543050"/>
            <a:ext cx="2514600" cy="2286000"/>
          </a:xfrm>
          <a:prstGeom prst="foldedCorner">
            <a:avLst>
              <a:gd name="adj" fmla="val 12500"/>
            </a:avLst>
          </a:prstGeom>
          <a:pattFill prst="dotGrid">
            <a:fgClr>
              <a:srgbClr val="E2E2F6"/>
            </a:fgClr>
            <a:bgClr>
              <a:schemeClr val="bg1"/>
            </a:bgClr>
          </a:patt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ru-RU" altLang="ru-RU" sz="1400">
                <a:latin typeface="Arial" pitchFamily="34" charset="0"/>
                <a:cs typeface="Times New Roman" pitchFamily="18" charset="0"/>
              </a:rPr>
              <a:t>требующие  хорошо продуманной структуры, обозначенных целей, обоснования актуальности предмета исследования для всех участников, обозначения источников информации, продуманных методов, результатов.</a:t>
            </a:r>
            <a:r>
              <a:rPr lang="ru-RU" altLang="ru-RU" sz="1400">
                <a:latin typeface="Arial" pitchFamily="34" charset="0"/>
              </a:rPr>
              <a:t> </a:t>
            </a:r>
          </a:p>
        </p:txBody>
      </p:sp>
      <p:sp>
        <p:nvSpPr>
          <p:cNvPr id="86027" name="AutoShape 11" descr="Точечная сетка"/>
          <p:cNvSpPr>
            <a:spLocks noChangeArrowheads="1"/>
          </p:cNvSpPr>
          <p:nvPr/>
        </p:nvSpPr>
        <p:spPr bwMode="auto">
          <a:xfrm>
            <a:off x="6096000" y="1600200"/>
            <a:ext cx="2514600" cy="2286000"/>
          </a:xfrm>
          <a:prstGeom prst="foldedCorner">
            <a:avLst>
              <a:gd name="adj" fmla="val 12500"/>
            </a:avLst>
          </a:prstGeom>
          <a:pattFill prst="dotGrid">
            <a:fgClr>
              <a:srgbClr val="E2E2F6"/>
            </a:fgClr>
            <a:bgClr>
              <a:schemeClr val="bg1"/>
            </a:bgClr>
          </a:patt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ru-RU" altLang="ru-RU" sz="1400">
                <a:latin typeface="Arial" pitchFamily="34" charset="0"/>
              </a:rPr>
              <a:t>П</a:t>
            </a:r>
            <a:r>
              <a:rPr lang="ru-RU" altLang="ru-RU" sz="1400">
                <a:latin typeface="Arial" pitchFamily="34" charset="0"/>
                <a:cs typeface="Times New Roman" pitchFamily="18" charset="0"/>
              </a:rPr>
              <a:t>редполагающие  соответствующее творческое оформление результатов. Такие проекты, как правило, не имеют детально проработанной структуры совместной деятельности участников. </a:t>
            </a:r>
          </a:p>
        </p:txBody>
      </p:sp>
      <p:sp>
        <p:nvSpPr>
          <p:cNvPr id="86028" name="AutoShape 12" descr="Точечная сетка"/>
          <p:cNvSpPr>
            <a:spLocks noChangeArrowheads="1"/>
          </p:cNvSpPr>
          <p:nvPr/>
        </p:nvSpPr>
        <p:spPr bwMode="auto">
          <a:xfrm>
            <a:off x="6096000" y="1600200"/>
            <a:ext cx="2514600" cy="2286000"/>
          </a:xfrm>
          <a:prstGeom prst="foldedCorner">
            <a:avLst>
              <a:gd name="adj" fmla="val 12500"/>
            </a:avLst>
          </a:prstGeom>
          <a:pattFill prst="dotGrid">
            <a:fgClr>
              <a:srgbClr val="E2E2F6"/>
            </a:fgClr>
            <a:bgClr>
              <a:schemeClr val="bg1"/>
            </a:bgClr>
          </a:patt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ru-RU" altLang="ru-RU" sz="1200">
                <a:latin typeface="Arial" pitchFamily="34" charset="0"/>
              </a:rPr>
              <a:t>С</a:t>
            </a:r>
            <a:r>
              <a:rPr lang="ru-RU" altLang="ru-RU" sz="1200">
                <a:latin typeface="Arial" pitchFamily="34" charset="0"/>
                <a:cs typeface="Times New Roman" pitchFamily="18" charset="0"/>
              </a:rPr>
              <a:t>труктура также только намечается и остается открытой до окончания проекта. Участники принимают на себя определенные роли, обусловленные характером и содержанием проекта, особенностью решаемой проблемы. Это могут быть литературные персонажи или выдуманные герои, имитирующие социальные или деловые отношения, осложняемые придуманными участниками ситуациями. </a:t>
            </a:r>
          </a:p>
        </p:txBody>
      </p:sp>
      <p:sp>
        <p:nvSpPr>
          <p:cNvPr id="86029" name="AutoShape 13" descr="Точечная сетка"/>
          <p:cNvSpPr>
            <a:spLocks noChangeArrowheads="1"/>
          </p:cNvSpPr>
          <p:nvPr/>
        </p:nvSpPr>
        <p:spPr bwMode="auto">
          <a:xfrm>
            <a:off x="5923236" y="2000250"/>
            <a:ext cx="2514600" cy="2039541"/>
          </a:xfrm>
          <a:prstGeom prst="foldedCorner">
            <a:avLst>
              <a:gd name="adj" fmla="val 12500"/>
            </a:avLst>
          </a:prstGeom>
          <a:pattFill prst="dotGrid">
            <a:fgClr>
              <a:srgbClr val="E2E2F6"/>
            </a:fgClr>
            <a:bgClr>
              <a:schemeClr val="bg1"/>
            </a:bgClr>
          </a:patt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ru-RU" altLang="ru-RU" sz="1200" dirty="0">
                <a:latin typeface="Arial" pitchFamily="34" charset="0"/>
              </a:rPr>
              <a:t>Т</a:t>
            </a:r>
            <a:r>
              <a:rPr lang="ru-RU" altLang="ru-RU" sz="1200" dirty="0">
                <a:latin typeface="Arial" pitchFamily="34" charset="0"/>
                <a:cs typeface="Times New Roman" pitchFamily="18" charset="0"/>
              </a:rPr>
              <a:t>ребующие  от участников</a:t>
            </a:r>
            <a:r>
              <a:rPr lang="ru-RU" altLang="ru-RU" sz="1200" i="1" dirty="0">
                <a:latin typeface="Arial" pitchFamily="34" charset="0"/>
                <a:cs typeface="Times New Roman" pitchFamily="18" charset="0"/>
              </a:rPr>
              <a:t> </a:t>
            </a:r>
            <a:r>
              <a:rPr lang="ru-RU" altLang="ru-RU" sz="1200" dirty="0">
                <a:latin typeface="Arial" pitchFamily="34" charset="0"/>
                <a:cs typeface="Times New Roman" pitchFamily="18" charset="0"/>
              </a:rPr>
              <a:t>изначально направленности  на сбор информации о каком-то объекте, явлении ознакомление участников проекта с этой информацией, ее анализ и обобщение фактов, предназначенных для широкой аудитории. Такие проекты так же, как и исследовательские, требуют хорошо продуманной структуры, возможности систематической коррекции по ходу работы над проектом. </a:t>
            </a:r>
          </a:p>
        </p:txBody>
      </p:sp>
      <p:sp>
        <p:nvSpPr>
          <p:cNvPr id="86030" name="AutoShape 14" descr="Точечная сетка"/>
          <p:cNvSpPr>
            <a:spLocks noChangeArrowheads="1"/>
          </p:cNvSpPr>
          <p:nvPr/>
        </p:nvSpPr>
        <p:spPr bwMode="auto">
          <a:xfrm>
            <a:off x="6019800" y="1657350"/>
            <a:ext cx="2514600" cy="2286000"/>
          </a:xfrm>
          <a:prstGeom prst="foldedCorner">
            <a:avLst>
              <a:gd name="adj" fmla="val 12500"/>
            </a:avLst>
          </a:prstGeom>
          <a:pattFill prst="dotGrid">
            <a:fgClr>
              <a:srgbClr val="E2E2F6"/>
            </a:fgClr>
            <a:bgClr>
              <a:schemeClr val="bg1"/>
            </a:bgClr>
          </a:patt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ru-RU" altLang="ru-RU" sz="1200">
                <a:latin typeface="Arial" pitchFamily="34" charset="0"/>
              </a:rPr>
              <a:t>О</a:t>
            </a:r>
            <a:r>
              <a:rPr lang="ru-RU" altLang="ru-RU" sz="1200">
                <a:latin typeface="Arial" pitchFamily="34" charset="0"/>
                <a:cs typeface="Times New Roman" pitchFamily="18" charset="0"/>
              </a:rPr>
              <a:t>тличающиеся четко обозначенным с самого начала результатом деятельности участников проекта. Причем этот результат обязательно ориентирован на социальные интересы самих участников</a:t>
            </a:r>
            <a:r>
              <a:rPr lang="ru-RU" altLang="ru-RU" sz="1200">
                <a:latin typeface="Arial" pitchFamily="34" charset="0"/>
              </a:rPr>
              <a:t>.</a:t>
            </a:r>
            <a:r>
              <a:rPr lang="ru-RU" altLang="ru-RU" sz="1200">
                <a:latin typeface="Arial" pitchFamily="34" charset="0"/>
                <a:cs typeface="Times New Roman" pitchFamily="18" charset="0"/>
              </a:rPr>
              <a:t> </a:t>
            </a:r>
          </a:p>
        </p:txBody>
      </p:sp>
      <p:grpSp>
        <p:nvGrpSpPr>
          <p:cNvPr id="86031" name="Group 15"/>
          <p:cNvGrpSpPr>
            <a:grpSpLocks/>
          </p:cNvGrpSpPr>
          <p:nvPr/>
        </p:nvGrpSpPr>
        <p:grpSpPr bwMode="auto">
          <a:xfrm>
            <a:off x="4800600" y="2000251"/>
            <a:ext cx="1314450" cy="1764506"/>
            <a:chOff x="-836" y="1348"/>
            <a:chExt cx="828" cy="1482"/>
          </a:xfrm>
        </p:grpSpPr>
        <p:grpSp>
          <p:nvGrpSpPr>
            <p:cNvPr id="25661" name="Group 16"/>
            <p:cNvGrpSpPr>
              <a:grpSpLocks/>
            </p:cNvGrpSpPr>
            <p:nvPr/>
          </p:nvGrpSpPr>
          <p:grpSpPr bwMode="auto">
            <a:xfrm>
              <a:off x="-406" y="1569"/>
              <a:ext cx="262" cy="498"/>
              <a:chOff x="-406" y="1569"/>
              <a:chExt cx="262" cy="498"/>
            </a:xfrm>
          </p:grpSpPr>
          <p:sp>
            <p:nvSpPr>
              <p:cNvPr id="25715" name="Freeform 17"/>
              <p:cNvSpPr>
                <a:spLocks/>
              </p:cNvSpPr>
              <p:nvPr/>
            </p:nvSpPr>
            <p:spPr bwMode="auto">
              <a:xfrm>
                <a:off x="-406" y="1575"/>
                <a:ext cx="262" cy="492"/>
              </a:xfrm>
              <a:custGeom>
                <a:avLst/>
                <a:gdLst>
                  <a:gd name="T0" fmla="*/ 76 w 788"/>
                  <a:gd name="T1" fmla="*/ 7 h 1476"/>
                  <a:gd name="T2" fmla="*/ 68 w 788"/>
                  <a:gd name="T3" fmla="*/ 12 h 1476"/>
                  <a:gd name="T4" fmla="*/ 0 w 788"/>
                  <a:gd name="T5" fmla="*/ 57 h 1476"/>
                  <a:gd name="T6" fmla="*/ 18 w 788"/>
                  <a:gd name="T7" fmla="*/ 380 h 1476"/>
                  <a:gd name="T8" fmla="*/ 18 w 788"/>
                  <a:gd name="T9" fmla="*/ 398 h 1476"/>
                  <a:gd name="T10" fmla="*/ 22 w 788"/>
                  <a:gd name="T11" fmla="*/ 428 h 1476"/>
                  <a:gd name="T12" fmla="*/ 21 w 788"/>
                  <a:gd name="T13" fmla="*/ 462 h 1476"/>
                  <a:gd name="T14" fmla="*/ 74 w 788"/>
                  <a:gd name="T15" fmla="*/ 483 h 1476"/>
                  <a:gd name="T16" fmla="*/ 131 w 788"/>
                  <a:gd name="T17" fmla="*/ 492 h 1476"/>
                  <a:gd name="T18" fmla="*/ 200 w 788"/>
                  <a:gd name="T19" fmla="*/ 486 h 1476"/>
                  <a:gd name="T20" fmla="*/ 257 w 788"/>
                  <a:gd name="T21" fmla="*/ 465 h 1476"/>
                  <a:gd name="T22" fmla="*/ 262 w 788"/>
                  <a:gd name="T23" fmla="*/ 404 h 1476"/>
                  <a:gd name="T24" fmla="*/ 257 w 788"/>
                  <a:gd name="T25" fmla="*/ 249 h 1476"/>
                  <a:gd name="T26" fmla="*/ 214 w 788"/>
                  <a:gd name="T27" fmla="*/ 51 h 1476"/>
                  <a:gd name="T28" fmla="*/ 158 w 788"/>
                  <a:gd name="T29" fmla="*/ 5 h 1476"/>
                  <a:gd name="T30" fmla="*/ 142 w 788"/>
                  <a:gd name="T31" fmla="*/ 0 h 1476"/>
                  <a:gd name="T32" fmla="*/ 117 w 788"/>
                  <a:gd name="T33" fmla="*/ 1 h 1476"/>
                  <a:gd name="T34" fmla="*/ 99 w 788"/>
                  <a:gd name="T35" fmla="*/ 1 h 1476"/>
                  <a:gd name="T36" fmla="*/ 88 w 788"/>
                  <a:gd name="T37" fmla="*/ 6 h 1476"/>
                  <a:gd name="T38" fmla="*/ 76 w 788"/>
                  <a:gd name="T39" fmla="*/ 7 h 14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88" h="1476">
                    <a:moveTo>
                      <a:pt x="230" y="22"/>
                    </a:moveTo>
                    <a:lnTo>
                      <a:pt x="204" y="37"/>
                    </a:lnTo>
                    <a:lnTo>
                      <a:pt x="0" y="172"/>
                    </a:lnTo>
                    <a:lnTo>
                      <a:pt x="54" y="1141"/>
                    </a:lnTo>
                    <a:lnTo>
                      <a:pt x="54" y="1193"/>
                    </a:lnTo>
                    <a:lnTo>
                      <a:pt x="66" y="1283"/>
                    </a:lnTo>
                    <a:lnTo>
                      <a:pt x="62" y="1385"/>
                    </a:lnTo>
                    <a:lnTo>
                      <a:pt x="224" y="1448"/>
                    </a:lnTo>
                    <a:lnTo>
                      <a:pt x="395" y="1476"/>
                    </a:lnTo>
                    <a:lnTo>
                      <a:pt x="601" y="1457"/>
                    </a:lnTo>
                    <a:lnTo>
                      <a:pt x="772" y="1394"/>
                    </a:lnTo>
                    <a:lnTo>
                      <a:pt x="788" y="1212"/>
                    </a:lnTo>
                    <a:lnTo>
                      <a:pt x="772" y="746"/>
                    </a:lnTo>
                    <a:lnTo>
                      <a:pt x="645" y="153"/>
                    </a:lnTo>
                    <a:lnTo>
                      <a:pt x="476" y="15"/>
                    </a:lnTo>
                    <a:lnTo>
                      <a:pt x="427" y="0"/>
                    </a:lnTo>
                    <a:lnTo>
                      <a:pt x="351" y="3"/>
                    </a:lnTo>
                    <a:lnTo>
                      <a:pt x="298" y="3"/>
                    </a:lnTo>
                    <a:lnTo>
                      <a:pt x="264" y="18"/>
                    </a:lnTo>
                    <a:lnTo>
                      <a:pt x="230" y="22"/>
                    </a:lnTo>
                    <a:close/>
                  </a:path>
                </a:pathLst>
              </a:custGeom>
              <a:solidFill>
                <a:srgbClr val="FFFFFF"/>
              </a:solidFill>
              <a:ln w="4763">
                <a:solidFill>
                  <a:srgbClr val="000000"/>
                </a:solidFill>
                <a:prstDash val="solid"/>
                <a:round/>
                <a:headEnd/>
                <a:tailEnd/>
              </a:ln>
            </p:spPr>
            <p:txBody>
              <a:bodyPr/>
              <a:lstStyle/>
              <a:p>
                <a:endParaRPr lang="ru-RU"/>
              </a:p>
            </p:txBody>
          </p:sp>
          <p:sp>
            <p:nvSpPr>
              <p:cNvPr id="25716" name="Freeform 18"/>
              <p:cNvSpPr>
                <a:spLocks/>
              </p:cNvSpPr>
              <p:nvPr/>
            </p:nvSpPr>
            <p:spPr bwMode="auto">
              <a:xfrm>
                <a:off x="-335" y="1621"/>
                <a:ext cx="61" cy="407"/>
              </a:xfrm>
              <a:custGeom>
                <a:avLst/>
                <a:gdLst>
                  <a:gd name="T0" fmla="*/ 44 w 181"/>
                  <a:gd name="T1" fmla="*/ 3 h 1220"/>
                  <a:gd name="T2" fmla="*/ 56 w 181"/>
                  <a:gd name="T3" fmla="*/ 24 h 1220"/>
                  <a:gd name="T4" fmla="*/ 47 w 181"/>
                  <a:gd name="T5" fmla="*/ 41 h 1220"/>
                  <a:gd name="T6" fmla="*/ 52 w 181"/>
                  <a:gd name="T7" fmla="*/ 99 h 1220"/>
                  <a:gd name="T8" fmla="*/ 53 w 181"/>
                  <a:gd name="T9" fmla="*/ 138 h 1220"/>
                  <a:gd name="T10" fmla="*/ 56 w 181"/>
                  <a:gd name="T11" fmla="*/ 173 h 1220"/>
                  <a:gd name="T12" fmla="*/ 56 w 181"/>
                  <a:gd name="T13" fmla="*/ 209 h 1220"/>
                  <a:gd name="T14" fmla="*/ 59 w 181"/>
                  <a:gd name="T15" fmla="*/ 269 h 1220"/>
                  <a:gd name="T16" fmla="*/ 61 w 181"/>
                  <a:gd name="T17" fmla="*/ 354 h 1220"/>
                  <a:gd name="T18" fmla="*/ 33 w 181"/>
                  <a:gd name="T19" fmla="*/ 407 h 1220"/>
                  <a:gd name="T20" fmla="*/ 0 w 181"/>
                  <a:gd name="T21" fmla="*/ 357 h 1220"/>
                  <a:gd name="T22" fmla="*/ 3 w 181"/>
                  <a:gd name="T23" fmla="*/ 282 h 1220"/>
                  <a:gd name="T24" fmla="*/ 5 w 181"/>
                  <a:gd name="T25" fmla="*/ 226 h 1220"/>
                  <a:gd name="T26" fmla="*/ 6 w 181"/>
                  <a:gd name="T27" fmla="*/ 169 h 1220"/>
                  <a:gd name="T28" fmla="*/ 9 w 181"/>
                  <a:gd name="T29" fmla="*/ 138 h 1220"/>
                  <a:gd name="T30" fmla="*/ 17 w 181"/>
                  <a:gd name="T31" fmla="*/ 97 h 1220"/>
                  <a:gd name="T32" fmla="*/ 29 w 181"/>
                  <a:gd name="T33" fmla="*/ 40 h 1220"/>
                  <a:gd name="T34" fmla="*/ 21 w 181"/>
                  <a:gd name="T35" fmla="*/ 21 h 1220"/>
                  <a:gd name="T36" fmla="*/ 34 w 181"/>
                  <a:gd name="T37" fmla="*/ 3 h 1220"/>
                  <a:gd name="T38" fmla="*/ 39 w 181"/>
                  <a:gd name="T39" fmla="*/ 0 h 1220"/>
                  <a:gd name="T40" fmla="*/ 44 w 181"/>
                  <a:gd name="T41" fmla="*/ 3 h 12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1" h="1220">
                    <a:moveTo>
                      <a:pt x="130" y="10"/>
                    </a:moveTo>
                    <a:lnTo>
                      <a:pt x="166" y="71"/>
                    </a:lnTo>
                    <a:lnTo>
                      <a:pt x="140" y="123"/>
                    </a:lnTo>
                    <a:lnTo>
                      <a:pt x="155" y="297"/>
                    </a:lnTo>
                    <a:lnTo>
                      <a:pt x="157" y="414"/>
                    </a:lnTo>
                    <a:lnTo>
                      <a:pt x="166" y="519"/>
                    </a:lnTo>
                    <a:lnTo>
                      <a:pt x="166" y="625"/>
                    </a:lnTo>
                    <a:lnTo>
                      <a:pt x="174" y="806"/>
                    </a:lnTo>
                    <a:lnTo>
                      <a:pt x="181" y="1061"/>
                    </a:lnTo>
                    <a:lnTo>
                      <a:pt x="98" y="1220"/>
                    </a:lnTo>
                    <a:lnTo>
                      <a:pt x="0" y="1069"/>
                    </a:lnTo>
                    <a:lnTo>
                      <a:pt x="8" y="844"/>
                    </a:lnTo>
                    <a:lnTo>
                      <a:pt x="15" y="678"/>
                    </a:lnTo>
                    <a:lnTo>
                      <a:pt x="19" y="508"/>
                    </a:lnTo>
                    <a:lnTo>
                      <a:pt x="28" y="415"/>
                    </a:lnTo>
                    <a:lnTo>
                      <a:pt x="49" y="291"/>
                    </a:lnTo>
                    <a:lnTo>
                      <a:pt x="86" y="120"/>
                    </a:lnTo>
                    <a:lnTo>
                      <a:pt x="63" y="64"/>
                    </a:lnTo>
                    <a:lnTo>
                      <a:pt x="100" y="10"/>
                    </a:lnTo>
                    <a:lnTo>
                      <a:pt x="116" y="0"/>
                    </a:lnTo>
                    <a:lnTo>
                      <a:pt x="130" y="10"/>
                    </a:lnTo>
                    <a:close/>
                  </a:path>
                </a:pathLst>
              </a:custGeom>
              <a:solidFill>
                <a:srgbClr val="FF0000"/>
              </a:solidFill>
              <a:ln w="4763">
                <a:solidFill>
                  <a:srgbClr val="000000"/>
                </a:solidFill>
                <a:prstDash val="solid"/>
                <a:round/>
                <a:headEnd/>
                <a:tailEnd/>
              </a:ln>
            </p:spPr>
            <p:txBody>
              <a:bodyPr/>
              <a:lstStyle/>
              <a:p>
                <a:endParaRPr lang="ru-RU"/>
              </a:p>
            </p:txBody>
          </p:sp>
          <p:grpSp>
            <p:nvGrpSpPr>
              <p:cNvPr id="25717" name="Group 19"/>
              <p:cNvGrpSpPr>
                <a:grpSpLocks/>
              </p:cNvGrpSpPr>
              <p:nvPr/>
            </p:nvGrpSpPr>
            <p:grpSpPr bwMode="auto">
              <a:xfrm>
                <a:off x="-345" y="1569"/>
                <a:ext cx="101" cy="106"/>
                <a:chOff x="-345" y="1569"/>
                <a:chExt cx="101" cy="106"/>
              </a:xfrm>
            </p:grpSpPr>
            <p:sp>
              <p:nvSpPr>
                <p:cNvPr id="25718" name="Freeform 20"/>
                <p:cNvSpPr>
                  <a:spLocks/>
                </p:cNvSpPr>
                <p:nvPr/>
              </p:nvSpPr>
              <p:spPr bwMode="auto">
                <a:xfrm>
                  <a:off x="-343" y="1606"/>
                  <a:ext cx="75" cy="69"/>
                </a:xfrm>
                <a:custGeom>
                  <a:avLst/>
                  <a:gdLst>
                    <a:gd name="T0" fmla="*/ 0 w 225"/>
                    <a:gd name="T1" fmla="*/ 0 h 206"/>
                    <a:gd name="T2" fmla="*/ 20 w 225"/>
                    <a:gd name="T3" fmla="*/ 69 h 206"/>
                    <a:gd name="T4" fmla="*/ 45 w 225"/>
                    <a:gd name="T5" fmla="*/ 23 h 206"/>
                    <a:gd name="T6" fmla="*/ 68 w 225"/>
                    <a:gd name="T7" fmla="*/ 64 h 206"/>
                    <a:gd name="T8" fmla="*/ 75 w 225"/>
                    <a:gd name="T9" fmla="*/ 6 h 206"/>
                    <a:gd name="T10" fmla="*/ 37 w 225"/>
                    <a:gd name="T11" fmla="*/ 17 h 206"/>
                    <a:gd name="T12" fmla="*/ 0 w 225"/>
                    <a:gd name="T13" fmla="*/ 0 h 2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 h="206">
                      <a:moveTo>
                        <a:pt x="0" y="0"/>
                      </a:moveTo>
                      <a:lnTo>
                        <a:pt x="59" y="206"/>
                      </a:lnTo>
                      <a:lnTo>
                        <a:pt x="134" y="69"/>
                      </a:lnTo>
                      <a:lnTo>
                        <a:pt x="205" y="192"/>
                      </a:lnTo>
                      <a:lnTo>
                        <a:pt x="225" y="19"/>
                      </a:lnTo>
                      <a:lnTo>
                        <a:pt x="111" y="50"/>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719" name="Freeform 21"/>
                <p:cNvSpPr>
                  <a:spLocks/>
                </p:cNvSpPr>
                <p:nvPr/>
              </p:nvSpPr>
              <p:spPr bwMode="auto">
                <a:xfrm>
                  <a:off x="-345" y="1583"/>
                  <a:ext cx="48" cy="85"/>
                </a:xfrm>
                <a:custGeom>
                  <a:avLst/>
                  <a:gdLst>
                    <a:gd name="T0" fmla="*/ 48 w 144"/>
                    <a:gd name="T1" fmla="*/ 37 h 254"/>
                    <a:gd name="T2" fmla="*/ 26 w 144"/>
                    <a:gd name="T3" fmla="*/ 85 h 254"/>
                    <a:gd name="T4" fmla="*/ 18 w 144"/>
                    <a:gd name="T5" fmla="*/ 64 h 254"/>
                    <a:gd name="T6" fmla="*/ 12 w 144"/>
                    <a:gd name="T7" fmla="*/ 50 h 254"/>
                    <a:gd name="T8" fmla="*/ 8 w 144"/>
                    <a:gd name="T9" fmla="*/ 38 h 254"/>
                    <a:gd name="T10" fmla="*/ 4 w 144"/>
                    <a:gd name="T11" fmla="*/ 28 h 254"/>
                    <a:gd name="T12" fmla="*/ 2 w 144"/>
                    <a:gd name="T13" fmla="*/ 18 h 254"/>
                    <a:gd name="T14" fmla="*/ 0 w 144"/>
                    <a:gd name="T15" fmla="*/ 10 h 254"/>
                    <a:gd name="T16" fmla="*/ 2 w 144"/>
                    <a:gd name="T17" fmla="*/ 0 h 254"/>
                    <a:gd name="T18" fmla="*/ 16 w 144"/>
                    <a:gd name="T19" fmla="*/ 15 h 254"/>
                    <a:gd name="T20" fmla="*/ 26 w 144"/>
                    <a:gd name="T21" fmla="*/ 25 h 254"/>
                    <a:gd name="T22" fmla="*/ 33 w 144"/>
                    <a:gd name="T23" fmla="*/ 31 h 254"/>
                    <a:gd name="T24" fmla="*/ 40 w 144"/>
                    <a:gd name="T25" fmla="*/ 34 h 254"/>
                    <a:gd name="T26" fmla="*/ 48 w 144"/>
                    <a:gd name="T27" fmla="*/ 37 h 2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4" h="254">
                      <a:moveTo>
                        <a:pt x="144" y="110"/>
                      </a:moveTo>
                      <a:lnTo>
                        <a:pt x="77" y="254"/>
                      </a:lnTo>
                      <a:lnTo>
                        <a:pt x="53" y="190"/>
                      </a:lnTo>
                      <a:lnTo>
                        <a:pt x="36" y="149"/>
                      </a:lnTo>
                      <a:lnTo>
                        <a:pt x="24" y="114"/>
                      </a:lnTo>
                      <a:lnTo>
                        <a:pt x="12" y="83"/>
                      </a:lnTo>
                      <a:lnTo>
                        <a:pt x="5" y="54"/>
                      </a:lnTo>
                      <a:lnTo>
                        <a:pt x="0" y="30"/>
                      </a:lnTo>
                      <a:lnTo>
                        <a:pt x="6" y="0"/>
                      </a:lnTo>
                      <a:lnTo>
                        <a:pt x="49" y="44"/>
                      </a:lnTo>
                      <a:lnTo>
                        <a:pt x="77" y="76"/>
                      </a:lnTo>
                      <a:lnTo>
                        <a:pt x="99" y="94"/>
                      </a:lnTo>
                      <a:lnTo>
                        <a:pt x="121" y="103"/>
                      </a:lnTo>
                      <a:lnTo>
                        <a:pt x="144" y="110"/>
                      </a:lnTo>
                      <a:close/>
                    </a:path>
                  </a:pathLst>
                </a:custGeom>
                <a:solidFill>
                  <a:srgbClr val="FFFFFF"/>
                </a:solidFill>
                <a:ln w="4763">
                  <a:solidFill>
                    <a:srgbClr val="000000"/>
                  </a:solidFill>
                  <a:prstDash val="solid"/>
                  <a:round/>
                  <a:headEnd/>
                  <a:tailEnd/>
                </a:ln>
              </p:spPr>
              <p:txBody>
                <a:bodyPr/>
                <a:lstStyle/>
                <a:p>
                  <a:endParaRPr lang="ru-RU"/>
                </a:p>
              </p:txBody>
            </p:sp>
            <p:sp>
              <p:nvSpPr>
                <p:cNvPr id="25720" name="Freeform 22"/>
                <p:cNvSpPr>
                  <a:spLocks/>
                </p:cNvSpPr>
                <p:nvPr/>
              </p:nvSpPr>
              <p:spPr bwMode="auto">
                <a:xfrm>
                  <a:off x="-297" y="1569"/>
                  <a:ext cx="53" cy="99"/>
                </a:xfrm>
                <a:custGeom>
                  <a:avLst/>
                  <a:gdLst>
                    <a:gd name="T0" fmla="*/ 48 w 159"/>
                    <a:gd name="T1" fmla="*/ 0 h 297"/>
                    <a:gd name="T2" fmla="*/ 42 w 159"/>
                    <a:gd name="T3" fmla="*/ 11 h 297"/>
                    <a:gd name="T4" fmla="*/ 36 w 159"/>
                    <a:gd name="T5" fmla="*/ 20 h 297"/>
                    <a:gd name="T6" fmla="*/ 28 w 159"/>
                    <a:gd name="T7" fmla="*/ 29 h 297"/>
                    <a:gd name="T8" fmla="*/ 20 w 159"/>
                    <a:gd name="T9" fmla="*/ 37 h 297"/>
                    <a:gd name="T10" fmla="*/ 10 w 159"/>
                    <a:gd name="T11" fmla="*/ 44 h 297"/>
                    <a:gd name="T12" fmla="*/ 0 w 159"/>
                    <a:gd name="T13" fmla="*/ 50 h 297"/>
                    <a:gd name="T14" fmla="*/ 25 w 159"/>
                    <a:gd name="T15" fmla="*/ 99 h 297"/>
                    <a:gd name="T16" fmla="*/ 34 w 159"/>
                    <a:gd name="T17" fmla="*/ 78 h 297"/>
                    <a:gd name="T18" fmla="*/ 39 w 159"/>
                    <a:gd name="T19" fmla="*/ 63 h 297"/>
                    <a:gd name="T20" fmla="*/ 45 w 159"/>
                    <a:gd name="T21" fmla="*/ 45 h 297"/>
                    <a:gd name="T22" fmla="*/ 49 w 159"/>
                    <a:gd name="T23" fmla="*/ 32 h 297"/>
                    <a:gd name="T24" fmla="*/ 51 w 159"/>
                    <a:gd name="T25" fmla="*/ 22 h 297"/>
                    <a:gd name="T26" fmla="*/ 53 w 159"/>
                    <a:gd name="T27" fmla="*/ 11 h 297"/>
                    <a:gd name="T28" fmla="*/ 48 w 159"/>
                    <a:gd name="T29" fmla="*/ 0 h 2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9" h="297">
                      <a:moveTo>
                        <a:pt x="144" y="0"/>
                      </a:moveTo>
                      <a:lnTo>
                        <a:pt x="126" y="34"/>
                      </a:lnTo>
                      <a:lnTo>
                        <a:pt x="108" y="61"/>
                      </a:lnTo>
                      <a:lnTo>
                        <a:pt x="84" y="88"/>
                      </a:lnTo>
                      <a:lnTo>
                        <a:pt x="59" y="112"/>
                      </a:lnTo>
                      <a:lnTo>
                        <a:pt x="30" y="132"/>
                      </a:lnTo>
                      <a:lnTo>
                        <a:pt x="0" y="151"/>
                      </a:lnTo>
                      <a:lnTo>
                        <a:pt x="74" y="297"/>
                      </a:lnTo>
                      <a:lnTo>
                        <a:pt x="102" y="233"/>
                      </a:lnTo>
                      <a:lnTo>
                        <a:pt x="116" y="190"/>
                      </a:lnTo>
                      <a:lnTo>
                        <a:pt x="136" y="136"/>
                      </a:lnTo>
                      <a:lnTo>
                        <a:pt x="146" y="97"/>
                      </a:lnTo>
                      <a:lnTo>
                        <a:pt x="152" y="67"/>
                      </a:lnTo>
                      <a:lnTo>
                        <a:pt x="159" y="33"/>
                      </a:lnTo>
                      <a:lnTo>
                        <a:pt x="144" y="0"/>
                      </a:lnTo>
                      <a:close/>
                    </a:path>
                  </a:pathLst>
                </a:custGeom>
                <a:solidFill>
                  <a:srgbClr val="FFFFFF"/>
                </a:solidFill>
                <a:ln w="4763">
                  <a:solidFill>
                    <a:srgbClr val="000000"/>
                  </a:solidFill>
                  <a:prstDash val="solid"/>
                  <a:round/>
                  <a:headEnd/>
                  <a:tailEnd/>
                </a:ln>
              </p:spPr>
              <p:txBody>
                <a:bodyPr/>
                <a:lstStyle/>
                <a:p>
                  <a:endParaRPr lang="ru-RU"/>
                </a:p>
              </p:txBody>
            </p:sp>
          </p:grpSp>
        </p:grpSp>
        <p:grpSp>
          <p:nvGrpSpPr>
            <p:cNvPr id="25662" name="Group 23"/>
            <p:cNvGrpSpPr>
              <a:grpSpLocks/>
            </p:cNvGrpSpPr>
            <p:nvPr/>
          </p:nvGrpSpPr>
          <p:grpSpPr bwMode="auto">
            <a:xfrm>
              <a:off x="-387" y="1348"/>
              <a:ext cx="175" cy="271"/>
              <a:chOff x="-387" y="1348"/>
              <a:chExt cx="175" cy="271"/>
            </a:xfrm>
          </p:grpSpPr>
          <p:sp>
            <p:nvSpPr>
              <p:cNvPr id="25686" name="Freeform 24"/>
              <p:cNvSpPr>
                <a:spLocks/>
              </p:cNvSpPr>
              <p:nvPr/>
            </p:nvSpPr>
            <p:spPr bwMode="auto">
              <a:xfrm>
                <a:off x="-344" y="1534"/>
                <a:ext cx="97" cy="85"/>
              </a:xfrm>
              <a:custGeom>
                <a:avLst/>
                <a:gdLst>
                  <a:gd name="T0" fmla="*/ 90 w 293"/>
                  <a:gd name="T1" fmla="*/ 0 h 256"/>
                  <a:gd name="T2" fmla="*/ 93 w 293"/>
                  <a:gd name="T3" fmla="*/ 19 h 256"/>
                  <a:gd name="T4" fmla="*/ 94 w 293"/>
                  <a:gd name="T5" fmla="*/ 29 h 256"/>
                  <a:gd name="T6" fmla="*/ 95 w 293"/>
                  <a:gd name="T7" fmla="*/ 41 h 256"/>
                  <a:gd name="T8" fmla="*/ 97 w 293"/>
                  <a:gd name="T9" fmla="*/ 53 h 256"/>
                  <a:gd name="T10" fmla="*/ 91 w 293"/>
                  <a:gd name="T11" fmla="*/ 64 h 256"/>
                  <a:gd name="T12" fmla="*/ 84 w 293"/>
                  <a:gd name="T13" fmla="*/ 75 h 256"/>
                  <a:gd name="T14" fmla="*/ 75 w 293"/>
                  <a:gd name="T15" fmla="*/ 81 h 256"/>
                  <a:gd name="T16" fmla="*/ 64 w 293"/>
                  <a:gd name="T17" fmla="*/ 85 h 256"/>
                  <a:gd name="T18" fmla="*/ 51 w 293"/>
                  <a:gd name="T19" fmla="*/ 85 h 256"/>
                  <a:gd name="T20" fmla="*/ 37 w 293"/>
                  <a:gd name="T21" fmla="*/ 84 h 256"/>
                  <a:gd name="T22" fmla="*/ 27 w 293"/>
                  <a:gd name="T23" fmla="*/ 80 h 256"/>
                  <a:gd name="T24" fmla="*/ 18 w 293"/>
                  <a:gd name="T25" fmla="*/ 76 h 256"/>
                  <a:gd name="T26" fmla="*/ 12 w 293"/>
                  <a:gd name="T27" fmla="*/ 71 h 256"/>
                  <a:gd name="T28" fmla="*/ 6 w 293"/>
                  <a:gd name="T29" fmla="*/ 62 h 256"/>
                  <a:gd name="T30" fmla="*/ 3 w 293"/>
                  <a:gd name="T31" fmla="*/ 53 h 256"/>
                  <a:gd name="T32" fmla="*/ 1 w 293"/>
                  <a:gd name="T33" fmla="*/ 45 h 256"/>
                  <a:gd name="T34" fmla="*/ 0 w 293"/>
                  <a:gd name="T35" fmla="*/ 19 h 256"/>
                  <a:gd name="T36" fmla="*/ 90 w 293"/>
                  <a:gd name="T37" fmla="*/ 0 h 2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3" h="256">
                    <a:moveTo>
                      <a:pt x="272" y="0"/>
                    </a:moveTo>
                    <a:lnTo>
                      <a:pt x="282" y="57"/>
                    </a:lnTo>
                    <a:lnTo>
                      <a:pt x="283" y="86"/>
                    </a:lnTo>
                    <a:lnTo>
                      <a:pt x="287" y="124"/>
                    </a:lnTo>
                    <a:lnTo>
                      <a:pt x="293" y="161"/>
                    </a:lnTo>
                    <a:lnTo>
                      <a:pt x="276" y="192"/>
                    </a:lnTo>
                    <a:lnTo>
                      <a:pt x="253" y="227"/>
                    </a:lnTo>
                    <a:lnTo>
                      <a:pt x="228" y="245"/>
                    </a:lnTo>
                    <a:lnTo>
                      <a:pt x="194" y="255"/>
                    </a:lnTo>
                    <a:lnTo>
                      <a:pt x="154" y="256"/>
                    </a:lnTo>
                    <a:lnTo>
                      <a:pt x="111" y="252"/>
                    </a:lnTo>
                    <a:lnTo>
                      <a:pt x="81" y="241"/>
                    </a:lnTo>
                    <a:lnTo>
                      <a:pt x="54" y="228"/>
                    </a:lnTo>
                    <a:lnTo>
                      <a:pt x="36" y="213"/>
                    </a:lnTo>
                    <a:lnTo>
                      <a:pt x="17" y="187"/>
                    </a:lnTo>
                    <a:lnTo>
                      <a:pt x="8" y="161"/>
                    </a:lnTo>
                    <a:lnTo>
                      <a:pt x="4" y="135"/>
                    </a:lnTo>
                    <a:lnTo>
                      <a:pt x="0" y="57"/>
                    </a:lnTo>
                    <a:lnTo>
                      <a:pt x="272" y="0"/>
                    </a:lnTo>
                    <a:close/>
                  </a:path>
                </a:pathLst>
              </a:custGeom>
              <a:solidFill>
                <a:srgbClr val="FFC080"/>
              </a:solidFill>
              <a:ln w="4763">
                <a:solidFill>
                  <a:srgbClr val="000000"/>
                </a:solidFill>
                <a:prstDash val="solid"/>
                <a:round/>
                <a:headEnd/>
                <a:tailEnd/>
              </a:ln>
            </p:spPr>
            <p:txBody>
              <a:bodyPr/>
              <a:lstStyle/>
              <a:p>
                <a:endParaRPr lang="ru-RU"/>
              </a:p>
            </p:txBody>
          </p:sp>
          <p:grpSp>
            <p:nvGrpSpPr>
              <p:cNvPr id="25687" name="Group 25"/>
              <p:cNvGrpSpPr>
                <a:grpSpLocks/>
              </p:cNvGrpSpPr>
              <p:nvPr/>
            </p:nvGrpSpPr>
            <p:grpSpPr bwMode="auto">
              <a:xfrm>
                <a:off x="-387" y="1382"/>
                <a:ext cx="29" cy="121"/>
                <a:chOff x="-387" y="1382"/>
                <a:chExt cx="29" cy="121"/>
              </a:xfrm>
            </p:grpSpPr>
            <p:sp>
              <p:nvSpPr>
                <p:cNvPr id="25713" name="Freeform 26"/>
                <p:cNvSpPr>
                  <a:spLocks/>
                </p:cNvSpPr>
                <p:nvPr/>
              </p:nvSpPr>
              <p:spPr bwMode="auto">
                <a:xfrm>
                  <a:off x="-387" y="1382"/>
                  <a:ext cx="29" cy="84"/>
                </a:xfrm>
                <a:custGeom>
                  <a:avLst/>
                  <a:gdLst>
                    <a:gd name="T0" fmla="*/ 15 w 85"/>
                    <a:gd name="T1" fmla="*/ 0 h 253"/>
                    <a:gd name="T2" fmla="*/ 6 w 85"/>
                    <a:gd name="T3" fmla="*/ 9 h 253"/>
                    <a:gd name="T4" fmla="*/ 1 w 85"/>
                    <a:gd name="T5" fmla="*/ 20 h 253"/>
                    <a:gd name="T6" fmla="*/ 0 w 85"/>
                    <a:gd name="T7" fmla="*/ 33 h 253"/>
                    <a:gd name="T8" fmla="*/ 0 w 85"/>
                    <a:gd name="T9" fmla="*/ 42 h 253"/>
                    <a:gd name="T10" fmla="*/ 3 w 85"/>
                    <a:gd name="T11" fmla="*/ 58 h 253"/>
                    <a:gd name="T12" fmla="*/ 4 w 85"/>
                    <a:gd name="T13" fmla="*/ 67 h 253"/>
                    <a:gd name="T14" fmla="*/ 6 w 85"/>
                    <a:gd name="T15" fmla="*/ 71 h 253"/>
                    <a:gd name="T16" fmla="*/ 12 w 85"/>
                    <a:gd name="T17" fmla="*/ 74 h 253"/>
                    <a:gd name="T18" fmla="*/ 16 w 85"/>
                    <a:gd name="T19" fmla="*/ 84 h 253"/>
                    <a:gd name="T20" fmla="*/ 17 w 85"/>
                    <a:gd name="T21" fmla="*/ 70 h 253"/>
                    <a:gd name="T22" fmla="*/ 19 w 85"/>
                    <a:gd name="T23" fmla="*/ 60 h 253"/>
                    <a:gd name="T24" fmla="*/ 25 w 85"/>
                    <a:gd name="T25" fmla="*/ 47 h 253"/>
                    <a:gd name="T26" fmla="*/ 24 w 85"/>
                    <a:gd name="T27" fmla="*/ 37 h 253"/>
                    <a:gd name="T28" fmla="*/ 29 w 85"/>
                    <a:gd name="T29" fmla="*/ 29 h 253"/>
                    <a:gd name="T30" fmla="*/ 19 w 85"/>
                    <a:gd name="T31" fmla="*/ 24 h 253"/>
                    <a:gd name="T32" fmla="*/ 16 w 85"/>
                    <a:gd name="T33" fmla="*/ 18 h 253"/>
                    <a:gd name="T34" fmla="*/ 15 w 85"/>
                    <a:gd name="T35" fmla="*/ 0 h 2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5" h="253">
                      <a:moveTo>
                        <a:pt x="43" y="0"/>
                      </a:moveTo>
                      <a:lnTo>
                        <a:pt x="19" y="28"/>
                      </a:lnTo>
                      <a:lnTo>
                        <a:pt x="4" y="61"/>
                      </a:lnTo>
                      <a:lnTo>
                        <a:pt x="0" y="98"/>
                      </a:lnTo>
                      <a:lnTo>
                        <a:pt x="0" y="125"/>
                      </a:lnTo>
                      <a:lnTo>
                        <a:pt x="8" y="174"/>
                      </a:lnTo>
                      <a:lnTo>
                        <a:pt x="12" y="202"/>
                      </a:lnTo>
                      <a:lnTo>
                        <a:pt x="19" y="215"/>
                      </a:lnTo>
                      <a:lnTo>
                        <a:pt x="34" y="224"/>
                      </a:lnTo>
                      <a:lnTo>
                        <a:pt x="47" y="253"/>
                      </a:lnTo>
                      <a:lnTo>
                        <a:pt x="51" y="212"/>
                      </a:lnTo>
                      <a:lnTo>
                        <a:pt x="57" y="181"/>
                      </a:lnTo>
                      <a:lnTo>
                        <a:pt x="72" y="141"/>
                      </a:lnTo>
                      <a:lnTo>
                        <a:pt x="69" y="110"/>
                      </a:lnTo>
                      <a:lnTo>
                        <a:pt x="85" y="88"/>
                      </a:lnTo>
                      <a:lnTo>
                        <a:pt x="57" y="72"/>
                      </a:lnTo>
                      <a:lnTo>
                        <a:pt x="46" y="54"/>
                      </a:lnTo>
                      <a:lnTo>
                        <a:pt x="43" y="0"/>
                      </a:lnTo>
                      <a:close/>
                    </a:path>
                  </a:pathLst>
                </a:custGeom>
                <a:solidFill>
                  <a:srgbClr val="FF8000"/>
                </a:solidFill>
                <a:ln w="4763">
                  <a:solidFill>
                    <a:srgbClr val="000000"/>
                  </a:solidFill>
                  <a:prstDash val="solid"/>
                  <a:round/>
                  <a:headEnd/>
                  <a:tailEnd/>
                </a:ln>
              </p:spPr>
              <p:txBody>
                <a:bodyPr/>
                <a:lstStyle/>
                <a:p>
                  <a:endParaRPr lang="ru-RU"/>
                </a:p>
              </p:txBody>
            </p:sp>
            <p:sp>
              <p:nvSpPr>
                <p:cNvPr id="25714" name="Freeform 27"/>
                <p:cNvSpPr>
                  <a:spLocks/>
                </p:cNvSpPr>
                <p:nvPr/>
              </p:nvSpPr>
              <p:spPr bwMode="auto">
                <a:xfrm>
                  <a:off x="-384" y="1453"/>
                  <a:ext cx="16" cy="50"/>
                </a:xfrm>
                <a:custGeom>
                  <a:avLst/>
                  <a:gdLst>
                    <a:gd name="T0" fmla="*/ 12 w 47"/>
                    <a:gd name="T1" fmla="*/ 5 h 149"/>
                    <a:gd name="T2" fmla="*/ 8 w 47"/>
                    <a:gd name="T3" fmla="*/ 1 h 149"/>
                    <a:gd name="T4" fmla="*/ 4 w 47"/>
                    <a:gd name="T5" fmla="*/ 0 h 149"/>
                    <a:gd name="T6" fmla="*/ 1 w 47"/>
                    <a:gd name="T7" fmla="*/ 4 h 149"/>
                    <a:gd name="T8" fmla="*/ 0 w 47"/>
                    <a:gd name="T9" fmla="*/ 12 h 149"/>
                    <a:gd name="T10" fmla="*/ 1 w 47"/>
                    <a:gd name="T11" fmla="*/ 19 h 149"/>
                    <a:gd name="T12" fmla="*/ 1 w 47"/>
                    <a:gd name="T13" fmla="*/ 27 h 149"/>
                    <a:gd name="T14" fmla="*/ 3 w 47"/>
                    <a:gd name="T15" fmla="*/ 34 h 149"/>
                    <a:gd name="T16" fmla="*/ 5 w 47"/>
                    <a:gd name="T17" fmla="*/ 42 h 149"/>
                    <a:gd name="T18" fmla="*/ 6 w 47"/>
                    <a:gd name="T19" fmla="*/ 45 h 149"/>
                    <a:gd name="T20" fmla="*/ 8 w 47"/>
                    <a:gd name="T21" fmla="*/ 50 h 149"/>
                    <a:gd name="T22" fmla="*/ 10 w 47"/>
                    <a:gd name="T23" fmla="*/ 47 h 149"/>
                    <a:gd name="T24" fmla="*/ 12 w 47"/>
                    <a:gd name="T25" fmla="*/ 50 h 149"/>
                    <a:gd name="T26" fmla="*/ 15 w 47"/>
                    <a:gd name="T27" fmla="*/ 44 h 149"/>
                    <a:gd name="T28" fmla="*/ 16 w 47"/>
                    <a:gd name="T29" fmla="*/ 34 h 149"/>
                    <a:gd name="T30" fmla="*/ 16 w 47"/>
                    <a:gd name="T31" fmla="*/ 16 h 149"/>
                    <a:gd name="T32" fmla="*/ 12 w 47"/>
                    <a:gd name="T33" fmla="*/ 5 h 1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149">
                      <a:moveTo>
                        <a:pt x="34" y="14"/>
                      </a:moveTo>
                      <a:lnTo>
                        <a:pt x="23" y="3"/>
                      </a:lnTo>
                      <a:lnTo>
                        <a:pt x="13" y="0"/>
                      </a:lnTo>
                      <a:lnTo>
                        <a:pt x="4" y="11"/>
                      </a:lnTo>
                      <a:lnTo>
                        <a:pt x="0" y="35"/>
                      </a:lnTo>
                      <a:lnTo>
                        <a:pt x="3" y="58"/>
                      </a:lnTo>
                      <a:lnTo>
                        <a:pt x="4" y="79"/>
                      </a:lnTo>
                      <a:lnTo>
                        <a:pt x="10" y="100"/>
                      </a:lnTo>
                      <a:lnTo>
                        <a:pt x="15" y="125"/>
                      </a:lnTo>
                      <a:lnTo>
                        <a:pt x="18" y="133"/>
                      </a:lnTo>
                      <a:lnTo>
                        <a:pt x="23" y="149"/>
                      </a:lnTo>
                      <a:lnTo>
                        <a:pt x="29" y="141"/>
                      </a:lnTo>
                      <a:lnTo>
                        <a:pt x="34" y="149"/>
                      </a:lnTo>
                      <a:lnTo>
                        <a:pt x="44" y="131"/>
                      </a:lnTo>
                      <a:lnTo>
                        <a:pt x="47" y="102"/>
                      </a:lnTo>
                      <a:lnTo>
                        <a:pt x="47" y="49"/>
                      </a:lnTo>
                      <a:lnTo>
                        <a:pt x="34" y="14"/>
                      </a:lnTo>
                      <a:close/>
                    </a:path>
                  </a:pathLst>
                </a:custGeom>
                <a:solidFill>
                  <a:srgbClr val="FFE0C0"/>
                </a:solidFill>
                <a:ln w="4763">
                  <a:solidFill>
                    <a:srgbClr val="000000"/>
                  </a:solidFill>
                  <a:prstDash val="solid"/>
                  <a:round/>
                  <a:headEnd/>
                  <a:tailEnd/>
                </a:ln>
              </p:spPr>
              <p:txBody>
                <a:bodyPr/>
                <a:lstStyle/>
                <a:p>
                  <a:endParaRPr lang="ru-RU"/>
                </a:p>
              </p:txBody>
            </p:sp>
          </p:grpSp>
          <p:sp>
            <p:nvSpPr>
              <p:cNvPr id="25688" name="Freeform 28"/>
              <p:cNvSpPr>
                <a:spLocks/>
              </p:cNvSpPr>
              <p:nvPr/>
            </p:nvSpPr>
            <p:spPr bwMode="auto">
              <a:xfrm>
                <a:off x="-375" y="1376"/>
                <a:ext cx="159" cy="219"/>
              </a:xfrm>
              <a:custGeom>
                <a:avLst/>
                <a:gdLst>
                  <a:gd name="T0" fmla="*/ 9 w 477"/>
                  <a:gd name="T1" fmla="*/ 32 h 657"/>
                  <a:gd name="T2" fmla="*/ 2 w 477"/>
                  <a:gd name="T3" fmla="*/ 62 h 657"/>
                  <a:gd name="T4" fmla="*/ 3 w 477"/>
                  <a:gd name="T5" fmla="*/ 88 h 657"/>
                  <a:gd name="T6" fmla="*/ 0 w 477"/>
                  <a:gd name="T7" fmla="*/ 110 h 657"/>
                  <a:gd name="T8" fmla="*/ 1 w 477"/>
                  <a:gd name="T9" fmla="*/ 126 h 657"/>
                  <a:gd name="T10" fmla="*/ 5 w 477"/>
                  <a:gd name="T11" fmla="*/ 142 h 657"/>
                  <a:gd name="T12" fmla="*/ 15 w 477"/>
                  <a:gd name="T13" fmla="*/ 167 h 657"/>
                  <a:gd name="T14" fmla="*/ 24 w 477"/>
                  <a:gd name="T15" fmla="*/ 188 h 657"/>
                  <a:gd name="T16" fmla="*/ 32 w 477"/>
                  <a:gd name="T17" fmla="*/ 205 h 657"/>
                  <a:gd name="T18" fmla="*/ 49 w 477"/>
                  <a:gd name="T19" fmla="*/ 217 h 657"/>
                  <a:gd name="T20" fmla="*/ 71 w 477"/>
                  <a:gd name="T21" fmla="*/ 219 h 657"/>
                  <a:gd name="T22" fmla="*/ 87 w 477"/>
                  <a:gd name="T23" fmla="*/ 218 h 657"/>
                  <a:gd name="T24" fmla="*/ 99 w 477"/>
                  <a:gd name="T25" fmla="*/ 213 h 657"/>
                  <a:gd name="T26" fmla="*/ 111 w 477"/>
                  <a:gd name="T27" fmla="*/ 205 h 657"/>
                  <a:gd name="T28" fmla="*/ 126 w 477"/>
                  <a:gd name="T29" fmla="*/ 188 h 657"/>
                  <a:gd name="T30" fmla="*/ 136 w 477"/>
                  <a:gd name="T31" fmla="*/ 164 h 657"/>
                  <a:gd name="T32" fmla="*/ 140 w 477"/>
                  <a:gd name="T33" fmla="*/ 146 h 657"/>
                  <a:gd name="T34" fmla="*/ 142 w 477"/>
                  <a:gd name="T35" fmla="*/ 133 h 657"/>
                  <a:gd name="T36" fmla="*/ 148 w 477"/>
                  <a:gd name="T37" fmla="*/ 129 h 657"/>
                  <a:gd name="T38" fmla="*/ 153 w 477"/>
                  <a:gd name="T39" fmla="*/ 119 h 657"/>
                  <a:gd name="T40" fmla="*/ 158 w 477"/>
                  <a:gd name="T41" fmla="*/ 105 h 657"/>
                  <a:gd name="T42" fmla="*/ 159 w 477"/>
                  <a:gd name="T43" fmla="*/ 90 h 657"/>
                  <a:gd name="T44" fmla="*/ 155 w 477"/>
                  <a:gd name="T45" fmla="*/ 80 h 657"/>
                  <a:gd name="T46" fmla="*/ 146 w 477"/>
                  <a:gd name="T47" fmla="*/ 80 h 657"/>
                  <a:gd name="T48" fmla="*/ 138 w 477"/>
                  <a:gd name="T49" fmla="*/ 83 h 657"/>
                  <a:gd name="T50" fmla="*/ 139 w 477"/>
                  <a:gd name="T51" fmla="*/ 58 h 657"/>
                  <a:gd name="T52" fmla="*/ 136 w 477"/>
                  <a:gd name="T53" fmla="*/ 34 h 657"/>
                  <a:gd name="T54" fmla="*/ 124 w 477"/>
                  <a:gd name="T55" fmla="*/ 15 h 657"/>
                  <a:gd name="T56" fmla="*/ 101 w 477"/>
                  <a:gd name="T57" fmla="*/ 3 h 657"/>
                  <a:gd name="T58" fmla="*/ 67 w 477"/>
                  <a:gd name="T59" fmla="*/ 0 h 657"/>
                  <a:gd name="T60" fmla="*/ 34 w 477"/>
                  <a:gd name="T61" fmla="*/ 5 h 657"/>
                  <a:gd name="T62" fmla="*/ 13 w 477"/>
                  <a:gd name="T63" fmla="*/ 23 h 6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77" h="657">
                    <a:moveTo>
                      <a:pt x="39" y="69"/>
                    </a:moveTo>
                    <a:lnTo>
                      <a:pt x="27" y="97"/>
                    </a:lnTo>
                    <a:lnTo>
                      <a:pt x="14" y="142"/>
                    </a:lnTo>
                    <a:lnTo>
                      <a:pt x="7" y="186"/>
                    </a:lnTo>
                    <a:lnTo>
                      <a:pt x="3" y="221"/>
                    </a:lnTo>
                    <a:lnTo>
                      <a:pt x="8" y="263"/>
                    </a:lnTo>
                    <a:lnTo>
                      <a:pt x="6" y="290"/>
                    </a:lnTo>
                    <a:lnTo>
                      <a:pt x="0" y="331"/>
                    </a:lnTo>
                    <a:lnTo>
                      <a:pt x="0" y="356"/>
                    </a:lnTo>
                    <a:lnTo>
                      <a:pt x="3" y="378"/>
                    </a:lnTo>
                    <a:lnTo>
                      <a:pt x="7" y="405"/>
                    </a:lnTo>
                    <a:lnTo>
                      <a:pt x="14" y="427"/>
                    </a:lnTo>
                    <a:lnTo>
                      <a:pt x="31" y="469"/>
                    </a:lnTo>
                    <a:lnTo>
                      <a:pt x="45" y="502"/>
                    </a:lnTo>
                    <a:lnTo>
                      <a:pt x="60" y="535"/>
                    </a:lnTo>
                    <a:lnTo>
                      <a:pt x="72" y="563"/>
                    </a:lnTo>
                    <a:lnTo>
                      <a:pt x="81" y="588"/>
                    </a:lnTo>
                    <a:lnTo>
                      <a:pt x="96" y="616"/>
                    </a:lnTo>
                    <a:lnTo>
                      <a:pt x="119" y="639"/>
                    </a:lnTo>
                    <a:lnTo>
                      <a:pt x="146" y="650"/>
                    </a:lnTo>
                    <a:lnTo>
                      <a:pt x="183" y="657"/>
                    </a:lnTo>
                    <a:lnTo>
                      <a:pt x="214" y="657"/>
                    </a:lnTo>
                    <a:lnTo>
                      <a:pt x="239" y="657"/>
                    </a:lnTo>
                    <a:lnTo>
                      <a:pt x="260" y="655"/>
                    </a:lnTo>
                    <a:lnTo>
                      <a:pt x="278" y="650"/>
                    </a:lnTo>
                    <a:lnTo>
                      <a:pt x="297" y="640"/>
                    </a:lnTo>
                    <a:lnTo>
                      <a:pt x="315" y="631"/>
                    </a:lnTo>
                    <a:lnTo>
                      <a:pt x="334" y="616"/>
                    </a:lnTo>
                    <a:lnTo>
                      <a:pt x="353" y="595"/>
                    </a:lnTo>
                    <a:lnTo>
                      <a:pt x="379" y="563"/>
                    </a:lnTo>
                    <a:lnTo>
                      <a:pt x="394" y="534"/>
                    </a:lnTo>
                    <a:lnTo>
                      <a:pt x="409" y="493"/>
                    </a:lnTo>
                    <a:lnTo>
                      <a:pt x="417" y="465"/>
                    </a:lnTo>
                    <a:lnTo>
                      <a:pt x="421" y="439"/>
                    </a:lnTo>
                    <a:lnTo>
                      <a:pt x="424" y="417"/>
                    </a:lnTo>
                    <a:lnTo>
                      <a:pt x="426" y="398"/>
                    </a:lnTo>
                    <a:lnTo>
                      <a:pt x="433" y="393"/>
                    </a:lnTo>
                    <a:lnTo>
                      <a:pt x="443" y="386"/>
                    </a:lnTo>
                    <a:lnTo>
                      <a:pt x="451" y="371"/>
                    </a:lnTo>
                    <a:lnTo>
                      <a:pt x="458" y="357"/>
                    </a:lnTo>
                    <a:lnTo>
                      <a:pt x="466" y="341"/>
                    </a:lnTo>
                    <a:lnTo>
                      <a:pt x="473" y="314"/>
                    </a:lnTo>
                    <a:lnTo>
                      <a:pt x="475" y="293"/>
                    </a:lnTo>
                    <a:lnTo>
                      <a:pt x="477" y="270"/>
                    </a:lnTo>
                    <a:lnTo>
                      <a:pt x="473" y="256"/>
                    </a:lnTo>
                    <a:lnTo>
                      <a:pt x="466" y="240"/>
                    </a:lnTo>
                    <a:lnTo>
                      <a:pt x="448" y="240"/>
                    </a:lnTo>
                    <a:lnTo>
                      <a:pt x="439" y="240"/>
                    </a:lnTo>
                    <a:lnTo>
                      <a:pt x="428" y="251"/>
                    </a:lnTo>
                    <a:lnTo>
                      <a:pt x="414" y="248"/>
                    </a:lnTo>
                    <a:lnTo>
                      <a:pt x="417" y="211"/>
                    </a:lnTo>
                    <a:lnTo>
                      <a:pt x="417" y="175"/>
                    </a:lnTo>
                    <a:lnTo>
                      <a:pt x="414" y="146"/>
                    </a:lnTo>
                    <a:lnTo>
                      <a:pt x="407" y="103"/>
                    </a:lnTo>
                    <a:lnTo>
                      <a:pt x="392" y="70"/>
                    </a:lnTo>
                    <a:lnTo>
                      <a:pt x="372" y="45"/>
                    </a:lnTo>
                    <a:lnTo>
                      <a:pt x="339" y="22"/>
                    </a:lnTo>
                    <a:lnTo>
                      <a:pt x="304" y="9"/>
                    </a:lnTo>
                    <a:lnTo>
                      <a:pt x="253" y="0"/>
                    </a:lnTo>
                    <a:lnTo>
                      <a:pt x="202" y="0"/>
                    </a:lnTo>
                    <a:lnTo>
                      <a:pt x="150" y="4"/>
                    </a:lnTo>
                    <a:lnTo>
                      <a:pt x="101" y="16"/>
                    </a:lnTo>
                    <a:lnTo>
                      <a:pt x="68" y="40"/>
                    </a:lnTo>
                    <a:lnTo>
                      <a:pt x="39" y="69"/>
                    </a:lnTo>
                    <a:close/>
                  </a:path>
                </a:pathLst>
              </a:custGeom>
              <a:solidFill>
                <a:srgbClr val="FFE0C0"/>
              </a:solidFill>
              <a:ln w="4763">
                <a:solidFill>
                  <a:srgbClr val="000000"/>
                </a:solidFill>
                <a:prstDash val="solid"/>
                <a:round/>
                <a:headEnd/>
                <a:tailEnd/>
              </a:ln>
            </p:spPr>
            <p:txBody>
              <a:bodyPr/>
              <a:lstStyle/>
              <a:p>
                <a:endParaRPr lang="ru-RU"/>
              </a:p>
            </p:txBody>
          </p:sp>
          <p:sp>
            <p:nvSpPr>
              <p:cNvPr id="25689" name="Freeform 29"/>
              <p:cNvSpPr>
                <a:spLocks/>
              </p:cNvSpPr>
              <p:nvPr/>
            </p:nvSpPr>
            <p:spPr bwMode="auto">
              <a:xfrm>
                <a:off x="-375" y="1348"/>
                <a:ext cx="163" cy="122"/>
              </a:xfrm>
              <a:custGeom>
                <a:avLst/>
                <a:gdLst>
                  <a:gd name="T0" fmla="*/ 10 w 489"/>
                  <a:gd name="T1" fmla="*/ 63 h 365"/>
                  <a:gd name="T2" fmla="*/ 7 w 489"/>
                  <a:gd name="T3" fmla="*/ 58 h 365"/>
                  <a:gd name="T4" fmla="*/ 4 w 489"/>
                  <a:gd name="T5" fmla="*/ 49 h 365"/>
                  <a:gd name="T6" fmla="*/ 4 w 489"/>
                  <a:gd name="T7" fmla="*/ 39 h 365"/>
                  <a:gd name="T8" fmla="*/ 3 w 489"/>
                  <a:gd name="T9" fmla="*/ 34 h 365"/>
                  <a:gd name="T10" fmla="*/ 0 w 489"/>
                  <a:gd name="T11" fmla="*/ 30 h 365"/>
                  <a:gd name="T12" fmla="*/ 7 w 489"/>
                  <a:gd name="T13" fmla="*/ 22 h 365"/>
                  <a:gd name="T14" fmla="*/ 17 w 489"/>
                  <a:gd name="T15" fmla="*/ 17 h 365"/>
                  <a:gd name="T16" fmla="*/ 27 w 489"/>
                  <a:gd name="T17" fmla="*/ 7 h 365"/>
                  <a:gd name="T18" fmla="*/ 46 w 489"/>
                  <a:gd name="T19" fmla="*/ 3 h 365"/>
                  <a:gd name="T20" fmla="*/ 60 w 489"/>
                  <a:gd name="T21" fmla="*/ 1 h 365"/>
                  <a:gd name="T22" fmla="*/ 80 w 489"/>
                  <a:gd name="T23" fmla="*/ 0 h 365"/>
                  <a:gd name="T24" fmla="*/ 103 w 489"/>
                  <a:gd name="T25" fmla="*/ 0 h 365"/>
                  <a:gd name="T26" fmla="*/ 97 w 489"/>
                  <a:gd name="T27" fmla="*/ 11 h 365"/>
                  <a:gd name="T28" fmla="*/ 109 w 489"/>
                  <a:gd name="T29" fmla="*/ 10 h 365"/>
                  <a:gd name="T30" fmla="*/ 119 w 489"/>
                  <a:gd name="T31" fmla="*/ 10 h 365"/>
                  <a:gd name="T32" fmla="*/ 130 w 489"/>
                  <a:gd name="T33" fmla="*/ 12 h 365"/>
                  <a:gd name="T34" fmla="*/ 143 w 489"/>
                  <a:gd name="T35" fmla="*/ 17 h 365"/>
                  <a:gd name="T36" fmla="*/ 151 w 489"/>
                  <a:gd name="T37" fmla="*/ 24 h 365"/>
                  <a:gd name="T38" fmla="*/ 153 w 489"/>
                  <a:gd name="T39" fmla="*/ 33 h 365"/>
                  <a:gd name="T40" fmla="*/ 148 w 489"/>
                  <a:gd name="T41" fmla="*/ 40 h 365"/>
                  <a:gd name="T42" fmla="*/ 154 w 489"/>
                  <a:gd name="T43" fmla="*/ 48 h 365"/>
                  <a:gd name="T44" fmla="*/ 159 w 489"/>
                  <a:gd name="T45" fmla="*/ 62 h 365"/>
                  <a:gd name="T46" fmla="*/ 162 w 489"/>
                  <a:gd name="T47" fmla="*/ 74 h 365"/>
                  <a:gd name="T48" fmla="*/ 163 w 489"/>
                  <a:gd name="T49" fmla="*/ 84 h 365"/>
                  <a:gd name="T50" fmla="*/ 162 w 489"/>
                  <a:gd name="T51" fmla="*/ 101 h 365"/>
                  <a:gd name="T52" fmla="*/ 159 w 489"/>
                  <a:gd name="T53" fmla="*/ 115 h 365"/>
                  <a:gd name="T54" fmla="*/ 149 w 489"/>
                  <a:gd name="T55" fmla="*/ 106 h 365"/>
                  <a:gd name="T56" fmla="*/ 144 w 489"/>
                  <a:gd name="T57" fmla="*/ 110 h 365"/>
                  <a:gd name="T58" fmla="*/ 143 w 489"/>
                  <a:gd name="T59" fmla="*/ 113 h 365"/>
                  <a:gd name="T60" fmla="*/ 140 w 489"/>
                  <a:gd name="T61" fmla="*/ 118 h 365"/>
                  <a:gd name="T62" fmla="*/ 139 w 489"/>
                  <a:gd name="T63" fmla="*/ 122 h 365"/>
                  <a:gd name="T64" fmla="*/ 132 w 489"/>
                  <a:gd name="T65" fmla="*/ 120 h 365"/>
                  <a:gd name="T66" fmla="*/ 134 w 489"/>
                  <a:gd name="T67" fmla="*/ 103 h 365"/>
                  <a:gd name="T68" fmla="*/ 134 w 489"/>
                  <a:gd name="T69" fmla="*/ 88 h 365"/>
                  <a:gd name="T70" fmla="*/ 124 w 489"/>
                  <a:gd name="T71" fmla="*/ 80 h 365"/>
                  <a:gd name="T72" fmla="*/ 121 w 489"/>
                  <a:gd name="T73" fmla="*/ 65 h 365"/>
                  <a:gd name="T74" fmla="*/ 119 w 489"/>
                  <a:gd name="T75" fmla="*/ 51 h 365"/>
                  <a:gd name="T76" fmla="*/ 105 w 489"/>
                  <a:gd name="T77" fmla="*/ 56 h 365"/>
                  <a:gd name="T78" fmla="*/ 90 w 489"/>
                  <a:gd name="T79" fmla="*/ 59 h 365"/>
                  <a:gd name="T80" fmla="*/ 99 w 489"/>
                  <a:gd name="T81" fmla="*/ 63 h 365"/>
                  <a:gd name="T82" fmla="*/ 82 w 489"/>
                  <a:gd name="T83" fmla="*/ 63 h 365"/>
                  <a:gd name="T84" fmla="*/ 66 w 489"/>
                  <a:gd name="T85" fmla="*/ 63 h 365"/>
                  <a:gd name="T86" fmla="*/ 60 w 489"/>
                  <a:gd name="T87" fmla="*/ 63 h 365"/>
                  <a:gd name="T88" fmla="*/ 51 w 489"/>
                  <a:gd name="T89" fmla="*/ 65 h 365"/>
                  <a:gd name="T90" fmla="*/ 40 w 489"/>
                  <a:gd name="T91" fmla="*/ 60 h 365"/>
                  <a:gd name="T92" fmla="*/ 32 w 489"/>
                  <a:gd name="T93" fmla="*/ 60 h 365"/>
                  <a:gd name="T94" fmla="*/ 24 w 489"/>
                  <a:gd name="T95" fmla="*/ 59 h 365"/>
                  <a:gd name="T96" fmla="*/ 17 w 489"/>
                  <a:gd name="T97" fmla="*/ 61 h 365"/>
                  <a:gd name="T98" fmla="*/ 10 w 489"/>
                  <a:gd name="T99" fmla="*/ 63 h 3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89" h="365">
                    <a:moveTo>
                      <a:pt x="31" y="187"/>
                    </a:moveTo>
                    <a:lnTo>
                      <a:pt x="22" y="173"/>
                    </a:lnTo>
                    <a:lnTo>
                      <a:pt x="13" y="148"/>
                    </a:lnTo>
                    <a:lnTo>
                      <a:pt x="13" y="118"/>
                    </a:lnTo>
                    <a:lnTo>
                      <a:pt x="8" y="103"/>
                    </a:lnTo>
                    <a:lnTo>
                      <a:pt x="0" y="89"/>
                    </a:lnTo>
                    <a:lnTo>
                      <a:pt x="22" y="65"/>
                    </a:lnTo>
                    <a:lnTo>
                      <a:pt x="50" y="50"/>
                    </a:lnTo>
                    <a:lnTo>
                      <a:pt x="81" y="22"/>
                    </a:lnTo>
                    <a:lnTo>
                      <a:pt x="138" y="8"/>
                    </a:lnTo>
                    <a:lnTo>
                      <a:pt x="179" y="3"/>
                    </a:lnTo>
                    <a:lnTo>
                      <a:pt x="241" y="0"/>
                    </a:lnTo>
                    <a:lnTo>
                      <a:pt x="309" y="1"/>
                    </a:lnTo>
                    <a:lnTo>
                      <a:pt x="291" y="32"/>
                    </a:lnTo>
                    <a:lnTo>
                      <a:pt x="328" y="30"/>
                    </a:lnTo>
                    <a:lnTo>
                      <a:pt x="356" y="30"/>
                    </a:lnTo>
                    <a:lnTo>
                      <a:pt x="390" y="37"/>
                    </a:lnTo>
                    <a:lnTo>
                      <a:pt x="428" y="52"/>
                    </a:lnTo>
                    <a:lnTo>
                      <a:pt x="452" y="71"/>
                    </a:lnTo>
                    <a:lnTo>
                      <a:pt x="458" y="98"/>
                    </a:lnTo>
                    <a:lnTo>
                      <a:pt x="444" y="120"/>
                    </a:lnTo>
                    <a:lnTo>
                      <a:pt x="462" y="144"/>
                    </a:lnTo>
                    <a:lnTo>
                      <a:pt x="478" y="184"/>
                    </a:lnTo>
                    <a:lnTo>
                      <a:pt x="485" y="222"/>
                    </a:lnTo>
                    <a:lnTo>
                      <a:pt x="489" y="252"/>
                    </a:lnTo>
                    <a:lnTo>
                      <a:pt x="486" y="301"/>
                    </a:lnTo>
                    <a:lnTo>
                      <a:pt x="478" y="344"/>
                    </a:lnTo>
                    <a:lnTo>
                      <a:pt x="448" y="316"/>
                    </a:lnTo>
                    <a:lnTo>
                      <a:pt x="433" y="328"/>
                    </a:lnTo>
                    <a:lnTo>
                      <a:pt x="429" y="337"/>
                    </a:lnTo>
                    <a:lnTo>
                      <a:pt x="421" y="354"/>
                    </a:lnTo>
                    <a:lnTo>
                      <a:pt x="417" y="365"/>
                    </a:lnTo>
                    <a:lnTo>
                      <a:pt x="395" y="358"/>
                    </a:lnTo>
                    <a:lnTo>
                      <a:pt x="402" y="309"/>
                    </a:lnTo>
                    <a:lnTo>
                      <a:pt x="402" y="264"/>
                    </a:lnTo>
                    <a:lnTo>
                      <a:pt x="373" y="238"/>
                    </a:lnTo>
                    <a:lnTo>
                      <a:pt x="363" y="194"/>
                    </a:lnTo>
                    <a:lnTo>
                      <a:pt x="356" y="152"/>
                    </a:lnTo>
                    <a:lnTo>
                      <a:pt x="314" y="168"/>
                    </a:lnTo>
                    <a:lnTo>
                      <a:pt x="270" y="177"/>
                    </a:lnTo>
                    <a:lnTo>
                      <a:pt x="297" y="187"/>
                    </a:lnTo>
                    <a:lnTo>
                      <a:pt x="246" y="189"/>
                    </a:lnTo>
                    <a:lnTo>
                      <a:pt x="198" y="187"/>
                    </a:lnTo>
                    <a:lnTo>
                      <a:pt x="180" y="187"/>
                    </a:lnTo>
                    <a:lnTo>
                      <a:pt x="153" y="193"/>
                    </a:lnTo>
                    <a:lnTo>
                      <a:pt x="119" y="181"/>
                    </a:lnTo>
                    <a:lnTo>
                      <a:pt x="96" y="179"/>
                    </a:lnTo>
                    <a:lnTo>
                      <a:pt x="72" y="177"/>
                    </a:lnTo>
                    <a:lnTo>
                      <a:pt x="51" y="183"/>
                    </a:lnTo>
                    <a:lnTo>
                      <a:pt x="31" y="187"/>
                    </a:lnTo>
                    <a:close/>
                  </a:path>
                </a:pathLst>
              </a:custGeom>
              <a:solidFill>
                <a:srgbClr val="FF8000"/>
              </a:solidFill>
              <a:ln w="4763">
                <a:solidFill>
                  <a:srgbClr val="000000"/>
                </a:solidFill>
                <a:prstDash val="solid"/>
                <a:round/>
                <a:headEnd/>
                <a:tailEnd/>
              </a:ln>
            </p:spPr>
            <p:txBody>
              <a:bodyPr/>
              <a:lstStyle/>
              <a:p>
                <a:endParaRPr lang="ru-RU"/>
              </a:p>
            </p:txBody>
          </p:sp>
          <p:grpSp>
            <p:nvGrpSpPr>
              <p:cNvPr id="25690" name="Group 30"/>
              <p:cNvGrpSpPr>
                <a:grpSpLocks/>
              </p:cNvGrpSpPr>
              <p:nvPr/>
            </p:nvGrpSpPr>
            <p:grpSpPr bwMode="auto">
              <a:xfrm>
                <a:off x="-363" y="1433"/>
                <a:ext cx="109" cy="128"/>
                <a:chOff x="-363" y="1433"/>
                <a:chExt cx="109" cy="128"/>
              </a:xfrm>
            </p:grpSpPr>
            <p:sp>
              <p:nvSpPr>
                <p:cNvPr id="25691" name="Freeform 31"/>
                <p:cNvSpPr>
                  <a:spLocks/>
                </p:cNvSpPr>
                <p:nvPr/>
              </p:nvSpPr>
              <p:spPr bwMode="auto">
                <a:xfrm>
                  <a:off x="-327" y="1501"/>
                  <a:ext cx="37" cy="20"/>
                </a:xfrm>
                <a:custGeom>
                  <a:avLst/>
                  <a:gdLst>
                    <a:gd name="T0" fmla="*/ 2 w 110"/>
                    <a:gd name="T1" fmla="*/ 0 h 59"/>
                    <a:gd name="T2" fmla="*/ 0 w 110"/>
                    <a:gd name="T3" fmla="*/ 6 h 59"/>
                    <a:gd name="T4" fmla="*/ 1 w 110"/>
                    <a:gd name="T5" fmla="*/ 11 h 59"/>
                    <a:gd name="T6" fmla="*/ 3 w 110"/>
                    <a:gd name="T7" fmla="*/ 15 h 59"/>
                    <a:gd name="T8" fmla="*/ 7 w 110"/>
                    <a:gd name="T9" fmla="*/ 18 h 59"/>
                    <a:gd name="T10" fmla="*/ 13 w 110"/>
                    <a:gd name="T11" fmla="*/ 19 h 59"/>
                    <a:gd name="T12" fmla="*/ 19 w 110"/>
                    <a:gd name="T13" fmla="*/ 20 h 59"/>
                    <a:gd name="T14" fmla="*/ 24 w 110"/>
                    <a:gd name="T15" fmla="*/ 19 h 59"/>
                    <a:gd name="T16" fmla="*/ 28 w 110"/>
                    <a:gd name="T17" fmla="*/ 18 h 59"/>
                    <a:gd name="T18" fmla="*/ 33 w 110"/>
                    <a:gd name="T19" fmla="*/ 16 h 59"/>
                    <a:gd name="T20" fmla="*/ 35 w 110"/>
                    <a:gd name="T21" fmla="*/ 13 h 59"/>
                    <a:gd name="T22" fmla="*/ 36 w 110"/>
                    <a:gd name="T23" fmla="*/ 9 h 59"/>
                    <a:gd name="T24" fmla="*/ 37 w 110"/>
                    <a:gd name="T25" fmla="*/ 5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59">
                      <a:moveTo>
                        <a:pt x="6" y="0"/>
                      </a:moveTo>
                      <a:lnTo>
                        <a:pt x="0" y="17"/>
                      </a:lnTo>
                      <a:lnTo>
                        <a:pt x="4" y="33"/>
                      </a:lnTo>
                      <a:lnTo>
                        <a:pt x="10" y="44"/>
                      </a:lnTo>
                      <a:lnTo>
                        <a:pt x="22" y="52"/>
                      </a:lnTo>
                      <a:lnTo>
                        <a:pt x="38" y="57"/>
                      </a:lnTo>
                      <a:lnTo>
                        <a:pt x="57" y="59"/>
                      </a:lnTo>
                      <a:lnTo>
                        <a:pt x="72" y="57"/>
                      </a:lnTo>
                      <a:lnTo>
                        <a:pt x="83" y="54"/>
                      </a:lnTo>
                      <a:lnTo>
                        <a:pt x="97" y="47"/>
                      </a:lnTo>
                      <a:lnTo>
                        <a:pt x="105" y="37"/>
                      </a:lnTo>
                      <a:lnTo>
                        <a:pt x="108" y="26"/>
                      </a:lnTo>
                      <a:lnTo>
                        <a:pt x="110" y="1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nvGrpSpPr>
                <p:cNvPr id="25692" name="Group 32"/>
                <p:cNvGrpSpPr>
                  <a:grpSpLocks/>
                </p:cNvGrpSpPr>
                <p:nvPr/>
              </p:nvGrpSpPr>
              <p:grpSpPr bwMode="auto">
                <a:xfrm>
                  <a:off x="-340" y="1526"/>
                  <a:ext cx="71" cy="35"/>
                  <a:chOff x="-340" y="1526"/>
                  <a:chExt cx="71" cy="35"/>
                </a:xfrm>
              </p:grpSpPr>
              <p:sp>
                <p:nvSpPr>
                  <p:cNvPr id="25710" name="Freeform 33"/>
                  <p:cNvSpPr>
                    <a:spLocks/>
                  </p:cNvSpPr>
                  <p:nvPr/>
                </p:nvSpPr>
                <p:spPr bwMode="auto">
                  <a:xfrm>
                    <a:off x="-335" y="1532"/>
                    <a:ext cx="62" cy="29"/>
                  </a:xfrm>
                  <a:custGeom>
                    <a:avLst/>
                    <a:gdLst>
                      <a:gd name="T0" fmla="*/ 0 w 186"/>
                      <a:gd name="T1" fmla="*/ 0 h 85"/>
                      <a:gd name="T2" fmla="*/ 5 w 186"/>
                      <a:gd name="T3" fmla="*/ 4 h 85"/>
                      <a:gd name="T4" fmla="*/ 12 w 186"/>
                      <a:gd name="T5" fmla="*/ 7 h 85"/>
                      <a:gd name="T6" fmla="*/ 17 w 186"/>
                      <a:gd name="T7" fmla="*/ 9 h 85"/>
                      <a:gd name="T8" fmla="*/ 23 w 186"/>
                      <a:gd name="T9" fmla="*/ 10 h 85"/>
                      <a:gd name="T10" fmla="*/ 30 w 186"/>
                      <a:gd name="T11" fmla="*/ 11 h 85"/>
                      <a:gd name="T12" fmla="*/ 36 w 186"/>
                      <a:gd name="T13" fmla="*/ 11 h 85"/>
                      <a:gd name="T14" fmla="*/ 40 w 186"/>
                      <a:gd name="T15" fmla="*/ 10 h 85"/>
                      <a:gd name="T16" fmla="*/ 46 w 186"/>
                      <a:gd name="T17" fmla="*/ 9 h 85"/>
                      <a:gd name="T18" fmla="*/ 51 w 186"/>
                      <a:gd name="T19" fmla="*/ 7 h 85"/>
                      <a:gd name="T20" fmla="*/ 54 w 186"/>
                      <a:gd name="T21" fmla="*/ 5 h 85"/>
                      <a:gd name="T22" fmla="*/ 62 w 186"/>
                      <a:gd name="T23" fmla="*/ 0 h 85"/>
                      <a:gd name="T24" fmla="*/ 58 w 186"/>
                      <a:gd name="T25" fmla="*/ 11 h 85"/>
                      <a:gd name="T26" fmla="*/ 55 w 186"/>
                      <a:gd name="T27" fmla="*/ 16 h 85"/>
                      <a:gd name="T28" fmla="*/ 53 w 186"/>
                      <a:gd name="T29" fmla="*/ 19 h 85"/>
                      <a:gd name="T30" fmla="*/ 50 w 186"/>
                      <a:gd name="T31" fmla="*/ 23 h 85"/>
                      <a:gd name="T32" fmla="*/ 47 w 186"/>
                      <a:gd name="T33" fmla="*/ 25 h 85"/>
                      <a:gd name="T34" fmla="*/ 44 w 186"/>
                      <a:gd name="T35" fmla="*/ 27 h 85"/>
                      <a:gd name="T36" fmla="*/ 40 w 186"/>
                      <a:gd name="T37" fmla="*/ 29 h 85"/>
                      <a:gd name="T38" fmla="*/ 35 w 186"/>
                      <a:gd name="T39" fmla="*/ 29 h 85"/>
                      <a:gd name="T40" fmla="*/ 30 w 186"/>
                      <a:gd name="T41" fmla="*/ 29 h 85"/>
                      <a:gd name="T42" fmla="*/ 25 w 186"/>
                      <a:gd name="T43" fmla="*/ 29 h 85"/>
                      <a:gd name="T44" fmla="*/ 20 w 186"/>
                      <a:gd name="T45" fmla="*/ 27 h 85"/>
                      <a:gd name="T46" fmla="*/ 16 w 186"/>
                      <a:gd name="T47" fmla="*/ 25 h 85"/>
                      <a:gd name="T48" fmla="*/ 12 w 186"/>
                      <a:gd name="T49" fmla="*/ 21 h 85"/>
                      <a:gd name="T50" fmla="*/ 8 w 186"/>
                      <a:gd name="T51" fmla="*/ 17 h 85"/>
                      <a:gd name="T52" fmla="*/ 5 w 186"/>
                      <a:gd name="T53" fmla="*/ 13 h 85"/>
                      <a:gd name="T54" fmla="*/ 3 w 186"/>
                      <a:gd name="T55" fmla="*/ 9 h 85"/>
                      <a:gd name="T56" fmla="*/ 0 w 186"/>
                      <a:gd name="T57" fmla="*/ 0 h 8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6" h="85">
                        <a:moveTo>
                          <a:pt x="0" y="1"/>
                        </a:moveTo>
                        <a:lnTo>
                          <a:pt x="16" y="11"/>
                        </a:lnTo>
                        <a:lnTo>
                          <a:pt x="35" y="20"/>
                        </a:lnTo>
                        <a:lnTo>
                          <a:pt x="51" y="25"/>
                        </a:lnTo>
                        <a:lnTo>
                          <a:pt x="69" y="30"/>
                        </a:lnTo>
                        <a:lnTo>
                          <a:pt x="89" y="32"/>
                        </a:lnTo>
                        <a:lnTo>
                          <a:pt x="107" y="31"/>
                        </a:lnTo>
                        <a:lnTo>
                          <a:pt x="120" y="28"/>
                        </a:lnTo>
                        <a:lnTo>
                          <a:pt x="139" y="25"/>
                        </a:lnTo>
                        <a:lnTo>
                          <a:pt x="154" y="20"/>
                        </a:lnTo>
                        <a:lnTo>
                          <a:pt x="163" y="16"/>
                        </a:lnTo>
                        <a:lnTo>
                          <a:pt x="186" y="0"/>
                        </a:lnTo>
                        <a:lnTo>
                          <a:pt x="173" y="31"/>
                        </a:lnTo>
                        <a:lnTo>
                          <a:pt x="166" y="46"/>
                        </a:lnTo>
                        <a:lnTo>
                          <a:pt x="158" y="56"/>
                        </a:lnTo>
                        <a:lnTo>
                          <a:pt x="149" y="66"/>
                        </a:lnTo>
                        <a:lnTo>
                          <a:pt x="142" y="74"/>
                        </a:lnTo>
                        <a:lnTo>
                          <a:pt x="131" y="79"/>
                        </a:lnTo>
                        <a:lnTo>
                          <a:pt x="119" y="84"/>
                        </a:lnTo>
                        <a:lnTo>
                          <a:pt x="105" y="85"/>
                        </a:lnTo>
                        <a:lnTo>
                          <a:pt x="89" y="85"/>
                        </a:lnTo>
                        <a:lnTo>
                          <a:pt x="74" y="84"/>
                        </a:lnTo>
                        <a:lnTo>
                          <a:pt x="60" y="79"/>
                        </a:lnTo>
                        <a:lnTo>
                          <a:pt x="48" y="74"/>
                        </a:lnTo>
                        <a:lnTo>
                          <a:pt x="35" y="62"/>
                        </a:lnTo>
                        <a:lnTo>
                          <a:pt x="24" y="50"/>
                        </a:lnTo>
                        <a:lnTo>
                          <a:pt x="16" y="37"/>
                        </a:lnTo>
                        <a:lnTo>
                          <a:pt x="9" y="26"/>
                        </a:lnTo>
                        <a:lnTo>
                          <a:pt x="0" y="1"/>
                        </a:lnTo>
                        <a:close/>
                      </a:path>
                    </a:pathLst>
                  </a:custGeom>
                  <a:solidFill>
                    <a:srgbClr val="FFFFFF"/>
                  </a:solidFill>
                  <a:ln w="4763">
                    <a:solidFill>
                      <a:srgbClr val="402000"/>
                    </a:solidFill>
                    <a:prstDash val="solid"/>
                    <a:round/>
                    <a:headEnd/>
                    <a:tailEnd/>
                  </a:ln>
                </p:spPr>
                <p:txBody>
                  <a:bodyPr/>
                  <a:lstStyle/>
                  <a:p>
                    <a:endParaRPr lang="ru-RU"/>
                  </a:p>
                </p:txBody>
              </p:sp>
              <p:sp>
                <p:nvSpPr>
                  <p:cNvPr id="25711" name="Freeform 34"/>
                  <p:cNvSpPr>
                    <a:spLocks/>
                  </p:cNvSpPr>
                  <p:nvPr/>
                </p:nvSpPr>
                <p:spPr bwMode="auto">
                  <a:xfrm>
                    <a:off x="-273" y="1526"/>
                    <a:ext cx="4" cy="8"/>
                  </a:xfrm>
                  <a:custGeom>
                    <a:avLst/>
                    <a:gdLst>
                      <a:gd name="T0" fmla="*/ 0 w 13"/>
                      <a:gd name="T1" fmla="*/ 0 h 25"/>
                      <a:gd name="T2" fmla="*/ 0 w 13"/>
                      <a:gd name="T3" fmla="*/ 3 h 25"/>
                      <a:gd name="T4" fmla="*/ 0 w 13"/>
                      <a:gd name="T5" fmla="*/ 5 h 25"/>
                      <a:gd name="T6" fmla="*/ 2 w 13"/>
                      <a:gd name="T7" fmla="*/ 6 h 25"/>
                      <a:gd name="T8" fmla="*/ 4 w 13"/>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5">
                        <a:moveTo>
                          <a:pt x="0" y="0"/>
                        </a:moveTo>
                        <a:lnTo>
                          <a:pt x="0" y="8"/>
                        </a:lnTo>
                        <a:lnTo>
                          <a:pt x="1" y="15"/>
                        </a:lnTo>
                        <a:lnTo>
                          <a:pt x="6" y="20"/>
                        </a:lnTo>
                        <a:lnTo>
                          <a:pt x="13" y="25"/>
                        </a:lnTo>
                      </a:path>
                    </a:pathLst>
                  </a:custGeom>
                  <a:noFill/>
                  <a:ln w="4763">
                    <a:solidFill>
                      <a:srgbClr val="402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5712" name="Freeform 35"/>
                  <p:cNvSpPr>
                    <a:spLocks/>
                  </p:cNvSpPr>
                  <p:nvPr/>
                </p:nvSpPr>
                <p:spPr bwMode="auto">
                  <a:xfrm>
                    <a:off x="-340" y="1527"/>
                    <a:ext cx="4" cy="9"/>
                  </a:xfrm>
                  <a:custGeom>
                    <a:avLst/>
                    <a:gdLst>
                      <a:gd name="T0" fmla="*/ 4 w 12"/>
                      <a:gd name="T1" fmla="*/ 0 h 26"/>
                      <a:gd name="T2" fmla="*/ 4 w 12"/>
                      <a:gd name="T3" fmla="*/ 3 h 26"/>
                      <a:gd name="T4" fmla="*/ 4 w 12"/>
                      <a:gd name="T5" fmla="*/ 6 h 26"/>
                      <a:gd name="T6" fmla="*/ 2 w 12"/>
                      <a:gd name="T7" fmla="*/ 7 h 26"/>
                      <a:gd name="T8" fmla="*/ 0 w 12"/>
                      <a:gd name="T9" fmla="*/ 9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6">
                        <a:moveTo>
                          <a:pt x="12" y="0"/>
                        </a:moveTo>
                        <a:lnTo>
                          <a:pt x="12" y="9"/>
                        </a:lnTo>
                        <a:lnTo>
                          <a:pt x="11" y="16"/>
                        </a:lnTo>
                        <a:lnTo>
                          <a:pt x="6" y="21"/>
                        </a:lnTo>
                        <a:lnTo>
                          <a:pt x="0" y="26"/>
                        </a:lnTo>
                      </a:path>
                    </a:pathLst>
                  </a:custGeom>
                  <a:noFill/>
                  <a:ln w="4763">
                    <a:solidFill>
                      <a:srgbClr val="402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25693" name="Group 36"/>
                <p:cNvGrpSpPr>
                  <a:grpSpLocks/>
                </p:cNvGrpSpPr>
                <p:nvPr/>
              </p:nvGrpSpPr>
              <p:grpSpPr bwMode="auto">
                <a:xfrm>
                  <a:off x="-357" y="1457"/>
                  <a:ext cx="99" cy="19"/>
                  <a:chOff x="-357" y="1457"/>
                  <a:chExt cx="99" cy="19"/>
                </a:xfrm>
              </p:grpSpPr>
              <p:grpSp>
                <p:nvGrpSpPr>
                  <p:cNvPr id="25704" name="Group 37"/>
                  <p:cNvGrpSpPr>
                    <a:grpSpLocks/>
                  </p:cNvGrpSpPr>
                  <p:nvPr/>
                </p:nvGrpSpPr>
                <p:grpSpPr bwMode="auto">
                  <a:xfrm>
                    <a:off x="-296" y="1457"/>
                    <a:ext cx="38" cy="18"/>
                    <a:chOff x="-296" y="1457"/>
                    <a:chExt cx="38" cy="18"/>
                  </a:xfrm>
                </p:grpSpPr>
                <p:sp>
                  <p:nvSpPr>
                    <p:cNvPr id="25708" name="Freeform 38"/>
                    <p:cNvSpPr>
                      <a:spLocks/>
                    </p:cNvSpPr>
                    <p:nvPr/>
                  </p:nvSpPr>
                  <p:spPr bwMode="auto">
                    <a:xfrm>
                      <a:off x="-296" y="1457"/>
                      <a:ext cx="37" cy="18"/>
                    </a:xfrm>
                    <a:custGeom>
                      <a:avLst/>
                      <a:gdLst>
                        <a:gd name="T0" fmla="*/ 5 w 111"/>
                        <a:gd name="T1" fmla="*/ 6 h 55"/>
                        <a:gd name="T2" fmla="*/ 8 w 111"/>
                        <a:gd name="T3" fmla="*/ 3 h 55"/>
                        <a:gd name="T4" fmla="*/ 13 w 111"/>
                        <a:gd name="T5" fmla="*/ 1 h 55"/>
                        <a:gd name="T6" fmla="*/ 18 w 111"/>
                        <a:gd name="T7" fmla="*/ 0 h 55"/>
                        <a:gd name="T8" fmla="*/ 23 w 111"/>
                        <a:gd name="T9" fmla="*/ 1 h 55"/>
                        <a:gd name="T10" fmla="*/ 27 w 111"/>
                        <a:gd name="T11" fmla="*/ 2 h 55"/>
                        <a:gd name="T12" fmla="*/ 32 w 111"/>
                        <a:gd name="T13" fmla="*/ 5 h 55"/>
                        <a:gd name="T14" fmla="*/ 37 w 111"/>
                        <a:gd name="T15" fmla="*/ 9 h 55"/>
                        <a:gd name="T16" fmla="*/ 31 w 111"/>
                        <a:gd name="T17" fmla="*/ 14 h 55"/>
                        <a:gd name="T18" fmla="*/ 26 w 111"/>
                        <a:gd name="T19" fmla="*/ 17 h 55"/>
                        <a:gd name="T20" fmla="*/ 22 w 111"/>
                        <a:gd name="T21" fmla="*/ 18 h 55"/>
                        <a:gd name="T22" fmla="*/ 17 w 111"/>
                        <a:gd name="T23" fmla="*/ 18 h 55"/>
                        <a:gd name="T24" fmla="*/ 13 w 111"/>
                        <a:gd name="T25" fmla="*/ 17 h 55"/>
                        <a:gd name="T26" fmla="*/ 8 w 111"/>
                        <a:gd name="T27" fmla="*/ 15 h 55"/>
                        <a:gd name="T28" fmla="*/ 5 w 111"/>
                        <a:gd name="T29" fmla="*/ 14 h 55"/>
                        <a:gd name="T30" fmla="*/ 0 w 111"/>
                        <a:gd name="T31" fmla="*/ 12 h 55"/>
                        <a:gd name="T32" fmla="*/ 2 w 111"/>
                        <a:gd name="T33" fmla="*/ 9 h 55"/>
                        <a:gd name="T34" fmla="*/ 5 w 111"/>
                        <a:gd name="T35" fmla="*/ 6 h 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1" h="55">
                          <a:moveTo>
                            <a:pt x="14" y="17"/>
                          </a:moveTo>
                          <a:lnTo>
                            <a:pt x="25" y="8"/>
                          </a:lnTo>
                          <a:lnTo>
                            <a:pt x="40" y="3"/>
                          </a:lnTo>
                          <a:lnTo>
                            <a:pt x="55" y="0"/>
                          </a:lnTo>
                          <a:lnTo>
                            <a:pt x="68" y="3"/>
                          </a:lnTo>
                          <a:lnTo>
                            <a:pt x="82" y="6"/>
                          </a:lnTo>
                          <a:lnTo>
                            <a:pt x="96" y="14"/>
                          </a:lnTo>
                          <a:lnTo>
                            <a:pt x="111" y="29"/>
                          </a:lnTo>
                          <a:lnTo>
                            <a:pt x="92" y="43"/>
                          </a:lnTo>
                          <a:lnTo>
                            <a:pt x="78" y="51"/>
                          </a:lnTo>
                          <a:lnTo>
                            <a:pt x="65" y="55"/>
                          </a:lnTo>
                          <a:lnTo>
                            <a:pt x="52" y="55"/>
                          </a:lnTo>
                          <a:lnTo>
                            <a:pt x="39" y="52"/>
                          </a:lnTo>
                          <a:lnTo>
                            <a:pt x="24" y="47"/>
                          </a:lnTo>
                          <a:lnTo>
                            <a:pt x="14" y="42"/>
                          </a:lnTo>
                          <a:lnTo>
                            <a:pt x="0" y="37"/>
                          </a:lnTo>
                          <a:lnTo>
                            <a:pt x="5" y="27"/>
                          </a:lnTo>
                          <a:lnTo>
                            <a:pt x="14" y="17"/>
                          </a:lnTo>
                          <a:close/>
                        </a:path>
                      </a:pathLst>
                    </a:custGeom>
                    <a:solidFill>
                      <a:srgbClr val="FFFFFF"/>
                    </a:solidFill>
                    <a:ln w="4763">
                      <a:solidFill>
                        <a:srgbClr val="402000"/>
                      </a:solidFill>
                      <a:prstDash val="solid"/>
                      <a:round/>
                      <a:headEnd/>
                      <a:tailEnd/>
                    </a:ln>
                  </p:spPr>
                  <p:txBody>
                    <a:bodyPr/>
                    <a:lstStyle/>
                    <a:p>
                      <a:endParaRPr lang="ru-RU"/>
                    </a:p>
                  </p:txBody>
                </p:sp>
                <p:sp>
                  <p:nvSpPr>
                    <p:cNvPr id="25709" name="Freeform 39"/>
                    <p:cNvSpPr>
                      <a:spLocks/>
                    </p:cNvSpPr>
                    <p:nvPr/>
                  </p:nvSpPr>
                  <p:spPr bwMode="auto">
                    <a:xfrm>
                      <a:off x="-293" y="1457"/>
                      <a:ext cx="35" cy="9"/>
                    </a:xfrm>
                    <a:custGeom>
                      <a:avLst/>
                      <a:gdLst>
                        <a:gd name="T0" fmla="*/ 0 w 105"/>
                        <a:gd name="T1" fmla="*/ 9 h 28"/>
                        <a:gd name="T2" fmla="*/ 4 w 105"/>
                        <a:gd name="T3" fmla="*/ 6 h 28"/>
                        <a:gd name="T4" fmla="*/ 8 w 105"/>
                        <a:gd name="T5" fmla="*/ 5 h 28"/>
                        <a:gd name="T6" fmla="*/ 13 w 105"/>
                        <a:gd name="T7" fmla="*/ 5 h 28"/>
                        <a:gd name="T8" fmla="*/ 18 w 105"/>
                        <a:gd name="T9" fmla="*/ 5 h 28"/>
                        <a:gd name="T10" fmla="*/ 25 w 105"/>
                        <a:gd name="T11" fmla="*/ 5 h 28"/>
                        <a:gd name="T12" fmla="*/ 30 w 105"/>
                        <a:gd name="T13" fmla="*/ 7 h 28"/>
                        <a:gd name="T14" fmla="*/ 35 w 105"/>
                        <a:gd name="T15" fmla="*/ 9 h 28"/>
                        <a:gd name="T16" fmla="*/ 31 w 105"/>
                        <a:gd name="T17" fmla="*/ 5 h 28"/>
                        <a:gd name="T18" fmla="*/ 28 w 105"/>
                        <a:gd name="T19" fmla="*/ 3 h 28"/>
                        <a:gd name="T20" fmla="*/ 24 w 105"/>
                        <a:gd name="T21" fmla="*/ 1 h 28"/>
                        <a:gd name="T22" fmla="*/ 18 w 105"/>
                        <a:gd name="T23" fmla="*/ 0 h 28"/>
                        <a:gd name="T24" fmla="*/ 14 w 105"/>
                        <a:gd name="T25" fmla="*/ 0 h 28"/>
                        <a:gd name="T26" fmla="*/ 9 w 105"/>
                        <a:gd name="T27" fmla="*/ 1 h 28"/>
                        <a:gd name="T28" fmla="*/ 6 w 105"/>
                        <a:gd name="T29" fmla="*/ 3 h 28"/>
                        <a:gd name="T30" fmla="*/ 0 w 105"/>
                        <a:gd name="T31" fmla="*/ 9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5" h="28">
                          <a:moveTo>
                            <a:pt x="0" y="28"/>
                          </a:moveTo>
                          <a:lnTo>
                            <a:pt x="13" y="20"/>
                          </a:lnTo>
                          <a:lnTo>
                            <a:pt x="23" y="17"/>
                          </a:lnTo>
                          <a:lnTo>
                            <a:pt x="38" y="14"/>
                          </a:lnTo>
                          <a:lnTo>
                            <a:pt x="54" y="14"/>
                          </a:lnTo>
                          <a:lnTo>
                            <a:pt x="75" y="17"/>
                          </a:lnTo>
                          <a:lnTo>
                            <a:pt x="91" y="22"/>
                          </a:lnTo>
                          <a:lnTo>
                            <a:pt x="105" y="27"/>
                          </a:lnTo>
                          <a:lnTo>
                            <a:pt x="93" y="15"/>
                          </a:lnTo>
                          <a:lnTo>
                            <a:pt x="83" y="9"/>
                          </a:lnTo>
                          <a:lnTo>
                            <a:pt x="72" y="4"/>
                          </a:lnTo>
                          <a:lnTo>
                            <a:pt x="55" y="0"/>
                          </a:lnTo>
                          <a:lnTo>
                            <a:pt x="41" y="0"/>
                          </a:lnTo>
                          <a:lnTo>
                            <a:pt x="27" y="4"/>
                          </a:lnTo>
                          <a:lnTo>
                            <a:pt x="17" y="9"/>
                          </a:lnTo>
                          <a:lnTo>
                            <a:pt x="0" y="28"/>
                          </a:lnTo>
                          <a:close/>
                        </a:path>
                      </a:pathLst>
                    </a:custGeom>
                    <a:solidFill>
                      <a:srgbClr val="FFC080"/>
                    </a:solidFill>
                    <a:ln w="4763">
                      <a:solidFill>
                        <a:srgbClr val="402000"/>
                      </a:solidFill>
                      <a:prstDash val="solid"/>
                      <a:round/>
                      <a:headEnd/>
                      <a:tailEnd/>
                    </a:ln>
                  </p:spPr>
                  <p:txBody>
                    <a:bodyPr/>
                    <a:lstStyle/>
                    <a:p>
                      <a:endParaRPr lang="ru-RU"/>
                    </a:p>
                  </p:txBody>
                </p:sp>
              </p:grpSp>
              <p:grpSp>
                <p:nvGrpSpPr>
                  <p:cNvPr id="25705" name="Group 40"/>
                  <p:cNvGrpSpPr>
                    <a:grpSpLocks/>
                  </p:cNvGrpSpPr>
                  <p:nvPr/>
                </p:nvGrpSpPr>
                <p:grpSpPr bwMode="auto">
                  <a:xfrm>
                    <a:off x="-357" y="1457"/>
                    <a:ext cx="37" cy="19"/>
                    <a:chOff x="-357" y="1457"/>
                    <a:chExt cx="37" cy="19"/>
                  </a:xfrm>
                </p:grpSpPr>
                <p:sp>
                  <p:nvSpPr>
                    <p:cNvPr id="25706" name="Freeform 41"/>
                    <p:cNvSpPr>
                      <a:spLocks/>
                    </p:cNvSpPr>
                    <p:nvPr/>
                  </p:nvSpPr>
                  <p:spPr bwMode="auto">
                    <a:xfrm>
                      <a:off x="-357" y="1458"/>
                      <a:ext cx="37" cy="18"/>
                    </a:xfrm>
                    <a:custGeom>
                      <a:avLst/>
                      <a:gdLst>
                        <a:gd name="T0" fmla="*/ 32 w 110"/>
                        <a:gd name="T1" fmla="*/ 5 h 54"/>
                        <a:gd name="T2" fmla="*/ 28 w 110"/>
                        <a:gd name="T3" fmla="*/ 2 h 54"/>
                        <a:gd name="T4" fmla="*/ 23 w 110"/>
                        <a:gd name="T5" fmla="*/ 1 h 54"/>
                        <a:gd name="T6" fmla="*/ 18 w 110"/>
                        <a:gd name="T7" fmla="*/ 0 h 54"/>
                        <a:gd name="T8" fmla="*/ 14 w 110"/>
                        <a:gd name="T9" fmla="*/ 1 h 54"/>
                        <a:gd name="T10" fmla="*/ 9 w 110"/>
                        <a:gd name="T11" fmla="*/ 2 h 54"/>
                        <a:gd name="T12" fmla="*/ 5 w 110"/>
                        <a:gd name="T13" fmla="*/ 5 h 54"/>
                        <a:gd name="T14" fmla="*/ 0 w 110"/>
                        <a:gd name="T15" fmla="*/ 10 h 54"/>
                        <a:gd name="T16" fmla="*/ 6 w 110"/>
                        <a:gd name="T17" fmla="*/ 15 h 54"/>
                        <a:gd name="T18" fmla="*/ 10 w 110"/>
                        <a:gd name="T19" fmla="*/ 17 h 54"/>
                        <a:gd name="T20" fmla="*/ 15 w 110"/>
                        <a:gd name="T21" fmla="*/ 18 h 54"/>
                        <a:gd name="T22" fmla="*/ 19 w 110"/>
                        <a:gd name="T23" fmla="*/ 18 h 54"/>
                        <a:gd name="T24" fmla="*/ 24 w 110"/>
                        <a:gd name="T25" fmla="*/ 17 h 54"/>
                        <a:gd name="T26" fmla="*/ 29 w 110"/>
                        <a:gd name="T27" fmla="*/ 15 h 54"/>
                        <a:gd name="T28" fmla="*/ 32 w 110"/>
                        <a:gd name="T29" fmla="*/ 14 h 54"/>
                        <a:gd name="T30" fmla="*/ 37 w 110"/>
                        <a:gd name="T31" fmla="*/ 12 h 54"/>
                        <a:gd name="T32" fmla="*/ 35 w 110"/>
                        <a:gd name="T33" fmla="*/ 9 h 54"/>
                        <a:gd name="T34" fmla="*/ 32 w 110"/>
                        <a:gd name="T35" fmla="*/ 5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0" h="54">
                          <a:moveTo>
                            <a:pt x="96" y="16"/>
                          </a:moveTo>
                          <a:lnTo>
                            <a:pt x="84" y="7"/>
                          </a:lnTo>
                          <a:lnTo>
                            <a:pt x="69" y="2"/>
                          </a:lnTo>
                          <a:lnTo>
                            <a:pt x="54" y="0"/>
                          </a:lnTo>
                          <a:lnTo>
                            <a:pt x="41" y="2"/>
                          </a:lnTo>
                          <a:lnTo>
                            <a:pt x="28" y="5"/>
                          </a:lnTo>
                          <a:lnTo>
                            <a:pt x="16" y="14"/>
                          </a:lnTo>
                          <a:lnTo>
                            <a:pt x="0" y="29"/>
                          </a:lnTo>
                          <a:lnTo>
                            <a:pt x="18" y="44"/>
                          </a:lnTo>
                          <a:lnTo>
                            <a:pt x="31" y="50"/>
                          </a:lnTo>
                          <a:lnTo>
                            <a:pt x="44" y="54"/>
                          </a:lnTo>
                          <a:lnTo>
                            <a:pt x="57" y="54"/>
                          </a:lnTo>
                          <a:lnTo>
                            <a:pt x="70" y="51"/>
                          </a:lnTo>
                          <a:lnTo>
                            <a:pt x="85" y="46"/>
                          </a:lnTo>
                          <a:lnTo>
                            <a:pt x="96" y="41"/>
                          </a:lnTo>
                          <a:lnTo>
                            <a:pt x="110" y="36"/>
                          </a:lnTo>
                          <a:lnTo>
                            <a:pt x="105" y="26"/>
                          </a:lnTo>
                          <a:lnTo>
                            <a:pt x="96" y="16"/>
                          </a:lnTo>
                          <a:close/>
                        </a:path>
                      </a:pathLst>
                    </a:custGeom>
                    <a:solidFill>
                      <a:srgbClr val="FFFFFF"/>
                    </a:solidFill>
                    <a:ln w="4763">
                      <a:solidFill>
                        <a:srgbClr val="402000"/>
                      </a:solidFill>
                      <a:prstDash val="solid"/>
                      <a:round/>
                      <a:headEnd/>
                      <a:tailEnd/>
                    </a:ln>
                  </p:spPr>
                  <p:txBody>
                    <a:bodyPr/>
                    <a:lstStyle/>
                    <a:p>
                      <a:endParaRPr lang="ru-RU"/>
                    </a:p>
                  </p:txBody>
                </p:sp>
                <p:sp>
                  <p:nvSpPr>
                    <p:cNvPr id="25707" name="Freeform 42"/>
                    <p:cNvSpPr>
                      <a:spLocks/>
                    </p:cNvSpPr>
                    <p:nvPr/>
                  </p:nvSpPr>
                  <p:spPr bwMode="auto">
                    <a:xfrm>
                      <a:off x="-356" y="1457"/>
                      <a:ext cx="35" cy="9"/>
                    </a:xfrm>
                    <a:custGeom>
                      <a:avLst/>
                      <a:gdLst>
                        <a:gd name="T0" fmla="*/ 35 w 105"/>
                        <a:gd name="T1" fmla="*/ 9 h 28"/>
                        <a:gd name="T2" fmla="*/ 31 w 105"/>
                        <a:gd name="T3" fmla="*/ 7 h 28"/>
                        <a:gd name="T4" fmla="*/ 27 w 105"/>
                        <a:gd name="T5" fmla="*/ 5 h 28"/>
                        <a:gd name="T6" fmla="*/ 22 w 105"/>
                        <a:gd name="T7" fmla="*/ 5 h 28"/>
                        <a:gd name="T8" fmla="*/ 17 w 105"/>
                        <a:gd name="T9" fmla="*/ 5 h 28"/>
                        <a:gd name="T10" fmla="*/ 10 w 105"/>
                        <a:gd name="T11" fmla="*/ 5 h 28"/>
                        <a:gd name="T12" fmla="*/ 5 w 105"/>
                        <a:gd name="T13" fmla="*/ 7 h 28"/>
                        <a:gd name="T14" fmla="*/ 0 w 105"/>
                        <a:gd name="T15" fmla="*/ 9 h 28"/>
                        <a:gd name="T16" fmla="*/ 5 w 105"/>
                        <a:gd name="T17" fmla="*/ 5 h 28"/>
                        <a:gd name="T18" fmla="*/ 7 w 105"/>
                        <a:gd name="T19" fmla="*/ 3 h 28"/>
                        <a:gd name="T20" fmla="*/ 11 w 105"/>
                        <a:gd name="T21" fmla="*/ 1 h 28"/>
                        <a:gd name="T22" fmla="*/ 16 w 105"/>
                        <a:gd name="T23" fmla="*/ 0 h 28"/>
                        <a:gd name="T24" fmla="*/ 21 w 105"/>
                        <a:gd name="T25" fmla="*/ 0 h 28"/>
                        <a:gd name="T26" fmla="*/ 26 w 105"/>
                        <a:gd name="T27" fmla="*/ 1 h 28"/>
                        <a:gd name="T28" fmla="*/ 29 w 105"/>
                        <a:gd name="T29" fmla="*/ 3 h 28"/>
                        <a:gd name="T30" fmla="*/ 35 w 105"/>
                        <a:gd name="T31" fmla="*/ 9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5" h="28">
                          <a:moveTo>
                            <a:pt x="105" y="28"/>
                          </a:moveTo>
                          <a:lnTo>
                            <a:pt x="92" y="21"/>
                          </a:lnTo>
                          <a:lnTo>
                            <a:pt x="80" y="17"/>
                          </a:lnTo>
                          <a:lnTo>
                            <a:pt x="65" y="14"/>
                          </a:lnTo>
                          <a:lnTo>
                            <a:pt x="50" y="14"/>
                          </a:lnTo>
                          <a:lnTo>
                            <a:pt x="30" y="17"/>
                          </a:lnTo>
                          <a:lnTo>
                            <a:pt x="15" y="22"/>
                          </a:lnTo>
                          <a:lnTo>
                            <a:pt x="0" y="27"/>
                          </a:lnTo>
                          <a:lnTo>
                            <a:pt x="14" y="16"/>
                          </a:lnTo>
                          <a:lnTo>
                            <a:pt x="22" y="9"/>
                          </a:lnTo>
                          <a:lnTo>
                            <a:pt x="33" y="4"/>
                          </a:lnTo>
                          <a:lnTo>
                            <a:pt x="49" y="0"/>
                          </a:lnTo>
                          <a:lnTo>
                            <a:pt x="63" y="0"/>
                          </a:lnTo>
                          <a:lnTo>
                            <a:pt x="77" y="4"/>
                          </a:lnTo>
                          <a:lnTo>
                            <a:pt x="87" y="9"/>
                          </a:lnTo>
                          <a:lnTo>
                            <a:pt x="105" y="28"/>
                          </a:lnTo>
                          <a:close/>
                        </a:path>
                      </a:pathLst>
                    </a:custGeom>
                    <a:solidFill>
                      <a:srgbClr val="FFC080"/>
                    </a:solidFill>
                    <a:ln w="4763">
                      <a:solidFill>
                        <a:srgbClr val="402000"/>
                      </a:solidFill>
                      <a:prstDash val="solid"/>
                      <a:round/>
                      <a:headEnd/>
                      <a:tailEnd/>
                    </a:ln>
                  </p:spPr>
                  <p:txBody>
                    <a:bodyPr/>
                    <a:lstStyle/>
                    <a:p>
                      <a:endParaRPr lang="ru-RU"/>
                    </a:p>
                  </p:txBody>
                </p:sp>
              </p:grpSp>
            </p:grpSp>
            <p:grpSp>
              <p:nvGrpSpPr>
                <p:cNvPr id="25694" name="Group 43"/>
                <p:cNvGrpSpPr>
                  <a:grpSpLocks/>
                </p:cNvGrpSpPr>
                <p:nvPr/>
              </p:nvGrpSpPr>
              <p:grpSpPr bwMode="auto">
                <a:xfrm>
                  <a:off x="-346" y="1461"/>
                  <a:ext cx="76" cy="15"/>
                  <a:chOff x="-346" y="1461"/>
                  <a:chExt cx="76" cy="15"/>
                </a:xfrm>
              </p:grpSpPr>
              <p:grpSp>
                <p:nvGrpSpPr>
                  <p:cNvPr id="25698" name="Group 44"/>
                  <p:cNvGrpSpPr>
                    <a:grpSpLocks/>
                  </p:cNvGrpSpPr>
                  <p:nvPr/>
                </p:nvGrpSpPr>
                <p:grpSpPr bwMode="auto">
                  <a:xfrm>
                    <a:off x="-346" y="1463"/>
                    <a:ext cx="14" cy="13"/>
                    <a:chOff x="-346" y="1463"/>
                    <a:chExt cx="14" cy="13"/>
                  </a:xfrm>
                </p:grpSpPr>
                <p:sp>
                  <p:nvSpPr>
                    <p:cNvPr id="25702" name="Oval 45"/>
                    <p:cNvSpPr>
                      <a:spLocks noChangeArrowheads="1"/>
                    </p:cNvSpPr>
                    <p:nvPr/>
                  </p:nvSpPr>
                  <p:spPr bwMode="auto">
                    <a:xfrm>
                      <a:off x="-346" y="1463"/>
                      <a:ext cx="14" cy="1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ru-RU" altLang="ru-RU"/>
                    </a:p>
                  </p:txBody>
                </p:sp>
                <p:sp>
                  <p:nvSpPr>
                    <p:cNvPr id="25703" name="Oval 46"/>
                    <p:cNvSpPr>
                      <a:spLocks noChangeArrowheads="1"/>
                    </p:cNvSpPr>
                    <p:nvPr/>
                  </p:nvSpPr>
                  <p:spPr bwMode="auto">
                    <a:xfrm>
                      <a:off x="-343" y="1466"/>
                      <a:ext cx="8" cy="6"/>
                    </a:xfrm>
                    <a:prstGeom prst="ellipse">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ru-RU" altLang="ru-RU"/>
                    </a:p>
                  </p:txBody>
                </p:sp>
              </p:grpSp>
              <p:grpSp>
                <p:nvGrpSpPr>
                  <p:cNvPr id="25699" name="Group 47"/>
                  <p:cNvGrpSpPr>
                    <a:grpSpLocks/>
                  </p:cNvGrpSpPr>
                  <p:nvPr/>
                </p:nvGrpSpPr>
                <p:grpSpPr bwMode="auto">
                  <a:xfrm>
                    <a:off x="-284" y="1461"/>
                    <a:ext cx="14" cy="13"/>
                    <a:chOff x="-284" y="1461"/>
                    <a:chExt cx="14" cy="13"/>
                  </a:xfrm>
                </p:grpSpPr>
                <p:sp>
                  <p:nvSpPr>
                    <p:cNvPr id="25700" name="Oval 48"/>
                    <p:cNvSpPr>
                      <a:spLocks noChangeArrowheads="1"/>
                    </p:cNvSpPr>
                    <p:nvPr/>
                  </p:nvSpPr>
                  <p:spPr bwMode="auto">
                    <a:xfrm>
                      <a:off x="-284" y="1461"/>
                      <a:ext cx="14" cy="1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ru-RU" altLang="ru-RU"/>
                    </a:p>
                  </p:txBody>
                </p:sp>
                <p:sp>
                  <p:nvSpPr>
                    <p:cNvPr id="25701" name="Oval 49"/>
                    <p:cNvSpPr>
                      <a:spLocks noChangeArrowheads="1"/>
                    </p:cNvSpPr>
                    <p:nvPr/>
                  </p:nvSpPr>
                  <p:spPr bwMode="auto">
                    <a:xfrm>
                      <a:off x="-281" y="1465"/>
                      <a:ext cx="7" cy="6"/>
                    </a:xfrm>
                    <a:prstGeom prst="ellipse">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ru-RU" altLang="ru-RU"/>
                    </a:p>
                  </p:txBody>
                </p:sp>
              </p:grpSp>
            </p:grpSp>
            <p:grpSp>
              <p:nvGrpSpPr>
                <p:cNvPr id="25695" name="Group 50"/>
                <p:cNvGrpSpPr>
                  <a:grpSpLocks/>
                </p:cNvGrpSpPr>
                <p:nvPr/>
              </p:nvGrpSpPr>
              <p:grpSpPr bwMode="auto">
                <a:xfrm>
                  <a:off x="-363" y="1433"/>
                  <a:ext cx="109" cy="18"/>
                  <a:chOff x="-363" y="1433"/>
                  <a:chExt cx="109" cy="18"/>
                </a:xfrm>
              </p:grpSpPr>
              <p:sp>
                <p:nvSpPr>
                  <p:cNvPr id="25696" name="Freeform 51"/>
                  <p:cNvSpPr>
                    <a:spLocks/>
                  </p:cNvSpPr>
                  <p:nvPr/>
                </p:nvSpPr>
                <p:spPr bwMode="auto">
                  <a:xfrm>
                    <a:off x="-363" y="1436"/>
                    <a:ext cx="42" cy="15"/>
                  </a:xfrm>
                  <a:custGeom>
                    <a:avLst/>
                    <a:gdLst>
                      <a:gd name="T0" fmla="*/ 42 w 126"/>
                      <a:gd name="T1" fmla="*/ 4 h 44"/>
                      <a:gd name="T2" fmla="*/ 37 w 126"/>
                      <a:gd name="T3" fmla="*/ 1 h 44"/>
                      <a:gd name="T4" fmla="*/ 31 w 126"/>
                      <a:gd name="T5" fmla="*/ 0 h 44"/>
                      <a:gd name="T6" fmla="*/ 24 w 126"/>
                      <a:gd name="T7" fmla="*/ 0 h 44"/>
                      <a:gd name="T8" fmla="*/ 16 w 126"/>
                      <a:gd name="T9" fmla="*/ 2 h 44"/>
                      <a:gd name="T10" fmla="*/ 9 w 126"/>
                      <a:gd name="T11" fmla="*/ 5 h 44"/>
                      <a:gd name="T12" fmla="*/ 3 w 126"/>
                      <a:gd name="T13" fmla="*/ 10 h 44"/>
                      <a:gd name="T14" fmla="*/ 0 w 126"/>
                      <a:gd name="T15" fmla="*/ 15 h 44"/>
                      <a:gd name="T16" fmla="*/ 10 w 126"/>
                      <a:gd name="T17" fmla="*/ 10 h 44"/>
                      <a:gd name="T18" fmla="*/ 17 w 126"/>
                      <a:gd name="T19" fmla="*/ 6 h 44"/>
                      <a:gd name="T20" fmla="*/ 28 w 126"/>
                      <a:gd name="T21" fmla="*/ 4 h 44"/>
                      <a:gd name="T22" fmla="*/ 42 w 126"/>
                      <a:gd name="T23" fmla="*/ 4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6" h="44">
                        <a:moveTo>
                          <a:pt x="126" y="11"/>
                        </a:moveTo>
                        <a:lnTo>
                          <a:pt x="112" y="3"/>
                        </a:lnTo>
                        <a:lnTo>
                          <a:pt x="94" y="0"/>
                        </a:lnTo>
                        <a:lnTo>
                          <a:pt x="73" y="0"/>
                        </a:lnTo>
                        <a:lnTo>
                          <a:pt x="49" y="6"/>
                        </a:lnTo>
                        <a:lnTo>
                          <a:pt x="28" y="16"/>
                        </a:lnTo>
                        <a:lnTo>
                          <a:pt x="9" y="30"/>
                        </a:lnTo>
                        <a:lnTo>
                          <a:pt x="0" y="44"/>
                        </a:lnTo>
                        <a:lnTo>
                          <a:pt x="29" y="29"/>
                        </a:lnTo>
                        <a:lnTo>
                          <a:pt x="50" y="18"/>
                        </a:lnTo>
                        <a:lnTo>
                          <a:pt x="84" y="11"/>
                        </a:lnTo>
                        <a:lnTo>
                          <a:pt x="126" y="11"/>
                        </a:lnTo>
                        <a:close/>
                      </a:path>
                    </a:pathLst>
                  </a:cu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97" name="Freeform 52"/>
                  <p:cNvSpPr>
                    <a:spLocks/>
                  </p:cNvSpPr>
                  <p:nvPr/>
                </p:nvSpPr>
                <p:spPr bwMode="auto">
                  <a:xfrm>
                    <a:off x="-296" y="1433"/>
                    <a:ext cx="42" cy="15"/>
                  </a:xfrm>
                  <a:custGeom>
                    <a:avLst/>
                    <a:gdLst>
                      <a:gd name="T0" fmla="*/ 0 w 127"/>
                      <a:gd name="T1" fmla="*/ 4 h 44"/>
                      <a:gd name="T2" fmla="*/ 5 w 127"/>
                      <a:gd name="T3" fmla="*/ 1 h 44"/>
                      <a:gd name="T4" fmla="*/ 10 w 127"/>
                      <a:gd name="T5" fmla="*/ 0 h 44"/>
                      <a:gd name="T6" fmla="*/ 18 w 127"/>
                      <a:gd name="T7" fmla="*/ 0 h 44"/>
                      <a:gd name="T8" fmla="*/ 25 w 127"/>
                      <a:gd name="T9" fmla="*/ 2 h 44"/>
                      <a:gd name="T10" fmla="*/ 33 w 127"/>
                      <a:gd name="T11" fmla="*/ 5 h 44"/>
                      <a:gd name="T12" fmla="*/ 39 w 127"/>
                      <a:gd name="T13" fmla="*/ 10 h 44"/>
                      <a:gd name="T14" fmla="*/ 42 w 127"/>
                      <a:gd name="T15" fmla="*/ 15 h 44"/>
                      <a:gd name="T16" fmla="*/ 32 w 127"/>
                      <a:gd name="T17" fmla="*/ 10 h 44"/>
                      <a:gd name="T18" fmla="*/ 25 w 127"/>
                      <a:gd name="T19" fmla="*/ 6 h 44"/>
                      <a:gd name="T20" fmla="*/ 14 w 127"/>
                      <a:gd name="T21" fmla="*/ 4 h 44"/>
                      <a:gd name="T22" fmla="*/ 0 w 127"/>
                      <a:gd name="T23" fmla="*/ 4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7" h="44">
                        <a:moveTo>
                          <a:pt x="0" y="11"/>
                        </a:moveTo>
                        <a:lnTo>
                          <a:pt x="14" y="3"/>
                        </a:lnTo>
                        <a:lnTo>
                          <a:pt x="31" y="0"/>
                        </a:lnTo>
                        <a:lnTo>
                          <a:pt x="53" y="0"/>
                        </a:lnTo>
                        <a:lnTo>
                          <a:pt x="77" y="6"/>
                        </a:lnTo>
                        <a:lnTo>
                          <a:pt x="99" y="16"/>
                        </a:lnTo>
                        <a:lnTo>
                          <a:pt x="118" y="30"/>
                        </a:lnTo>
                        <a:lnTo>
                          <a:pt x="127" y="44"/>
                        </a:lnTo>
                        <a:lnTo>
                          <a:pt x="98" y="28"/>
                        </a:lnTo>
                        <a:lnTo>
                          <a:pt x="75" y="18"/>
                        </a:lnTo>
                        <a:lnTo>
                          <a:pt x="41" y="11"/>
                        </a:lnTo>
                        <a:lnTo>
                          <a:pt x="0" y="11"/>
                        </a:lnTo>
                        <a:close/>
                      </a:path>
                    </a:pathLst>
                  </a:cu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grpSp>
        <p:grpSp>
          <p:nvGrpSpPr>
            <p:cNvPr id="25663" name="Group 53"/>
            <p:cNvGrpSpPr>
              <a:grpSpLocks/>
            </p:cNvGrpSpPr>
            <p:nvPr/>
          </p:nvGrpSpPr>
          <p:grpSpPr bwMode="auto">
            <a:xfrm>
              <a:off x="-512" y="1999"/>
              <a:ext cx="478" cy="831"/>
              <a:chOff x="-512" y="1999"/>
              <a:chExt cx="478" cy="831"/>
            </a:xfrm>
          </p:grpSpPr>
          <p:grpSp>
            <p:nvGrpSpPr>
              <p:cNvPr id="25682" name="Group 54"/>
              <p:cNvGrpSpPr>
                <a:grpSpLocks/>
              </p:cNvGrpSpPr>
              <p:nvPr/>
            </p:nvGrpSpPr>
            <p:grpSpPr bwMode="auto">
              <a:xfrm>
                <a:off x="-512" y="2681"/>
                <a:ext cx="478" cy="149"/>
                <a:chOff x="-512" y="2681"/>
                <a:chExt cx="478" cy="149"/>
              </a:xfrm>
            </p:grpSpPr>
            <p:sp>
              <p:nvSpPr>
                <p:cNvPr id="25684" name="Freeform 55"/>
                <p:cNvSpPr>
                  <a:spLocks/>
                </p:cNvSpPr>
                <p:nvPr/>
              </p:nvSpPr>
              <p:spPr bwMode="auto">
                <a:xfrm>
                  <a:off x="-512" y="2689"/>
                  <a:ext cx="232" cy="100"/>
                </a:xfrm>
                <a:custGeom>
                  <a:avLst/>
                  <a:gdLst>
                    <a:gd name="T0" fmla="*/ 133 w 695"/>
                    <a:gd name="T1" fmla="*/ 0 h 300"/>
                    <a:gd name="T2" fmla="*/ 81 w 695"/>
                    <a:gd name="T3" fmla="*/ 28 h 300"/>
                    <a:gd name="T4" fmla="*/ 42 w 695"/>
                    <a:gd name="T5" fmla="*/ 39 h 300"/>
                    <a:gd name="T6" fmla="*/ 10 w 695"/>
                    <a:gd name="T7" fmla="*/ 48 h 300"/>
                    <a:gd name="T8" fmla="*/ 1 w 695"/>
                    <a:gd name="T9" fmla="*/ 56 h 300"/>
                    <a:gd name="T10" fmla="*/ 0 w 695"/>
                    <a:gd name="T11" fmla="*/ 73 h 300"/>
                    <a:gd name="T12" fmla="*/ 3 w 695"/>
                    <a:gd name="T13" fmla="*/ 85 h 300"/>
                    <a:gd name="T14" fmla="*/ 12 w 695"/>
                    <a:gd name="T15" fmla="*/ 94 h 300"/>
                    <a:gd name="T16" fmla="*/ 31 w 695"/>
                    <a:gd name="T17" fmla="*/ 100 h 300"/>
                    <a:gd name="T18" fmla="*/ 56 w 695"/>
                    <a:gd name="T19" fmla="*/ 100 h 300"/>
                    <a:gd name="T20" fmla="*/ 114 w 695"/>
                    <a:gd name="T21" fmla="*/ 94 h 300"/>
                    <a:gd name="T22" fmla="*/ 142 w 695"/>
                    <a:gd name="T23" fmla="*/ 87 h 300"/>
                    <a:gd name="T24" fmla="*/ 161 w 695"/>
                    <a:gd name="T25" fmla="*/ 88 h 300"/>
                    <a:gd name="T26" fmla="*/ 203 w 695"/>
                    <a:gd name="T27" fmla="*/ 89 h 300"/>
                    <a:gd name="T28" fmla="*/ 216 w 695"/>
                    <a:gd name="T29" fmla="*/ 87 h 300"/>
                    <a:gd name="T30" fmla="*/ 225 w 695"/>
                    <a:gd name="T31" fmla="*/ 83 h 300"/>
                    <a:gd name="T32" fmla="*/ 231 w 695"/>
                    <a:gd name="T33" fmla="*/ 75 h 300"/>
                    <a:gd name="T34" fmla="*/ 232 w 695"/>
                    <a:gd name="T35" fmla="*/ 20 h 300"/>
                    <a:gd name="T36" fmla="*/ 133 w 695"/>
                    <a:gd name="T37" fmla="*/ 0 h 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95" h="300">
                      <a:moveTo>
                        <a:pt x="398" y="0"/>
                      </a:moveTo>
                      <a:lnTo>
                        <a:pt x="242" y="84"/>
                      </a:lnTo>
                      <a:lnTo>
                        <a:pt x="125" y="116"/>
                      </a:lnTo>
                      <a:lnTo>
                        <a:pt x="29" y="144"/>
                      </a:lnTo>
                      <a:lnTo>
                        <a:pt x="3" y="168"/>
                      </a:lnTo>
                      <a:lnTo>
                        <a:pt x="0" y="220"/>
                      </a:lnTo>
                      <a:lnTo>
                        <a:pt x="8" y="254"/>
                      </a:lnTo>
                      <a:lnTo>
                        <a:pt x="36" y="282"/>
                      </a:lnTo>
                      <a:lnTo>
                        <a:pt x="92" y="300"/>
                      </a:lnTo>
                      <a:lnTo>
                        <a:pt x="168" y="300"/>
                      </a:lnTo>
                      <a:lnTo>
                        <a:pt x="341" y="282"/>
                      </a:lnTo>
                      <a:lnTo>
                        <a:pt x="424" y="260"/>
                      </a:lnTo>
                      <a:lnTo>
                        <a:pt x="483" y="263"/>
                      </a:lnTo>
                      <a:lnTo>
                        <a:pt x="608" y="266"/>
                      </a:lnTo>
                      <a:lnTo>
                        <a:pt x="647" y="260"/>
                      </a:lnTo>
                      <a:lnTo>
                        <a:pt x="675" y="248"/>
                      </a:lnTo>
                      <a:lnTo>
                        <a:pt x="693" y="226"/>
                      </a:lnTo>
                      <a:lnTo>
                        <a:pt x="695" y="60"/>
                      </a:lnTo>
                      <a:lnTo>
                        <a:pt x="398" y="0"/>
                      </a:lnTo>
                      <a:close/>
                    </a:path>
                  </a:pathLst>
                </a:custGeom>
                <a:solidFill>
                  <a:srgbClr val="603000"/>
                </a:solidFill>
                <a:ln w="4763">
                  <a:solidFill>
                    <a:srgbClr val="000000"/>
                  </a:solidFill>
                  <a:prstDash val="solid"/>
                  <a:round/>
                  <a:headEnd/>
                  <a:tailEnd/>
                </a:ln>
              </p:spPr>
              <p:txBody>
                <a:bodyPr/>
                <a:lstStyle/>
                <a:p>
                  <a:endParaRPr lang="ru-RU"/>
                </a:p>
              </p:txBody>
            </p:sp>
            <p:sp>
              <p:nvSpPr>
                <p:cNvPr id="25685" name="Freeform 56"/>
                <p:cNvSpPr>
                  <a:spLocks/>
                </p:cNvSpPr>
                <p:nvPr/>
              </p:nvSpPr>
              <p:spPr bwMode="auto">
                <a:xfrm>
                  <a:off x="-203" y="2681"/>
                  <a:ext cx="169" cy="149"/>
                </a:xfrm>
                <a:custGeom>
                  <a:avLst/>
                  <a:gdLst>
                    <a:gd name="T0" fmla="*/ 96 w 507"/>
                    <a:gd name="T1" fmla="*/ 16 h 447"/>
                    <a:gd name="T2" fmla="*/ 121 w 507"/>
                    <a:gd name="T3" fmla="*/ 55 h 447"/>
                    <a:gd name="T4" fmla="*/ 152 w 507"/>
                    <a:gd name="T5" fmla="*/ 88 h 447"/>
                    <a:gd name="T6" fmla="*/ 166 w 507"/>
                    <a:gd name="T7" fmla="*/ 100 h 447"/>
                    <a:gd name="T8" fmla="*/ 169 w 507"/>
                    <a:gd name="T9" fmla="*/ 110 h 447"/>
                    <a:gd name="T10" fmla="*/ 169 w 507"/>
                    <a:gd name="T11" fmla="*/ 125 h 447"/>
                    <a:gd name="T12" fmla="*/ 163 w 507"/>
                    <a:gd name="T13" fmla="*/ 138 h 447"/>
                    <a:gd name="T14" fmla="*/ 145 w 507"/>
                    <a:gd name="T15" fmla="*/ 146 h 447"/>
                    <a:gd name="T16" fmla="*/ 127 w 507"/>
                    <a:gd name="T17" fmla="*/ 149 h 447"/>
                    <a:gd name="T18" fmla="*/ 96 w 507"/>
                    <a:gd name="T19" fmla="*/ 149 h 447"/>
                    <a:gd name="T20" fmla="*/ 79 w 507"/>
                    <a:gd name="T21" fmla="*/ 140 h 447"/>
                    <a:gd name="T22" fmla="*/ 61 w 507"/>
                    <a:gd name="T23" fmla="*/ 129 h 447"/>
                    <a:gd name="T24" fmla="*/ 40 w 507"/>
                    <a:gd name="T25" fmla="*/ 103 h 447"/>
                    <a:gd name="T26" fmla="*/ 28 w 507"/>
                    <a:gd name="T27" fmla="*/ 90 h 447"/>
                    <a:gd name="T28" fmla="*/ 1 w 507"/>
                    <a:gd name="T29" fmla="*/ 69 h 447"/>
                    <a:gd name="T30" fmla="*/ 0 w 507"/>
                    <a:gd name="T31" fmla="*/ 26 h 447"/>
                    <a:gd name="T32" fmla="*/ 5 w 507"/>
                    <a:gd name="T33" fmla="*/ 0 h 447"/>
                    <a:gd name="T34" fmla="*/ 96 w 507"/>
                    <a:gd name="T35" fmla="*/ 16 h 4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7" h="447">
                      <a:moveTo>
                        <a:pt x="289" y="47"/>
                      </a:moveTo>
                      <a:lnTo>
                        <a:pt x="364" y="165"/>
                      </a:lnTo>
                      <a:lnTo>
                        <a:pt x="455" y="264"/>
                      </a:lnTo>
                      <a:lnTo>
                        <a:pt x="497" y="301"/>
                      </a:lnTo>
                      <a:lnTo>
                        <a:pt x="507" y="331"/>
                      </a:lnTo>
                      <a:lnTo>
                        <a:pt x="507" y="375"/>
                      </a:lnTo>
                      <a:lnTo>
                        <a:pt x="489" y="413"/>
                      </a:lnTo>
                      <a:lnTo>
                        <a:pt x="436" y="439"/>
                      </a:lnTo>
                      <a:lnTo>
                        <a:pt x="380" y="447"/>
                      </a:lnTo>
                      <a:lnTo>
                        <a:pt x="289" y="447"/>
                      </a:lnTo>
                      <a:lnTo>
                        <a:pt x="236" y="421"/>
                      </a:lnTo>
                      <a:lnTo>
                        <a:pt x="183" y="386"/>
                      </a:lnTo>
                      <a:lnTo>
                        <a:pt x="121" y="310"/>
                      </a:lnTo>
                      <a:lnTo>
                        <a:pt x="83" y="269"/>
                      </a:lnTo>
                      <a:lnTo>
                        <a:pt x="3" y="206"/>
                      </a:lnTo>
                      <a:lnTo>
                        <a:pt x="0" y="79"/>
                      </a:lnTo>
                      <a:lnTo>
                        <a:pt x="14" y="0"/>
                      </a:lnTo>
                      <a:lnTo>
                        <a:pt x="289" y="47"/>
                      </a:lnTo>
                      <a:close/>
                    </a:path>
                  </a:pathLst>
                </a:custGeom>
                <a:solidFill>
                  <a:srgbClr val="603000"/>
                </a:solidFill>
                <a:ln w="4763">
                  <a:solidFill>
                    <a:srgbClr val="000000"/>
                  </a:solidFill>
                  <a:prstDash val="solid"/>
                  <a:round/>
                  <a:headEnd/>
                  <a:tailEnd/>
                </a:ln>
              </p:spPr>
              <p:txBody>
                <a:bodyPr/>
                <a:lstStyle/>
                <a:p>
                  <a:endParaRPr lang="ru-RU"/>
                </a:p>
              </p:txBody>
            </p:sp>
          </p:grpSp>
          <p:sp>
            <p:nvSpPr>
              <p:cNvPr id="25683" name="Freeform 57"/>
              <p:cNvSpPr>
                <a:spLocks/>
              </p:cNvSpPr>
              <p:nvPr/>
            </p:nvSpPr>
            <p:spPr bwMode="auto">
              <a:xfrm>
                <a:off x="-424" y="1999"/>
                <a:ext cx="330" cy="735"/>
              </a:xfrm>
              <a:custGeom>
                <a:avLst/>
                <a:gdLst>
                  <a:gd name="T0" fmla="*/ 41 w 990"/>
                  <a:gd name="T1" fmla="*/ 4 h 2207"/>
                  <a:gd name="T2" fmla="*/ 14 w 990"/>
                  <a:gd name="T3" fmla="*/ 177 h 2207"/>
                  <a:gd name="T4" fmla="*/ 9 w 990"/>
                  <a:gd name="T5" fmla="*/ 245 h 2207"/>
                  <a:gd name="T6" fmla="*/ 4 w 990"/>
                  <a:gd name="T7" fmla="*/ 315 h 2207"/>
                  <a:gd name="T8" fmla="*/ 4 w 990"/>
                  <a:gd name="T9" fmla="*/ 379 h 2207"/>
                  <a:gd name="T10" fmla="*/ 0 w 990"/>
                  <a:gd name="T11" fmla="*/ 430 h 2207"/>
                  <a:gd name="T12" fmla="*/ 3 w 990"/>
                  <a:gd name="T13" fmla="*/ 453 h 2207"/>
                  <a:gd name="T14" fmla="*/ 23 w 990"/>
                  <a:gd name="T15" fmla="*/ 552 h 2207"/>
                  <a:gd name="T16" fmla="*/ 23 w 990"/>
                  <a:gd name="T17" fmla="*/ 643 h 2207"/>
                  <a:gd name="T18" fmla="*/ 26 w 990"/>
                  <a:gd name="T19" fmla="*/ 688 h 2207"/>
                  <a:gd name="T20" fmla="*/ 45 w 990"/>
                  <a:gd name="T21" fmla="*/ 701 h 2207"/>
                  <a:gd name="T22" fmla="*/ 70 w 990"/>
                  <a:gd name="T23" fmla="*/ 707 h 2207"/>
                  <a:gd name="T24" fmla="*/ 92 w 990"/>
                  <a:gd name="T25" fmla="*/ 710 h 2207"/>
                  <a:gd name="T26" fmla="*/ 120 w 990"/>
                  <a:gd name="T27" fmla="*/ 714 h 2207"/>
                  <a:gd name="T28" fmla="*/ 148 w 990"/>
                  <a:gd name="T29" fmla="*/ 716 h 2207"/>
                  <a:gd name="T30" fmla="*/ 148 w 990"/>
                  <a:gd name="T31" fmla="*/ 685 h 2207"/>
                  <a:gd name="T32" fmla="*/ 133 w 990"/>
                  <a:gd name="T33" fmla="*/ 538 h 2207"/>
                  <a:gd name="T34" fmla="*/ 122 w 990"/>
                  <a:gd name="T35" fmla="*/ 456 h 2207"/>
                  <a:gd name="T36" fmla="*/ 120 w 990"/>
                  <a:gd name="T37" fmla="*/ 419 h 2207"/>
                  <a:gd name="T38" fmla="*/ 127 w 990"/>
                  <a:gd name="T39" fmla="*/ 324 h 2207"/>
                  <a:gd name="T40" fmla="*/ 139 w 990"/>
                  <a:gd name="T41" fmla="*/ 200 h 2207"/>
                  <a:gd name="T42" fmla="*/ 156 w 990"/>
                  <a:gd name="T43" fmla="*/ 319 h 2207"/>
                  <a:gd name="T44" fmla="*/ 178 w 990"/>
                  <a:gd name="T45" fmla="*/ 450 h 2207"/>
                  <a:gd name="T46" fmla="*/ 190 w 990"/>
                  <a:gd name="T47" fmla="*/ 535 h 2207"/>
                  <a:gd name="T48" fmla="*/ 215 w 990"/>
                  <a:gd name="T49" fmla="*/ 721 h 2207"/>
                  <a:gd name="T50" fmla="*/ 231 w 990"/>
                  <a:gd name="T51" fmla="*/ 728 h 2207"/>
                  <a:gd name="T52" fmla="*/ 248 w 990"/>
                  <a:gd name="T53" fmla="*/ 733 h 2207"/>
                  <a:gd name="T54" fmla="*/ 270 w 990"/>
                  <a:gd name="T55" fmla="*/ 735 h 2207"/>
                  <a:gd name="T56" fmla="*/ 295 w 990"/>
                  <a:gd name="T57" fmla="*/ 735 h 2207"/>
                  <a:gd name="T58" fmla="*/ 320 w 990"/>
                  <a:gd name="T59" fmla="*/ 721 h 2207"/>
                  <a:gd name="T60" fmla="*/ 330 w 990"/>
                  <a:gd name="T61" fmla="*/ 708 h 2207"/>
                  <a:gd name="T62" fmla="*/ 328 w 990"/>
                  <a:gd name="T63" fmla="*/ 679 h 2207"/>
                  <a:gd name="T64" fmla="*/ 318 w 990"/>
                  <a:gd name="T65" fmla="*/ 588 h 2207"/>
                  <a:gd name="T66" fmla="*/ 305 w 990"/>
                  <a:gd name="T67" fmla="*/ 485 h 2207"/>
                  <a:gd name="T68" fmla="*/ 292 w 990"/>
                  <a:gd name="T69" fmla="*/ 359 h 2207"/>
                  <a:gd name="T70" fmla="*/ 279 w 990"/>
                  <a:gd name="T71" fmla="*/ 246 h 2207"/>
                  <a:gd name="T72" fmla="*/ 279 w 990"/>
                  <a:gd name="T73" fmla="*/ 176 h 2207"/>
                  <a:gd name="T74" fmla="*/ 289 w 990"/>
                  <a:gd name="T75" fmla="*/ 116 h 2207"/>
                  <a:gd name="T76" fmla="*/ 279 w 990"/>
                  <a:gd name="T77" fmla="*/ 40 h 2207"/>
                  <a:gd name="T78" fmla="*/ 273 w 990"/>
                  <a:gd name="T79" fmla="*/ 0 h 2207"/>
                  <a:gd name="T80" fmla="*/ 193 w 990"/>
                  <a:gd name="T81" fmla="*/ 20 h 2207"/>
                  <a:gd name="T82" fmla="*/ 133 w 990"/>
                  <a:gd name="T83" fmla="*/ 30 h 2207"/>
                  <a:gd name="T84" fmla="*/ 83 w 990"/>
                  <a:gd name="T85" fmla="*/ 20 h 2207"/>
                  <a:gd name="T86" fmla="*/ 41 w 990"/>
                  <a:gd name="T87" fmla="*/ 4 h 22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90" h="2207">
                    <a:moveTo>
                      <a:pt x="124" y="13"/>
                    </a:moveTo>
                    <a:lnTo>
                      <a:pt x="43" y="532"/>
                    </a:lnTo>
                    <a:lnTo>
                      <a:pt x="27" y="736"/>
                    </a:lnTo>
                    <a:lnTo>
                      <a:pt x="13" y="946"/>
                    </a:lnTo>
                    <a:lnTo>
                      <a:pt x="13" y="1138"/>
                    </a:lnTo>
                    <a:lnTo>
                      <a:pt x="0" y="1291"/>
                    </a:lnTo>
                    <a:lnTo>
                      <a:pt x="9" y="1359"/>
                    </a:lnTo>
                    <a:lnTo>
                      <a:pt x="68" y="1658"/>
                    </a:lnTo>
                    <a:lnTo>
                      <a:pt x="68" y="1931"/>
                    </a:lnTo>
                    <a:lnTo>
                      <a:pt x="77" y="2066"/>
                    </a:lnTo>
                    <a:lnTo>
                      <a:pt x="135" y="2105"/>
                    </a:lnTo>
                    <a:lnTo>
                      <a:pt x="210" y="2124"/>
                    </a:lnTo>
                    <a:lnTo>
                      <a:pt x="276" y="2132"/>
                    </a:lnTo>
                    <a:lnTo>
                      <a:pt x="361" y="2143"/>
                    </a:lnTo>
                    <a:lnTo>
                      <a:pt x="443" y="2150"/>
                    </a:lnTo>
                    <a:lnTo>
                      <a:pt x="444" y="2057"/>
                    </a:lnTo>
                    <a:lnTo>
                      <a:pt x="399" y="1614"/>
                    </a:lnTo>
                    <a:lnTo>
                      <a:pt x="365" y="1369"/>
                    </a:lnTo>
                    <a:lnTo>
                      <a:pt x="361" y="1259"/>
                    </a:lnTo>
                    <a:lnTo>
                      <a:pt x="381" y="974"/>
                    </a:lnTo>
                    <a:lnTo>
                      <a:pt x="417" y="600"/>
                    </a:lnTo>
                    <a:lnTo>
                      <a:pt x="467" y="958"/>
                    </a:lnTo>
                    <a:lnTo>
                      <a:pt x="535" y="1352"/>
                    </a:lnTo>
                    <a:lnTo>
                      <a:pt x="569" y="1607"/>
                    </a:lnTo>
                    <a:lnTo>
                      <a:pt x="644" y="2165"/>
                    </a:lnTo>
                    <a:lnTo>
                      <a:pt x="692" y="2185"/>
                    </a:lnTo>
                    <a:lnTo>
                      <a:pt x="744" y="2202"/>
                    </a:lnTo>
                    <a:lnTo>
                      <a:pt x="810" y="2207"/>
                    </a:lnTo>
                    <a:lnTo>
                      <a:pt x="885" y="2207"/>
                    </a:lnTo>
                    <a:lnTo>
                      <a:pt x="960" y="2165"/>
                    </a:lnTo>
                    <a:lnTo>
                      <a:pt x="990" y="2127"/>
                    </a:lnTo>
                    <a:lnTo>
                      <a:pt x="985" y="2038"/>
                    </a:lnTo>
                    <a:lnTo>
                      <a:pt x="954" y="1765"/>
                    </a:lnTo>
                    <a:lnTo>
                      <a:pt x="916" y="1457"/>
                    </a:lnTo>
                    <a:lnTo>
                      <a:pt x="875" y="1078"/>
                    </a:lnTo>
                    <a:lnTo>
                      <a:pt x="836" y="738"/>
                    </a:lnTo>
                    <a:lnTo>
                      <a:pt x="836" y="528"/>
                    </a:lnTo>
                    <a:lnTo>
                      <a:pt x="866" y="347"/>
                    </a:lnTo>
                    <a:lnTo>
                      <a:pt x="836" y="121"/>
                    </a:lnTo>
                    <a:lnTo>
                      <a:pt x="820" y="0"/>
                    </a:lnTo>
                    <a:lnTo>
                      <a:pt x="580" y="60"/>
                    </a:lnTo>
                    <a:lnTo>
                      <a:pt x="399" y="91"/>
                    </a:lnTo>
                    <a:lnTo>
                      <a:pt x="248" y="60"/>
                    </a:lnTo>
                    <a:lnTo>
                      <a:pt x="124" y="13"/>
                    </a:lnTo>
                    <a:close/>
                  </a:path>
                </a:pathLst>
              </a:custGeom>
              <a:solidFill>
                <a:srgbClr val="202020"/>
              </a:solidFill>
              <a:ln w="4763">
                <a:solidFill>
                  <a:srgbClr val="000000"/>
                </a:solidFill>
                <a:prstDash val="solid"/>
                <a:round/>
                <a:headEnd/>
                <a:tailEnd/>
              </a:ln>
            </p:spPr>
            <p:txBody>
              <a:bodyPr/>
              <a:lstStyle/>
              <a:p>
                <a:endParaRPr lang="ru-RU"/>
              </a:p>
            </p:txBody>
          </p:sp>
        </p:grpSp>
        <p:grpSp>
          <p:nvGrpSpPr>
            <p:cNvPr id="25664" name="Group 58"/>
            <p:cNvGrpSpPr>
              <a:grpSpLocks/>
            </p:cNvGrpSpPr>
            <p:nvPr/>
          </p:nvGrpSpPr>
          <p:grpSpPr bwMode="auto">
            <a:xfrm>
              <a:off x="-264" y="1574"/>
              <a:ext cx="256" cy="649"/>
              <a:chOff x="-264" y="1574"/>
              <a:chExt cx="256" cy="649"/>
            </a:xfrm>
          </p:grpSpPr>
          <p:sp>
            <p:nvSpPr>
              <p:cNvPr id="25675" name="Freeform 59"/>
              <p:cNvSpPr>
                <a:spLocks/>
              </p:cNvSpPr>
              <p:nvPr/>
            </p:nvSpPr>
            <p:spPr bwMode="auto">
              <a:xfrm>
                <a:off x="-264" y="1577"/>
                <a:ext cx="216" cy="646"/>
              </a:xfrm>
              <a:custGeom>
                <a:avLst/>
                <a:gdLst>
                  <a:gd name="T0" fmla="*/ 16 w 646"/>
                  <a:gd name="T1" fmla="*/ 0 h 1937"/>
                  <a:gd name="T2" fmla="*/ 24 w 646"/>
                  <a:gd name="T3" fmla="*/ 6 h 1937"/>
                  <a:gd name="T4" fmla="*/ 30 w 646"/>
                  <a:gd name="T5" fmla="*/ 9 h 1937"/>
                  <a:gd name="T6" fmla="*/ 40 w 646"/>
                  <a:gd name="T7" fmla="*/ 14 h 1937"/>
                  <a:gd name="T8" fmla="*/ 51 w 646"/>
                  <a:gd name="T9" fmla="*/ 19 h 1937"/>
                  <a:gd name="T10" fmla="*/ 64 w 646"/>
                  <a:gd name="T11" fmla="*/ 23 h 1937"/>
                  <a:gd name="T12" fmla="*/ 88 w 646"/>
                  <a:gd name="T13" fmla="*/ 28 h 1937"/>
                  <a:gd name="T14" fmla="*/ 144 w 646"/>
                  <a:gd name="T15" fmla="*/ 37 h 1937"/>
                  <a:gd name="T16" fmla="*/ 150 w 646"/>
                  <a:gd name="T17" fmla="*/ 61 h 1937"/>
                  <a:gd name="T18" fmla="*/ 159 w 646"/>
                  <a:gd name="T19" fmla="*/ 77 h 1937"/>
                  <a:gd name="T20" fmla="*/ 186 w 646"/>
                  <a:gd name="T21" fmla="*/ 146 h 1937"/>
                  <a:gd name="T22" fmla="*/ 213 w 646"/>
                  <a:gd name="T23" fmla="*/ 248 h 1937"/>
                  <a:gd name="T24" fmla="*/ 216 w 646"/>
                  <a:gd name="T25" fmla="*/ 303 h 1937"/>
                  <a:gd name="T26" fmla="*/ 214 w 646"/>
                  <a:gd name="T27" fmla="*/ 355 h 1937"/>
                  <a:gd name="T28" fmla="*/ 210 w 646"/>
                  <a:gd name="T29" fmla="*/ 394 h 1937"/>
                  <a:gd name="T30" fmla="*/ 202 w 646"/>
                  <a:gd name="T31" fmla="*/ 454 h 1937"/>
                  <a:gd name="T32" fmla="*/ 200 w 646"/>
                  <a:gd name="T33" fmla="*/ 483 h 1937"/>
                  <a:gd name="T34" fmla="*/ 196 w 646"/>
                  <a:gd name="T35" fmla="*/ 513 h 1937"/>
                  <a:gd name="T36" fmla="*/ 196 w 646"/>
                  <a:gd name="T37" fmla="*/ 549 h 1937"/>
                  <a:gd name="T38" fmla="*/ 207 w 646"/>
                  <a:gd name="T39" fmla="*/ 606 h 1937"/>
                  <a:gd name="T40" fmla="*/ 188 w 646"/>
                  <a:gd name="T41" fmla="*/ 621 h 1937"/>
                  <a:gd name="T42" fmla="*/ 153 w 646"/>
                  <a:gd name="T43" fmla="*/ 637 h 1937"/>
                  <a:gd name="T44" fmla="*/ 124 w 646"/>
                  <a:gd name="T45" fmla="*/ 645 h 1937"/>
                  <a:gd name="T46" fmla="*/ 97 w 646"/>
                  <a:gd name="T47" fmla="*/ 646 h 1937"/>
                  <a:gd name="T48" fmla="*/ 74 w 646"/>
                  <a:gd name="T49" fmla="*/ 645 h 1937"/>
                  <a:gd name="T50" fmla="*/ 59 w 646"/>
                  <a:gd name="T51" fmla="*/ 642 h 1937"/>
                  <a:gd name="T52" fmla="*/ 46 w 646"/>
                  <a:gd name="T53" fmla="*/ 630 h 1937"/>
                  <a:gd name="T54" fmla="*/ 44 w 646"/>
                  <a:gd name="T55" fmla="*/ 610 h 1937"/>
                  <a:gd name="T56" fmla="*/ 43 w 646"/>
                  <a:gd name="T57" fmla="*/ 586 h 1937"/>
                  <a:gd name="T58" fmla="*/ 41 w 646"/>
                  <a:gd name="T59" fmla="*/ 552 h 1937"/>
                  <a:gd name="T60" fmla="*/ 38 w 646"/>
                  <a:gd name="T61" fmla="*/ 512 h 1937"/>
                  <a:gd name="T62" fmla="*/ 35 w 646"/>
                  <a:gd name="T63" fmla="*/ 461 h 1937"/>
                  <a:gd name="T64" fmla="*/ 32 w 646"/>
                  <a:gd name="T65" fmla="*/ 391 h 1937"/>
                  <a:gd name="T66" fmla="*/ 26 w 646"/>
                  <a:gd name="T67" fmla="*/ 311 h 1937"/>
                  <a:gd name="T68" fmla="*/ 12 w 646"/>
                  <a:gd name="T69" fmla="*/ 208 h 1937"/>
                  <a:gd name="T70" fmla="*/ 2 w 646"/>
                  <a:gd name="T71" fmla="*/ 152 h 1937"/>
                  <a:gd name="T72" fmla="*/ 1 w 646"/>
                  <a:gd name="T73" fmla="*/ 133 h 1937"/>
                  <a:gd name="T74" fmla="*/ 1 w 646"/>
                  <a:gd name="T75" fmla="*/ 112 h 1937"/>
                  <a:gd name="T76" fmla="*/ 1 w 646"/>
                  <a:gd name="T77" fmla="*/ 93 h 1937"/>
                  <a:gd name="T78" fmla="*/ 0 w 646"/>
                  <a:gd name="T79" fmla="*/ 71 h 1937"/>
                  <a:gd name="T80" fmla="*/ 2 w 646"/>
                  <a:gd name="T81" fmla="*/ 50 h 1937"/>
                  <a:gd name="T82" fmla="*/ 6 w 646"/>
                  <a:gd name="T83" fmla="*/ 38 h 1937"/>
                  <a:gd name="T84" fmla="*/ 10 w 646"/>
                  <a:gd name="T85" fmla="*/ 24 h 1937"/>
                  <a:gd name="T86" fmla="*/ 14 w 646"/>
                  <a:gd name="T87" fmla="*/ 11 h 1937"/>
                  <a:gd name="T88" fmla="*/ 16 w 646"/>
                  <a:gd name="T89" fmla="*/ 0 h 193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46" h="1937">
                    <a:moveTo>
                      <a:pt x="48" y="0"/>
                    </a:moveTo>
                    <a:lnTo>
                      <a:pt x="72" y="17"/>
                    </a:lnTo>
                    <a:lnTo>
                      <a:pt x="90" y="28"/>
                    </a:lnTo>
                    <a:lnTo>
                      <a:pt x="119" y="42"/>
                    </a:lnTo>
                    <a:lnTo>
                      <a:pt x="153" y="56"/>
                    </a:lnTo>
                    <a:lnTo>
                      <a:pt x="192" y="68"/>
                    </a:lnTo>
                    <a:lnTo>
                      <a:pt x="264" y="85"/>
                    </a:lnTo>
                    <a:lnTo>
                      <a:pt x="430" y="111"/>
                    </a:lnTo>
                    <a:lnTo>
                      <a:pt x="450" y="184"/>
                    </a:lnTo>
                    <a:lnTo>
                      <a:pt x="475" y="232"/>
                    </a:lnTo>
                    <a:lnTo>
                      <a:pt x="556" y="439"/>
                    </a:lnTo>
                    <a:lnTo>
                      <a:pt x="636" y="743"/>
                    </a:lnTo>
                    <a:lnTo>
                      <a:pt x="646" y="909"/>
                    </a:lnTo>
                    <a:lnTo>
                      <a:pt x="639" y="1064"/>
                    </a:lnTo>
                    <a:lnTo>
                      <a:pt x="627" y="1180"/>
                    </a:lnTo>
                    <a:lnTo>
                      <a:pt x="604" y="1360"/>
                    </a:lnTo>
                    <a:lnTo>
                      <a:pt x="597" y="1448"/>
                    </a:lnTo>
                    <a:lnTo>
                      <a:pt x="586" y="1539"/>
                    </a:lnTo>
                    <a:lnTo>
                      <a:pt x="586" y="1647"/>
                    </a:lnTo>
                    <a:lnTo>
                      <a:pt x="620" y="1817"/>
                    </a:lnTo>
                    <a:lnTo>
                      <a:pt x="561" y="1862"/>
                    </a:lnTo>
                    <a:lnTo>
                      <a:pt x="459" y="1910"/>
                    </a:lnTo>
                    <a:lnTo>
                      <a:pt x="372" y="1933"/>
                    </a:lnTo>
                    <a:lnTo>
                      <a:pt x="289" y="1937"/>
                    </a:lnTo>
                    <a:lnTo>
                      <a:pt x="221" y="1933"/>
                    </a:lnTo>
                    <a:lnTo>
                      <a:pt x="176" y="1925"/>
                    </a:lnTo>
                    <a:lnTo>
                      <a:pt x="139" y="1889"/>
                    </a:lnTo>
                    <a:lnTo>
                      <a:pt x="132" y="1829"/>
                    </a:lnTo>
                    <a:lnTo>
                      <a:pt x="129" y="1756"/>
                    </a:lnTo>
                    <a:lnTo>
                      <a:pt x="124" y="1655"/>
                    </a:lnTo>
                    <a:lnTo>
                      <a:pt x="113" y="1534"/>
                    </a:lnTo>
                    <a:lnTo>
                      <a:pt x="105" y="1383"/>
                    </a:lnTo>
                    <a:lnTo>
                      <a:pt x="95" y="1173"/>
                    </a:lnTo>
                    <a:lnTo>
                      <a:pt x="77" y="933"/>
                    </a:lnTo>
                    <a:lnTo>
                      <a:pt x="35" y="624"/>
                    </a:lnTo>
                    <a:lnTo>
                      <a:pt x="7" y="456"/>
                    </a:lnTo>
                    <a:lnTo>
                      <a:pt x="4" y="399"/>
                    </a:lnTo>
                    <a:lnTo>
                      <a:pt x="4" y="335"/>
                    </a:lnTo>
                    <a:lnTo>
                      <a:pt x="4" y="278"/>
                    </a:lnTo>
                    <a:lnTo>
                      <a:pt x="0" y="212"/>
                    </a:lnTo>
                    <a:lnTo>
                      <a:pt x="7" y="150"/>
                    </a:lnTo>
                    <a:lnTo>
                      <a:pt x="17" y="115"/>
                    </a:lnTo>
                    <a:lnTo>
                      <a:pt x="31" y="71"/>
                    </a:lnTo>
                    <a:lnTo>
                      <a:pt x="41" y="34"/>
                    </a:lnTo>
                    <a:lnTo>
                      <a:pt x="48" y="0"/>
                    </a:lnTo>
                    <a:close/>
                  </a:path>
                </a:pathLst>
              </a:custGeom>
              <a:solidFill>
                <a:srgbClr val="606060"/>
              </a:solidFill>
              <a:ln w="4763">
                <a:solidFill>
                  <a:srgbClr val="000000"/>
                </a:solidFill>
                <a:prstDash val="solid"/>
                <a:round/>
                <a:headEnd/>
                <a:tailEnd/>
              </a:ln>
            </p:spPr>
            <p:txBody>
              <a:bodyPr/>
              <a:lstStyle/>
              <a:p>
                <a:endParaRPr lang="ru-RU"/>
              </a:p>
            </p:txBody>
          </p:sp>
          <p:sp>
            <p:nvSpPr>
              <p:cNvPr id="25676" name="Freeform 60"/>
              <p:cNvSpPr>
                <a:spLocks/>
              </p:cNvSpPr>
              <p:nvPr/>
            </p:nvSpPr>
            <p:spPr bwMode="auto">
              <a:xfrm>
                <a:off x="-140" y="1779"/>
                <a:ext cx="44" cy="249"/>
              </a:xfrm>
              <a:custGeom>
                <a:avLst/>
                <a:gdLst>
                  <a:gd name="T0" fmla="*/ 7 w 131"/>
                  <a:gd name="T1" fmla="*/ 0 h 747"/>
                  <a:gd name="T2" fmla="*/ 13 w 131"/>
                  <a:gd name="T3" fmla="*/ 76 h 747"/>
                  <a:gd name="T4" fmla="*/ 11 w 131"/>
                  <a:gd name="T5" fmla="*/ 103 h 747"/>
                  <a:gd name="T6" fmla="*/ 0 w 131"/>
                  <a:gd name="T7" fmla="*/ 137 h 747"/>
                  <a:gd name="T8" fmla="*/ 5 w 131"/>
                  <a:gd name="T9" fmla="*/ 162 h 747"/>
                  <a:gd name="T10" fmla="*/ 16 w 131"/>
                  <a:gd name="T11" fmla="*/ 182 h 747"/>
                  <a:gd name="T12" fmla="*/ 20 w 131"/>
                  <a:gd name="T13" fmla="*/ 226 h 747"/>
                  <a:gd name="T14" fmla="*/ 21 w 131"/>
                  <a:gd name="T15" fmla="*/ 249 h 747"/>
                  <a:gd name="T16" fmla="*/ 40 w 131"/>
                  <a:gd name="T17" fmla="*/ 156 h 747"/>
                  <a:gd name="T18" fmla="*/ 44 w 131"/>
                  <a:gd name="T19" fmla="*/ 104 h 747"/>
                  <a:gd name="T20" fmla="*/ 7 w 131"/>
                  <a:gd name="T21" fmla="*/ 0 h 7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1" h="747">
                    <a:moveTo>
                      <a:pt x="20" y="0"/>
                    </a:moveTo>
                    <a:lnTo>
                      <a:pt x="39" y="229"/>
                    </a:lnTo>
                    <a:lnTo>
                      <a:pt x="33" y="309"/>
                    </a:lnTo>
                    <a:lnTo>
                      <a:pt x="0" y="411"/>
                    </a:lnTo>
                    <a:lnTo>
                      <a:pt x="14" y="485"/>
                    </a:lnTo>
                    <a:lnTo>
                      <a:pt x="47" y="546"/>
                    </a:lnTo>
                    <a:lnTo>
                      <a:pt x="59" y="679"/>
                    </a:lnTo>
                    <a:lnTo>
                      <a:pt x="64" y="747"/>
                    </a:lnTo>
                    <a:lnTo>
                      <a:pt x="120" y="467"/>
                    </a:lnTo>
                    <a:lnTo>
                      <a:pt x="131" y="313"/>
                    </a:lnTo>
                    <a:lnTo>
                      <a:pt x="2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nvGrpSpPr>
              <p:cNvPr id="25677" name="Group 61"/>
              <p:cNvGrpSpPr>
                <a:grpSpLocks/>
              </p:cNvGrpSpPr>
              <p:nvPr/>
            </p:nvGrpSpPr>
            <p:grpSpPr bwMode="auto">
              <a:xfrm>
                <a:off x="-164" y="2087"/>
                <a:ext cx="110" cy="123"/>
                <a:chOff x="-164" y="2087"/>
                <a:chExt cx="110" cy="123"/>
              </a:xfrm>
            </p:grpSpPr>
            <p:sp>
              <p:nvSpPr>
                <p:cNvPr id="25680" name="Freeform 62"/>
                <p:cNvSpPr>
                  <a:spLocks/>
                </p:cNvSpPr>
                <p:nvPr/>
              </p:nvSpPr>
              <p:spPr bwMode="auto">
                <a:xfrm>
                  <a:off x="-164" y="2101"/>
                  <a:ext cx="96" cy="109"/>
                </a:xfrm>
                <a:custGeom>
                  <a:avLst/>
                  <a:gdLst>
                    <a:gd name="T0" fmla="*/ 94 w 290"/>
                    <a:gd name="T1" fmla="*/ 32 h 329"/>
                    <a:gd name="T2" fmla="*/ 93 w 290"/>
                    <a:gd name="T3" fmla="*/ 60 h 329"/>
                    <a:gd name="T4" fmla="*/ 92 w 290"/>
                    <a:gd name="T5" fmla="*/ 75 h 329"/>
                    <a:gd name="T6" fmla="*/ 90 w 290"/>
                    <a:gd name="T7" fmla="*/ 83 h 329"/>
                    <a:gd name="T8" fmla="*/ 88 w 290"/>
                    <a:gd name="T9" fmla="*/ 93 h 329"/>
                    <a:gd name="T10" fmla="*/ 84 w 290"/>
                    <a:gd name="T11" fmla="*/ 98 h 329"/>
                    <a:gd name="T12" fmla="*/ 80 w 290"/>
                    <a:gd name="T13" fmla="*/ 99 h 329"/>
                    <a:gd name="T14" fmla="*/ 76 w 290"/>
                    <a:gd name="T15" fmla="*/ 101 h 329"/>
                    <a:gd name="T16" fmla="*/ 73 w 290"/>
                    <a:gd name="T17" fmla="*/ 103 h 329"/>
                    <a:gd name="T18" fmla="*/ 68 w 290"/>
                    <a:gd name="T19" fmla="*/ 106 h 329"/>
                    <a:gd name="T20" fmla="*/ 64 w 290"/>
                    <a:gd name="T21" fmla="*/ 108 h 329"/>
                    <a:gd name="T22" fmla="*/ 58 w 290"/>
                    <a:gd name="T23" fmla="*/ 109 h 329"/>
                    <a:gd name="T24" fmla="*/ 53 w 290"/>
                    <a:gd name="T25" fmla="*/ 109 h 329"/>
                    <a:gd name="T26" fmla="*/ 48 w 290"/>
                    <a:gd name="T27" fmla="*/ 106 h 329"/>
                    <a:gd name="T28" fmla="*/ 44 w 290"/>
                    <a:gd name="T29" fmla="*/ 106 h 329"/>
                    <a:gd name="T30" fmla="*/ 37 w 290"/>
                    <a:gd name="T31" fmla="*/ 105 h 329"/>
                    <a:gd name="T32" fmla="*/ 31 w 290"/>
                    <a:gd name="T33" fmla="*/ 105 h 329"/>
                    <a:gd name="T34" fmla="*/ 24 w 290"/>
                    <a:gd name="T35" fmla="*/ 102 h 329"/>
                    <a:gd name="T36" fmla="*/ 19 w 290"/>
                    <a:gd name="T37" fmla="*/ 101 h 329"/>
                    <a:gd name="T38" fmla="*/ 13 w 290"/>
                    <a:gd name="T39" fmla="*/ 92 h 329"/>
                    <a:gd name="T40" fmla="*/ 12 w 290"/>
                    <a:gd name="T41" fmla="*/ 87 h 329"/>
                    <a:gd name="T42" fmla="*/ 10 w 290"/>
                    <a:gd name="T43" fmla="*/ 80 h 329"/>
                    <a:gd name="T44" fmla="*/ 10 w 290"/>
                    <a:gd name="T45" fmla="*/ 65 h 329"/>
                    <a:gd name="T46" fmla="*/ 8 w 290"/>
                    <a:gd name="T47" fmla="*/ 66 h 329"/>
                    <a:gd name="T48" fmla="*/ 5 w 290"/>
                    <a:gd name="T49" fmla="*/ 64 h 329"/>
                    <a:gd name="T50" fmla="*/ 4 w 290"/>
                    <a:gd name="T51" fmla="*/ 62 h 329"/>
                    <a:gd name="T52" fmla="*/ 1 w 290"/>
                    <a:gd name="T53" fmla="*/ 52 h 329"/>
                    <a:gd name="T54" fmla="*/ 0 w 290"/>
                    <a:gd name="T55" fmla="*/ 44 h 329"/>
                    <a:gd name="T56" fmla="*/ 5 w 290"/>
                    <a:gd name="T57" fmla="*/ 34 h 329"/>
                    <a:gd name="T58" fmla="*/ 11 w 290"/>
                    <a:gd name="T59" fmla="*/ 27 h 329"/>
                    <a:gd name="T60" fmla="*/ 20 w 290"/>
                    <a:gd name="T61" fmla="*/ 16 h 329"/>
                    <a:gd name="T62" fmla="*/ 24 w 290"/>
                    <a:gd name="T63" fmla="*/ 13 h 329"/>
                    <a:gd name="T64" fmla="*/ 30 w 290"/>
                    <a:gd name="T65" fmla="*/ 11 h 329"/>
                    <a:gd name="T66" fmla="*/ 37 w 290"/>
                    <a:gd name="T67" fmla="*/ 10 h 329"/>
                    <a:gd name="T68" fmla="*/ 45 w 290"/>
                    <a:gd name="T69" fmla="*/ 7 h 329"/>
                    <a:gd name="T70" fmla="*/ 55 w 290"/>
                    <a:gd name="T71" fmla="*/ 0 h 329"/>
                    <a:gd name="T72" fmla="*/ 96 w 290"/>
                    <a:gd name="T73" fmla="*/ 15 h 329"/>
                    <a:gd name="T74" fmla="*/ 94 w 290"/>
                    <a:gd name="T75" fmla="*/ 32 h 3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90" h="329">
                      <a:moveTo>
                        <a:pt x="283" y="98"/>
                      </a:moveTo>
                      <a:lnTo>
                        <a:pt x="280" y="181"/>
                      </a:lnTo>
                      <a:lnTo>
                        <a:pt x="277" y="225"/>
                      </a:lnTo>
                      <a:lnTo>
                        <a:pt x="273" y="252"/>
                      </a:lnTo>
                      <a:lnTo>
                        <a:pt x="265" y="282"/>
                      </a:lnTo>
                      <a:lnTo>
                        <a:pt x="254" y="295"/>
                      </a:lnTo>
                      <a:lnTo>
                        <a:pt x="241" y="299"/>
                      </a:lnTo>
                      <a:lnTo>
                        <a:pt x="229" y="304"/>
                      </a:lnTo>
                      <a:lnTo>
                        <a:pt x="220" y="311"/>
                      </a:lnTo>
                      <a:lnTo>
                        <a:pt x="206" y="319"/>
                      </a:lnTo>
                      <a:lnTo>
                        <a:pt x="192" y="325"/>
                      </a:lnTo>
                      <a:lnTo>
                        <a:pt x="174" y="329"/>
                      </a:lnTo>
                      <a:lnTo>
                        <a:pt x="160" y="328"/>
                      </a:lnTo>
                      <a:lnTo>
                        <a:pt x="146" y="320"/>
                      </a:lnTo>
                      <a:lnTo>
                        <a:pt x="132" y="320"/>
                      </a:lnTo>
                      <a:lnTo>
                        <a:pt x="112" y="318"/>
                      </a:lnTo>
                      <a:lnTo>
                        <a:pt x="93" y="316"/>
                      </a:lnTo>
                      <a:lnTo>
                        <a:pt x="72" y="308"/>
                      </a:lnTo>
                      <a:lnTo>
                        <a:pt x="57" y="305"/>
                      </a:lnTo>
                      <a:lnTo>
                        <a:pt x="39" y="279"/>
                      </a:lnTo>
                      <a:lnTo>
                        <a:pt x="35" y="264"/>
                      </a:lnTo>
                      <a:lnTo>
                        <a:pt x="30" y="240"/>
                      </a:lnTo>
                      <a:lnTo>
                        <a:pt x="30" y="196"/>
                      </a:lnTo>
                      <a:lnTo>
                        <a:pt x="23" y="198"/>
                      </a:lnTo>
                      <a:lnTo>
                        <a:pt x="15" y="194"/>
                      </a:lnTo>
                      <a:lnTo>
                        <a:pt x="11" y="186"/>
                      </a:lnTo>
                      <a:lnTo>
                        <a:pt x="2" y="158"/>
                      </a:lnTo>
                      <a:lnTo>
                        <a:pt x="0" y="134"/>
                      </a:lnTo>
                      <a:lnTo>
                        <a:pt x="15" y="103"/>
                      </a:lnTo>
                      <a:lnTo>
                        <a:pt x="33" y="81"/>
                      </a:lnTo>
                      <a:lnTo>
                        <a:pt x="60" y="47"/>
                      </a:lnTo>
                      <a:lnTo>
                        <a:pt x="74" y="39"/>
                      </a:lnTo>
                      <a:lnTo>
                        <a:pt x="92" y="32"/>
                      </a:lnTo>
                      <a:lnTo>
                        <a:pt x="111" y="30"/>
                      </a:lnTo>
                      <a:lnTo>
                        <a:pt x="135" y="22"/>
                      </a:lnTo>
                      <a:lnTo>
                        <a:pt x="166" y="0"/>
                      </a:lnTo>
                      <a:lnTo>
                        <a:pt x="290" y="44"/>
                      </a:lnTo>
                      <a:lnTo>
                        <a:pt x="283" y="98"/>
                      </a:lnTo>
                      <a:close/>
                    </a:path>
                  </a:pathLst>
                </a:custGeom>
                <a:solidFill>
                  <a:srgbClr val="FFE0C0"/>
                </a:solidFill>
                <a:ln w="4763">
                  <a:solidFill>
                    <a:srgbClr val="000000"/>
                  </a:solidFill>
                  <a:prstDash val="solid"/>
                  <a:round/>
                  <a:headEnd/>
                  <a:tailEnd/>
                </a:ln>
              </p:spPr>
              <p:txBody>
                <a:bodyPr/>
                <a:lstStyle/>
                <a:p>
                  <a:endParaRPr lang="ru-RU"/>
                </a:p>
              </p:txBody>
            </p:sp>
            <p:sp>
              <p:nvSpPr>
                <p:cNvPr id="25681" name="Freeform 63"/>
                <p:cNvSpPr>
                  <a:spLocks/>
                </p:cNvSpPr>
                <p:nvPr/>
              </p:nvSpPr>
              <p:spPr bwMode="auto">
                <a:xfrm>
                  <a:off x="-131" y="2087"/>
                  <a:ext cx="77" cy="46"/>
                </a:xfrm>
                <a:custGeom>
                  <a:avLst/>
                  <a:gdLst>
                    <a:gd name="T0" fmla="*/ 0 w 232"/>
                    <a:gd name="T1" fmla="*/ 16 h 138"/>
                    <a:gd name="T2" fmla="*/ 4 w 232"/>
                    <a:gd name="T3" fmla="*/ 20 h 138"/>
                    <a:gd name="T4" fmla="*/ 7 w 232"/>
                    <a:gd name="T5" fmla="*/ 23 h 138"/>
                    <a:gd name="T6" fmla="*/ 15 w 232"/>
                    <a:gd name="T7" fmla="*/ 26 h 138"/>
                    <a:gd name="T8" fmla="*/ 23 w 232"/>
                    <a:gd name="T9" fmla="*/ 31 h 138"/>
                    <a:gd name="T10" fmla="*/ 37 w 232"/>
                    <a:gd name="T11" fmla="*/ 37 h 138"/>
                    <a:gd name="T12" fmla="*/ 48 w 232"/>
                    <a:gd name="T13" fmla="*/ 41 h 138"/>
                    <a:gd name="T14" fmla="*/ 60 w 232"/>
                    <a:gd name="T15" fmla="*/ 44 h 138"/>
                    <a:gd name="T16" fmla="*/ 72 w 232"/>
                    <a:gd name="T17" fmla="*/ 46 h 138"/>
                    <a:gd name="T18" fmla="*/ 77 w 232"/>
                    <a:gd name="T19" fmla="*/ 33 h 138"/>
                    <a:gd name="T20" fmla="*/ 7 w 232"/>
                    <a:gd name="T21" fmla="*/ 0 h 138"/>
                    <a:gd name="T22" fmla="*/ 0 w 232"/>
                    <a:gd name="T23" fmla="*/ 16 h 1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2" h="138">
                      <a:moveTo>
                        <a:pt x="0" y="47"/>
                      </a:moveTo>
                      <a:lnTo>
                        <a:pt x="12" y="60"/>
                      </a:lnTo>
                      <a:lnTo>
                        <a:pt x="22" y="69"/>
                      </a:lnTo>
                      <a:lnTo>
                        <a:pt x="46" y="79"/>
                      </a:lnTo>
                      <a:lnTo>
                        <a:pt x="69" y="94"/>
                      </a:lnTo>
                      <a:lnTo>
                        <a:pt x="110" y="111"/>
                      </a:lnTo>
                      <a:lnTo>
                        <a:pt x="144" y="123"/>
                      </a:lnTo>
                      <a:lnTo>
                        <a:pt x="181" y="133"/>
                      </a:lnTo>
                      <a:lnTo>
                        <a:pt x="218" y="138"/>
                      </a:lnTo>
                      <a:lnTo>
                        <a:pt x="232" y="98"/>
                      </a:lnTo>
                      <a:lnTo>
                        <a:pt x="22" y="0"/>
                      </a:lnTo>
                      <a:lnTo>
                        <a:pt x="0" y="47"/>
                      </a:lnTo>
                      <a:close/>
                    </a:path>
                  </a:pathLst>
                </a:custGeom>
                <a:solidFill>
                  <a:srgbClr val="FFFFFF"/>
                </a:solidFill>
                <a:ln w="4763">
                  <a:solidFill>
                    <a:srgbClr val="000000"/>
                  </a:solidFill>
                  <a:prstDash val="solid"/>
                  <a:round/>
                  <a:headEnd/>
                  <a:tailEnd/>
                </a:ln>
              </p:spPr>
              <p:txBody>
                <a:bodyPr/>
                <a:lstStyle/>
                <a:p>
                  <a:endParaRPr lang="ru-RU"/>
                </a:p>
              </p:txBody>
            </p:sp>
          </p:grpSp>
          <p:sp>
            <p:nvSpPr>
              <p:cNvPr id="25678" name="Freeform 64"/>
              <p:cNvSpPr>
                <a:spLocks/>
              </p:cNvSpPr>
              <p:nvPr/>
            </p:nvSpPr>
            <p:spPr bwMode="auto">
              <a:xfrm>
                <a:off x="-142" y="1614"/>
                <a:ext cx="134" cy="506"/>
              </a:xfrm>
              <a:custGeom>
                <a:avLst/>
                <a:gdLst>
                  <a:gd name="T0" fmla="*/ 16 w 403"/>
                  <a:gd name="T1" fmla="*/ 1 h 1516"/>
                  <a:gd name="T2" fmla="*/ 25 w 403"/>
                  <a:gd name="T3" fmla="*/ 0 h 1516"/>
                  <a:gd name="T4" fmla="*/ 36 w 403"/>
                  <a:gd name="T5" fmla="*/ 9 h 1516"/>
                  <a:gd name="T6" fmla="*/ 44 w 403"/>
                  <a:gd name="T7" fmla="*/ 16 h 1516"/>
                  <a:gd name="T8" fmla="*/ 51 w 403"/>
                  <a:gd name="T9" fmla="*/ 27 h 1516"/>
                  <a:gd name="T10" fmla="*/ 59 w 403"/>
                  <a:gd name="T11" fmla="*/ 43 h 1516"/>
                  <a:gd name="T12" fmla="*/ 67 w 403"/>
                  <a:gd name="T13" fmla="*/ 53 h 1516"/>
                  <a:gd name="T14" fmla="*/ 74 w 403"/>
                  <a:gd name="T15" fmla="*/ 71 h 1516"/>
                  <a:gd name="T16" fmla="*/ 80 w 403"/>
                  <a:gd name="T17" fmla="*/ 90 h 1516"/>
                  <a:gd name="T18" fmla="*/ 85 w 403"/>
                  <a:gd name="T19" fmla="*/ 112 h 1516"/>
                  <a:gd name="T20" fmla="*/ 113 w 403"/>
                  <a:gd name="T21" fmla="*/ 214 h 1516"/>
                  <a:gd name="T22" fmla="*/ 130 w 403"/>
                  <a:gd name="T23" fmla="*/ 270 h 1516"/>
                  <a:gd name="T24" fmla="*/ 134 w 403"/>
                  <a:gd name="T25" fmla="*/ 297 h 1516"/>
                  <a:gd name="T26" fmla="*/ 130 w 403"/>
                  <a:gd name="T27" fmla="*/ 322 h 1516"/>
                  <a:gd name="T28" fmla="*/ 130 w 403"/>
                  <a:gd name="T29" fmla="*/ 333 h 1516"/>
                  <a:gd name="T30" fmla="*/ 106 w 403"/>
                  <a:gd name="T31" fmla="*/ 450 h 1516"/>
                  <a:gd name="T32" fmla="*/ 92 w 403"/>
                  <a:gd name="T33" fmla="*/ 506 h 1516"/>
                  <a:gd name="T34" fmla="*/ 71 w 403"/>
                  <a:gd name="T35" fmla="*/ 502 h 1516"/>
                  <a:gd name="T36" fmla="*/ 58 w 403"/>
                  <a:gd name="T37" fmla="*/ 498 h 1516"/>
                  <a:gd name="T38" fmla="*/ 42 w 403"/>
                  <a:gd name="T39" fmla="*/ 492 h 1516"/>
                  <a:gd name="T40" fmla="*/ 9 w 403"/>
                  <a:gd name="T41" fmla="*/ 476 h 1516"/>
                  <a:gd name="T42" fmla="*/ 43 w 403"/>
                  <a:gd name="T43" fmla="*/ 322 h 1516"/>
                  <a:gd name="T44" fmla="*/ 46 w 403"/>
                  <a:gd name="T45" fmla="*/ 268 h 1516"/>
                  <a:gd name="T46" fmla="*/ 10 w 403"/>
                  <a:gd name="T47" fmla="*/ 162 h 1516"/>
                  <a:gd name="T48" fmla="*/ 1 w 403"/>
                  <a:gd name="T49" fmla="*/ 101 h 1516"/>
                  <a:gd name="T50" fmla="*/ 0 w 403"/>
                  <a:gd name="T51" fmla="*/ 73 h 1516"/>
                  <a:gd name="T52" fmla="*/ 4 w 403"/>
                  <a:gd name="T53" fmla="*/ 51 h 1516"/>
                  <a:gd name="T54" fmla="*/ 9 w 403"/>
                  <a:gd name="T55" fmla="*/ 23 h 1516"/>
                  <a:gd name="T56" fmla="*/ 16 w 403"/>
                  <a:gd name="T57" fmla="*/ 1 h 15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03" h="1516">
                    <a:moveTo>
                      <a:pt x="47" y="3"/>
                    </a:moveTo>
                    <a:lnTo>
                      <a:pt x="75" y="0"/>
                    </a:lnTo>
                    <a:lnTo>
                      <a:pt x="109" y="26"/>
                    </a:lnTo>
                    <a:lnTo>
                      <a:pt x="132" y="49"/>
                    </a:lnTo>
                    <a:lnTo>
                      <a:pt x="153" y="80"/>
                    </a:lnTo>
                    <a:lnTo>
                      <a:pt x="178" y="128"/>
                    </a:lnTo>
                    <a:lnTo>
                      <a:pt x="201" y="160"/>
                    </a:lnTo>
                    <a:lnTo>
                      <a:pt x="222" y="212"/>
                    </a:lnTo>
                    <a:lnTo>
                      <a:pt x="241" y="269"/>
                    </a:lnTo>
                    <a:lnTo>
                      <a:pt x="257" y="336"/>
                    </a:lnTo>
                    <a:lnTo>
                      <a:pt x="339" y="640"/>
                    </a:lnTo>
                    <a:lnTo>
                      <a:pt x="392" y="808"/>
                    </a:lnTo>
                    <a:lnTo>
                      <a:pt x="403" y="889"/>
                    </a:lnTo>
                    <a:lnTo>
                      <a:pt x="392" y="964"/>
                    </a:lnTo>
                    <a:lnTo>
                      <a:pt x="392" y="998"/>
                    </a:lnTo>
                    <a:lnTo>
                      <a:pt x="318" y="1348"/>
                    </a:lnTo>
                    <a:lnTo>
                      <a:pt x="278" y="1516"/>
                    </a:lnTo>
                    <a:lnTo>
                      <a:pt x="213" y="1504"/>
                    </a:lnTo>
                    <a:lnTo>
                      <a:pt x="173" y="1492"/>
                    </a:lnTo>
                    <a:lnTo>
                      <a:pt x="125" y="1474"/>
                    </a:lnTo>
                    <a:lnTo>
                      <a:pt x="27" y="1426"/>
                    </a:lnTo>
                    <a:lnTo>
                      <a:pt x="130" y="964"/>
                    </a:lnTo>
                    <a:lnTo>
                      <a:pt x="137" y="802"/>
                    </a:lnTo>
                    <a:lnTo>
                      <a:pt x="29" y="484"/>
                    </a:lnTo>
                    <a:lnTo>
                      <a:pt x="2" y="303"/>
                    </a:lnTo>
                    <a:lnTo>
                      <a:pt x="0" y="219"/>
                    </a:lnTo>
                    <a:lnTo>
                      <a:pt x="12" y="152"/>
                    </a:lnTo>
                    <a:lnTo>
                      <a:pt x="26" y="68"/>
                    </a:lnTo>
                    <a:lnTo>
                      <a:pt x="47" y="3"/>
                    </a:lnTo>
                    <a:close/>
                  </a:path>
                </a:pathLst>
              </a:custGeom>
              <a:solidFill>
                <a:srgbClr val="606060"/>
              </a:solidFill>
              <a:ln w="4763">
                <a:solidFill>
                  <a:srgbClr val="000000"/>
                </a:solidFill>
                <a:prstDash val="solid"/>
                <a:round/>
                <a:headEnd/>
                <a:tailEnd/>
              </a:ln>
            </p:spPr>
            <p:txBody>
              <a:bodyPr/>
              <a:lstStyle/>
              <a:p>
                <a:endParaRPr lang="ru-RU"/>
              </a:p>
            </p:txBody>
          </p:sp>
          <p:sp>
            <p:nvSpPr>
              <p:cNvPr id="25679" name="Freeform 65"/>
              <p:cNvSpPr>
                <a:spLocks/>
              </p:cNvSpPr>
              <p:nvPr/>
            </p:nvSpPr>
            <p:spPr bwMode="auto">
              <a:xfrm>
                <a:off x="-263" y="1574"/>
                <a:ext cx="57" cy="392"/>
              </a:xfrm>
              <a:custGeom>
                <a:avLst/>
                <a:gdLst>
                  <a:gd name="T0" fmla="*/ 16 w 171"/>
                  <a:gd name="T1" fmla="*/ 0 h 1175"/>
                  <a:gd name="T2" fmla="*/ 28 w 171"/>
                  <a:gd name="T3" fmla="*/ 10 h 1175"/>
                  <a:gd name="T4" fmla="*/ 41 w 171"/>
                  <a:gd name="T5" fmla="*/ 16 h 1175"/>
                  <a:gd name="T6" fmla="*/ 50 w 171"/>
                  <a:gd name="T7" fmla="*/ 22 h 1175"/>
                  <a:gd name="T8" fmla="*/ 52 w 171"/>
                  <a:gd name="T9" fmla="*/ 35 h 1175"/>
                  <a:gd name="T10" fmla="*/ 55 w 171"/>
                  <a:gd name="T11" fmla="*/ 55 h 1175"/>
                  <a:gd name="T12" fmla="*/ 55 w 171"/>
                  <a:gd name="T13" fmla="*/ 68 h 1175"/>
                  <a:gd name="T14" fmla="*/ 27 w 171"/>
                  <a:gd name="T15" fmla="*/ 85 h 1175"/>
                  <a:gd name="T16" fmla="*/ 57 w 171"/>
                  <a:gd name="T17" fmla="*/ 91 h 1175"/>
                  <a:gd name="T18" fmla="*/ 55 w 171"/>
                  <a:gd name="T19" fmla="*/ 128 h 1175"/>
                  <a:gd name="T20" fmla="*/ 51 w 171"/>
                  <a:gd name="T21" fmla="*/ 185 h 1175"/>
                  <a:gd name="T22" fmla="*/ 45 w 171"/>
                  <a:gd name="T23" fmla="*/ 258 h 1175"/>
                  <a:gd name="T24" fmla="*/ 40 w 171"/>
                  <a:gd name="T25" fmla="*/ 315 h 1175"/>
                  <a:gd name="T26" fmla="*/ 31 w 171"/>
                  <a:gd name="T27" fmla="*/ 392 h 1175"/>
                  <a:gd name="T28" fmla="*/ 23 w 171"/>
                  <a:gd name="T29" fmla="*/ 304 h 1175"/>
                  <a:gd name="T30" fmla="*/ 16 w 171"/>
                  <a:gd name="T31" fmla="*/ 251 h 1175"/>
                  <a:gd name="T32" fmla="*/ 6 w 171"/>
                  <a:gd name="T33" fmla="*/ 179 h 1175"/>
                  <a:gd name="T34" fmla="*/ 2 w 171"/>
                  <a:gd name="T35" fmla="*/ 153 h 1175"/>
                  <a:gd name="T36" fmla="*/ 1 w 171"/>
                  <a:gd name="T37" fmla="*/ 133 h 1175"/>
                  <a:gd name="T38" fmla="*/ 0 w 171"/>
                  <a:gd name="T39" fmla="*/ 100 h 1175"/>
                  <a:gd name="T40" fmla="*/ 1 w 171"/>
                  <a:gd name="T41" fmla="*/ 71 h 1175"/>
                  <a:gd name="T42" fmla="*/ 1 w 171"/>
                  <a:gd name="T43" fmla="*/ 63 h 1175"/>
                  <a:gd name="T44" fmla="*/ 3 w 171"/>
                  <a:gd name="T45" fmla="*/ 52 h 1175"/>
                  <a:gd name="T46" fmla="*/ 9 w 171"/>
                  <a:gd name="T47" fmla="*/ 28 h 1175"/>
                  <a:gd name="T48" fmla="*/ 16 w 171"/>
                  <a:gd name="T49" fmla="*/ 0 h 1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1" h="1175">
                    <a:moveTo>
                      <a:pt x="47" y="0"/>
                    </a:moveTo>
                    <a:lnTo>
                      <a:pt x="85" y="30"/>
                    </a:lnTo>
                    <a:lnTo>
                      <a:pt x="122" y="49"/>
                    </a:lnTo>
                    <a:lnTo>
                      <a:pt x="150" y="66"/>
                    </a:lnTo>
                    <a:lnTo>
                      <a:pt x="155" y="106"/>
                    </a:lnTo>
                    <a:lnTo>
                      <a:pt x="164" y="164"/>
                    </a:lnTo>
                    <a:lnTo>
                      <a:pt x="164" y="205"/>
                    </a:lnTo>
                    <a:lnTo>
                      <a:pt x="82" y="254"/>
                    </a:lnTo>
                    <a:lnTo>
                      <a:pt x="171" y="273"/>
                    </a:lnTo>
                    <a:lnTo>
                      <a:pt x="166" y="385"/>
                    </a:lnTo>
                    <a:lnTo>
                      <a:pt x="153" y="555"/>
                    </a:lnTo>
                    <a:lnTo>
                      <a:pt x="135" y="774"/>
                    </a:lnTo>
                    <a:lnTo>
                      <a:pt x="120" y="943"/>
                    </a:lnTo>
                    <a:lnTo>
                      <a:pt x="92" y="1175"/>
                    </a:lnTo>
                    <a:lnTo>
                      <a:pt x="70" y="912"/>
                    </a:lnTo>
                    <a:lnTo>
                      <a:pt x="47" y="753"/>
                    </a:lnTo>
                    <a:lnTo>
                      <a:pt x="19" y="538"/>
                    </a:lnTo>
                    <a:lnTo>
                      <a:pt x="7" y="459"/>
                    </a:lnTo>
                    <a:lnTo>
                      <a:pt x="3" y="399"/>
                    </a:lnTo>
                    <a:lnTo>
                      <a:pt x="0" y="301"/>
                    </a:lnTo>
                    <a:lnTo>
                      <a:pt x="3" y="214"/>
                    </a:lnTo>
                    <a:lnTo>
                      <a:pt x="4" y="188"/>
                    </a:lnTo>
                    <a:lnTo>
                      <a:pt x="8" y="157"/>
                    </a:lnTo>
                    <a:lnTo>
                      <a:pt x="28" y="83"/>
                    </a:lnTo>
                    <a:lnTo>
                      <a:pt x="47" y="0"/>
                    </a:lnTo>
                    <a:close/>
                  </a:path>
                </a:pathLst>
              </a:custGeom>
              <a:solidFill>
                <a:srgbClr val="808080"/>
              </a:solidFill>
              <a:ln w="4763">
                <a:solidFill>
                  <a:srgbClr val="000000"/>
                </a:solidFill>
                <a:prstDash val="solid"/>
                <a:round/>
                <a:headEnd/>
                <a:tailEnd/>
              </a:ln>
            </p:spPr>
            <p:txBody>
              <a:bodyPr/>
              <a:lstStyle/>
              <a:p>
                <a:endParaRPr lang="ru-RU"/>
              </a:p>
            </p:txBody>
          </p:sp>
        </p:grpSp>
        <p:grpSp>
          <p:nvGrpSpPr>
            <p:cNvPr id="25665" name="Group 66"/>
            <p:cNvGrpSpPr>
              <a:grpSpLocks/>
            </p:cNvGrpSpPr>
            <p:nvPr/>
          </p:nvGrpSpPr>
          <p:grpSpPr bwMode="auto">
            <a:xfrm>
              <a:off x="-836" y="1586"/>
              <a:ext cx="505" cy="637"/>
              <a:chOff x="-836" y="1586"/>
              <a:chExt cx="505" cy="637"/>
            </a:xfrm>
          </p:grpSpPr>
          <p:grpSp>
            <p:nvGrpSpPr>
              <p:cNvPr id="25666" name="Group 67"/>
              <p:cNvGrpSpPr>
                <a:grpSpLocks/>
              </p:cNvGrpSpPr>
              <p:nvPr/>
            </p:nvGrpSpPr>
            <p:grpSpPr bwMode="auto">
              <a:xfrm>
                <a:off x="-836" y="1909"/>
                <a:ext cx="220" cy="98"/>
                <a:chOff x="-836" y="1909"/>
                <a:chExt cx="220" cy="98"/>
              </a:xfrm>
            </p:grpSpPr>
            <p:sp>
              <p:nvSpPr>
                <p:cNvPr id="25673" name="Freeform 68"/>
                <p:cNvSpPr>
                  <a:spLocks/>
                </p:cNvSpPr>
                <p:nvPr/>
              </p:nvSpPr>
              <p:spPr bwMode="auto">
                <a:xfrm>
                  <a:off x="-836" y="1909"/>
                  <a:ext cx="220" cy="98"/>
                </a:xfrm>
                <a:custGeom>
                  <a:avLst/>
                  <a:gdLst>
                    <a:gd name="T0" fmla="*/ 186 w 660"/>
                    <a:gd name="T1" fmla="*/ 28 h 294"/>
                    <a:gd name="T2" fmla="*/ 163 w 660"/>
                    <a:gd name="T3" fmla="*/ 28 h 294"/>
                    <a:gd name="T4" fmla="*/ 152 w 660"/>
                    <a:gd name="T5" fmla="*/ 24 h 294"/>
                    <a:gd name="T6" fmla="*/ 142 w 660"/>
                    <a:gd name="T7" fmla="*/ 20 h 294"/>
                    <a:gd name="T8" fmla="*/ 129 w 660"/>
                    <a:gd name="T9" fmla="*/ 17 h 294"/>
                    <a:gd name="T10" fmla="*/ 121 w 660"/>
                    <a:gd name="T11" fmla="*/ 17 h 294"/>
                    <a:gd name="T12" fmla="*/ 110 w 660"/>
                    <a:gd name="T13" fmla="*/ 17 h 294"/>
                    <a:gd name="T14" fmla="*/ 97 w 660"/>
                    <a:gd name="T15" fmla="*/ 13 h 294"/>
                    <a:gd name="T16" fmla="*/ 80 w 660"/>
                    <a:gd name="T17" fmla="*/ 6 h 294"/>
                    <a:gd name="T18" fmla="*/ 75 w 660"/>
                    <a:gd name="T19" fmla="*/ 4 h 294"/>
                    <a:gd name="T20" fmla="*/ 69 w 660"/>
                    <a:gd name="T21" fmla="*/ 0 h 294"/>
                    <a:gd name="T22" fmla="*/ 65 w 660"/>
                    <a:gd name="T23" fmla="*/ 0 h 294"/>
                    <a:gd name="T24" fmla="*/ 64 w 660"/>
                    <a:gd name="T25" fmla="*/ 3 h 294"/>
                    <a:gd name="T26" fmla="*/ 64 w 660"/>
                    <a:gd name="T27" fmla="*/ 6 h 294"/>
                    <a:gd name="T28" fmla="*/ 66 w 660"/>
                    <a:gd name="T29" fmla="*/ 11 h 294"/>
                    <a:gd name="T30" fmla="*/ 72 w 660"/>
                    <a:gd name="T31" fmla="*/ 17 h 294"/>
                    <a:gd name="T32" fmla="*/ 79 w 660"/>
                    <a:gd name="T33" fmla="*/ 23 h 294"/>
                    <a:gd name="T34" fmla="*/ 87 w 660"/>
                    <a:gd name="T35" fmla="*/ 29 h 294"/>
                    <a:gd name="T36" fmla="*/ 83 w 660"/>
                    <a:gd name="T37" fmla="*/ 36 h 294"/>
                    <a:gd name="T38" fmla="*/ 79 w 660"/>
                    <a:gd name="T39" fmla="*/ 39 h 294"/>
                    <a:gd name="T40" fmla="*/ 71 w 660"/>
                    <a:gd name="T41" fmla="*/ 44 h 294"/>
                    <a:gd name="T42" fmla="*/ 54 w 660"/>
                    <a:gd name="T43" fmla="*/ 50 h 294"/>
                    <a:gd name="T44" fmla="*/ 23 w 660"/>
                    <a:gd name="T45" fmla="*/ 50 h 294"/>
                    <a:gd name="T46" fmla="*/ 16 w 660"/>
                    <a:gd name="T47" fmla="*/ 49 h 294"/>
                    <a:gd name="T48" fmla="*/ 8 w 660"/>
                    <a:gd name="T49" fmla="*/ 47 h 294"/>
                    <a:gd name="T50" fmla="*/ 4 w 660"/>
                    <a:gd name="T51" fmla="*/ 47 h 294"/>
                    <a:gd name="T52" fmla="*/ 2 w 660"/>
                    <a:gd name="T53" fmla="*/ 47 h 294"/>
                    <a:gd name="T54" fmla="*/ 0 w 660"/>
                    <a:gd name="T55" fmla="*/ 52 h 294"/>
                    <a:gd name="T56" fmla="*/ 2 w 660"/>
                    <a:gd name="T57" fmla="*/ 56 h 294"/>
                    <a:gd name="T58" fmla="*/ 7 w 660"/>
                    <a:gd name="T59" fmla="*/ 62 h 294"/>
                    <a:gd name="T60" fmla="*/ 13 w 660"/>
                    <a:gd name="T61" fmla="*/ 75 h 294"/>
                    <a:gd name="T62" fmla="*/ 30 w 660"/>
                    <a:gd name="T63" fmla="*/ 86 h 294"/>
                    <a:gd name="T64" fmla="*/ 70 w 660"/>
                    <a:gd name="T65" fmla="*/ 96 h 294"/>
                    <a:gd name="T66" fmla="*/ 89 w 660"/>
                    <a:gd name="T67" fmla="*/ 98 h 294"/>
                    <a:gd name="T68" fmla="*/ 110 w 660"/>
                    <a:gd name="T69" fmla="*/ 98 h 294"/>
                    <a:gd name="T70" fmla="*/ 165 w 660"/>
                    <a:gd name="T71" fmla="*/ 83 h 294"/>
                    <a:gd name="T72" fmla="*/ 193 w 660"/>
                    <a:gd name="T73" fmla="*/ 69 h 294"/>
                    <a:gd name="T74" fmla="*/ 220 w 660"/>
                    <a:gd name="T75" fmla="*/ 56 h 294"/>
                    <a:gd name="T76" fmla="*/ 217 w 660"/>
                    <a:gd name="T77" fmla="*/ 24 h 294"/>
                    <a:gd name="T78" fmla="*/ 186 w 660"/>
                    <a:gd name="T79" fmla="*/ 28 h 2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60" h="294">
                      <a:moveTo>
                        <a:pt x="559" y="84"/>
                      </a:moveTo>
                      <a:lnTo>
                        <a:pt x="489" y="84"/>
                      </a:lnTo>
                      <a:lnTo>
                        <a:pt x="456" y="71"/>
                      </a:lnTo>
                      <a:lnTo>
                        <a:pt x="427" y="59"/>
                      </a:lnTo>
                      <a:lnTo>
                        <a:pt x="387" y="52"/>
                      </a:lnTo>
                      <a:lnTo>
                        <a:pt x="363" y="52"/>
                      </a:lnTo>
                      <a:lnTo>
                        <a:pt x="329" y="52"/>
                      </a:lnTo>
                      <a:lnTo>
                        <a:pt x="291" y="38"/>
                      </a:lnTo>
                      <a:lnTo>
                        <a:pt x="241" y="19"/>
                      </a:lnTo>
                      <a:lnTo>
                        <a:pt x="226" y="11"/>
                      </a:lnTo>
                      <a:lnTo>
                        <a:pt x="207" y="0"/>
                      </a:lnTo>
                      <a:lnTo>
                        <a:pt x="196" y="0"/>
                      </a:lnTo>
                      <a:lnTo>
                        <a:pt x="191" y="8"/>
                      </a:lnTo>
                      <a:lnTo>
                        <a:pt x="191" y="19"/>
                      </a:lnTo>
                      <a:lnTo>
                        <a:pt x="198" y="33"/>
                      </a:lnTo>
                      <a:lnTo>
                        <a:pt x="216" y="52"/>
                      </a:lnTo>
                      <a:lnTo>
                        <a:pt x="236" y="68"/>
                      </a:lnTo>
                      <a:lnTo>
                        <a:pt x="261" y="88"/>
                      </a:lnTo>
                      <a:lnTo>
                        <a:pt x="250" y="107"/>
                      </a:lnTo>
                      <a:lnTo>
                        <a:pt x="236" y="117"/>
                      </a:lnTo>
                      <a:lnTo>
                        <a:pt x="212" y="132"/>
                      </a:lnTo>
                      <a:lnTo>
                        <a:pt x="162" y="149"/>
                      </a:lnTo>
                      <a:lnTo>
                        <a:pt x="68" y="149"/>
                      </a:lnTo>
                      <a:lnTo>
                        <a:pt x="49" y="146"/>
                      </a:lnTo>
                      <a:lnTo>
                        <a:pt x="23" y="141"/>
                      </a:lnTo>
                      <a:lnTo>
                        <a:pt x="13" y="140"/>
                      </a:lnTo>
                      <a:lnTo>
                        <a:pt x="5" y="142"/>
                      </a:lnTo>
                      <a:lnTo>
                        <a:pt x="0" y="155"/>
                      </a:lnTo>
                      <a:lnTo>
                        <a:pt x="7" y="167"/>
                      </a:lnTo>
                      <a:lnTo>
                        <a:pt x="21" y="186"/>
                      </a:lnTo>
                      <a:lnTo>
                        <a:pt x="40" y="224"/>
                      </a:lnTo>
                      <a:lnTo>
                        <a:pt x="90" y="257"/>
                      </a:lnTo>
                      <a:lnTo>
                        <a:pt x="210" y="289"/>
                      </a:lnTo>
                      <a:lnTo>
                        <a:pt x="266" y="294"/>
                      </a:lnTo>
                      <a:lnTo>
                        <a:pt x="330" y="293"/>
                      </a:lnTo>
                      <a:lnTo>
                        <a:pt x="494" y="250"/>
                      </a:lnTo>
                      <a:lnTo>
                        <a:pt x="578" y="206"/>
                      </a:lnTo>
                      <a:lnTo>
                        <a:pt x="660" y="169"/>
                      </a:lnTo>
                      <a:lnTo>
                        <a:pt x="652" y="72"/>
                      </a:lnTo>
                      <a:lnTo>
                        <a:pt x="559" y="84"/>
                      </a:lnTo>
                      <a:close/>
                    </a:path>
                  </a:pathLst>
                </a:custGeom>
                <a:solidFill>
                  <a:srgbClr val="FFE0C0"/>
                </a:solidFill>
                <a:ln w="4763">
                  <a:solidFill>
                    <a:srgbClr val="000000"/>
                  </a:solidFill>
                  <a:prstDash val="solid"/>
                  <a:round/>
                  <a:headEnd/>
                  <a:tailEnd/>
                </a:ln>
              </p:spPr>
              <p:txBody>
                <a:bodyPr/>
                <a:lstStyle/>
                <a:p>
                  <a:endParaRPr lang="ru-RU"/>
                </a:p>
              </p:txBody>
            </p:sp>
            <p:sp>
              <p:nvSpPr>
                <p:cNvPr id="25674" name="Freeform 69"/>
                <p:cNvSpPr>
                  <a:spLocks/>
                </p:cNvSpPr>
                <p:nvPr/>
              </p:nvSpPr>
              <p:spPr bwMode="auto">
                <a:xfrm>
                  <a:off x="-674" y="1914"/>
                  <a:ext cx="36" cy="92"/>
                </a:xfrm>
                <a:custGeom>
                  <a:avLst/>
                  <a:gdLst>
                    <a:gd name="T0" fmla="*/ 1 w 108"/>
                    <a:gd name="T1" fmla="*/ 0 h 276"/>
                    <a:gd name="T2" fmla="*/ 0 w 108"/>
                    <a:gd name="T3" fmla="*/ 43 h 276"/>
                    <a:gd name="T4" fmla="*/ 1 w 108"/>
                    <a:gd name="T5" fmla="*/ 66 h 276"/>
                    <a:gd name="T6" fmla="*/ 3 w 108"/>
                    <a:gd name="T7" fmla="*/ 79 h 276"/>
                    <a:gd name="T8" fmla="*/ 6 w 108"/>
                    <a:gd name="T9" fmla="*/ 92 h 276"/>
                    <a:gd name="T10" fmla="*/ 36 w 108"/>
                    <a:gd name="T11" fmla="*/ 80 h 276"/>
                    <a:gd name="T12" fmla="*/ 26 w 108"/>
                    <a:gd name="T13" fmla="*/ 0 h 276"/>
                    <a:gd name="T14" fmla="*/ 1 w 108"/>
                    <a:gd name="T15" fmla="*/ 0 h 2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8" h="276">
                      <a:moveTo>
                        <a:pt x="3" y="1"/>
                      </a:moveTo>
                      <a:lnTo>
                        <a:pt x="0" y="129"/>
                      </a:lnTo>
                      <a:lnTo>
                        <a:pt x="2" y="198"/>
                      </a:lnTo>
                      <a:lnTo>
                        <a:pt x="8" y="236"/>
                      </a:lnTo>
                      <a:lnTo>
                        <a:pt x="18" y="276"/>
                      </a:lnTo>
                      <a:lnTo>
                        <a:pt x="108" y="241"/>
                      </a:lnTo>
                      <a:lnTo>
                        <a:pt x="78" y="0"/>
                      </a:lnTo>
                      <a:lnTo>
                        <a:pt x="3" y="1"/>
                      </a:lnTo>
                      <a:close/>
                    </a:path>
                  </a:pathLst>
                </a:custGeom>
                <a:solidFill>
                  <a:srgbClr val="FFFFFF"/>
                </a:solidFill>
                <a:ln w="4763">
                  <a:solidFill>
                    <a:srgbClr val="000000"/>
                  </a:solidFill>
                  <a:prstDash val="solid"/>
                  <a:round/>
                  <a:headEnd/>
                  <a:tailEnd/>
                </a:ln>
              </p:spPr>
              <p:txBody>
                <a:bodyPr/>
                <a:lstStyle/>
                <a:p>
                  <a:endParaRPr lang="ru-RU"/>
                </a:p>
              </p:txBody>
            </p:sp>
          </p:grpSp>
          <p:sp>
            <p:nvSpPr>
              <p:cNvPr id="25667" name="Freeform 70"/>
              <p:cNvSpPr>
                <a:spLocks/>
              </p:cNvSpPr>
              <p:nvPr/>
            </p:nvSpPr>
            <p:spPr bwMode="auto">
              <a:xfrm>
                <a:off x="-664" y="1587"/>
                <a:ext cx="333" cy="636"/>
              </a:xfrm>
              <a:custGeom>
                <a:avLst/>
                <a:gdLst>
                  <a:gd name="T0" fmla="*/ 289 w 997"/>
                  <a:gd name="T1" fmla="*/ 14 h 1909"/>
                  <a:gd name="T2" fmla="*/ 272 w 997"/>
                  <a:gd name="T3" fmla="*/ 23 h 1909"/>
                  <a:gd name="T4" fmla="*/ 258 w 997"/>
                  <a:gd name="T5" fmla="*/ 31 h 1909"/>
                  <a:gd name="T6" fmla="*/ 243 w 997"/>
                  <a:gd name="T7" fmla="*/ 39 h 1909"/>
                  <a:gd name="T8" fmla="*/ 229 w 997"/>
                  <a:gd name="T9" fmla="*/ 47 h 1909"/>
                  <a:gd name="T10" fmla="*/ 216 w 997"/>
                  <a:gd name="T11" fmla="*/ 55 h 1909"/>
                  <a:gd name="T12" fmla="*/ 205 w 997"/>
                  <a:gd name="T13" fmla="*/ 64 h 1909"/>
                  <a:gd name="T14" fmla="*/ 197 w 997"/>
                  <a:gd name="T15" fmla="*/ 71 h 1909"/>
                  <a:gd name="T16" fmla="*/ 192 w 997"/>
                  <a:gd name="T17" fmla="*/ 78 h 1909"/>
                  <a:gd name="T18" fmla="*/ 187 w 997"/>
                  <a:gd name="T19" fmla="*/ 85 h 1909"/>
                  <a:gd name="T20" fmla="*/ 183 w 997"/>
                  <a:gd name="T21" fmla="*/ 95 h 1909"/>
                  <a:gd name="T22" fmla="*/ 181 w 997"/>
                  <a:gd name="T23" fmla="*/ 110 h 1909"/>
                  <a:gd name="T24" fmla="*/ 160 w 997"/>
                  <a:gd name="T25" fmla="*/ 226 h 1909"/>
                  <a:gd name="T26" fmla="*/ 143 w 997"/>
                  <a:gd name="T27" fmla="*/ 275 h 1909"/>
                  <a:gd name="T28" fmla="*/ 136 w 997"/>
                  <a:gd name="T29" fmla="*/ 285 h 1909"/>
                  <a:gd name="T30" fmla="*/ 131 w 997"/>
                  <a:gd name="T31" fmla="*/ 288 h 1909"/>
                  <a:gd name="T32" fmla="*/ 118 w 997"/>
                  <a:gd name="T33" fmla="*/ 295 h 1909"/>
                  <a:gd name="T34" fmla="*/ 95 w 997"/>
                  <a:gd name="T35" fmla="*/ 303 h 1909"/>
                  <a:gd name="T36" fmla="*/ 67 w 997"/>
                  <a:gd name="T37" fmla="*/ 312 h 1909"/>
                  <a:gd name="T38" fmla="*/ 39 w 997"/>
                  <a:gd name="T39" fmla="*/ 318 h 1909"/>
                  <a:gd name="T40" fmla="*/ 18 w 997"/>
                  <a:gd name="T41" fmla="*/ 323 h 1909"/>
                  <a:gd name="T42" fmla="*/ 0 w 997"/>
                  <a:gd name="T43" fmla="*/ 325 h 1909"/>
                  <a:gd name="T44" fmla="*/ 0 w 997"/>
                  <a:gd name="T45" fmla="*/ 344 h 1909"/>
                  <a:gd name="T46" fmla="*/ 0 w 997"/>
                  <a:gd name="T47" fmla="*/ 365 h 1909"/>
                  <a:gd name="T48" fmla="*/ 1 w 997"/>
                  <a:gd name="T49" fmla="*/ 379 h 1909"/>
                  <a:gd name="T50" fmla="*/ 3 w 997"/>
                  <a:gd name="T51" fmla="*/ 395 h 1909"/>
                  <a:gd name="T52" fmla="*/ 10 w 997"/>
                  <a:gd name="T53" fmla="*/ 421 h 1909"/>
                  <a:gd name="T54" fmla="*/ 45 w 997"/>
                  <a:gd name="T55" fmla="*/ 414 h 1909"/>
                  <a:gd name="T56" fmla="*/ 103 w 997"/>
                  <a:gd name="T57" fmla="*/ 399 h 1909"/>
                  <a:gd name="T58" fmla="*/ 173 w 997"/>
                  <a:gd name="T59" fmla="*/ 376 h 1909"/>
                  <a:gd name="T60" fmla="*/ 191 w 997"/>
                  <a:gd name="T61" fmla="*/ 366 h 1909"/>
                  <a:gd name="T62" fmla="*/ 208 w 997"/>
                  <a:gd name="T63" fmla="*/ 356 h 1909"/>
                  <a:gd name="T64" fmla="*/ 219 w 997"/>
                  <a:gd name="T65" fmla="*/ 341 h 1909"/>
                  <a:gd name="T66" fmla="*/ 223 w 997"/>
                  <a:gd name="T67" fmla="*/ 336 h 1909"/>
                  <a:gd name="T68" fmla="*/ 235 w 997"/>
                  <a:gd name="T69" fmla="*/ 304 h 1909"/>
                  <a:gd name="T70" fmla="*/ 240 w 997"/>
                  <a:gd name="T71" fmla="*/ 256 h 1909"/>
                  <a:gd name="T72" fmla="*/ 231 w 997"/>
                  <a:gd name="T73" fmla="*/ 323 h 1909"/>
                  <a:gd name="T74" fmla="*/ 231 w 997"/>
                  <a:gd name="T75" fmla="*/ 350 h 1909"/>
                  <a:gd name="T76" fmla="*/ 228 w 997"/>
                  <a:gd name="T77" fmla="*/ 387 h 1909"/>
                  <a:gd name="T78" fmla="*/ 223 w 997"/>
                  <a:gd name="T79" fmla="*/ 436 h 1909"/>
                  <a:gd name="T80" fmla="*/ 216 w 997"/>
                  <a:gd name="T81" fmla="*/ 487 h 1909"/>
                  <a:gd name="T82" fmla="*/ 211 w 997"/>
                  <a:gd name="T83" fmla="*/ 546 h 1909"/>
                  <a:gd name="T84" fmla="*/ 206 w 997"/>
                  <a:gd name="T85" fmla="*/ 636 h 1909"/>
                  <a:gd name="T86" fmla="*/ 227 w 997"/>
                  <a:gd name="T87" fmla="*/ 633 h 1909"/>
                  <a:gd name="T88" fmla="*/ 246 w 997"/>
                  <a:gd name="T89" fmla="*/ 631 h 1909"/>
                  <a:gd name="T90" fmla="*/ 273 w 997"/>
                  <a:gd name="T91" fmla="*/ 622 h 1909"/>
                  <a:gd name="T92" fmla="*/ 289 w 997"/>
                  <a:gd name="T93" fmla="*/ 612 h 1909"/>
                  <a:gd name="T94" fmla="*/ 299 w 997"/>
                  <a:gd name="T95" fmla="*/ 602 h 1909"/>
                  <a:gd name="T96" fmla="*/ 309 w 997"/>
                  <a:gd name="T97" fmla="*/ 567 h 1909"/>
                  <a:gd name="T98" fmla="*/ 314 w 997"/>
                  <a:gd name="T99" fmla="*/ 502 h 1909"/>
                  <a:gd name="T100" fmla="*/ 319 w 997"/>
                  <a:gd name="T101" fmla="*/ 439 h 1909"/>
                  <a:gd name="T102" fmla="*/ 319 w 997"/>
                  <a:gd name="T103" fmla="*/ 389 h 1909"/>
                  <a:gd name="T104" fmla="*/ 312 w 997"/>
                  <a:gd name="T105" fmla="*/ 296 h 1909"/>
                  <a:gd name="T106" fmla="*/ 318 w 997"/>
                  <a:gd name="T107" fmla="*/ 210 h 1909"/>
                  <a:gd name="T108" fmla="*/ 328 w 997"/>
                  <a:gd name="T109" fmla="*/ 151 h 1909"/>
                  <a:gd name="T110" fmla="*/ 333 w 997"/>
                  <a:gd name="T111" fmla="*/ 76 h 1909"/>
                  <a:gd name="T112" fmla="*/ 327 w 997"/>
                  <a:gd name="T113" fmla="*/ 34 h 1909"/>
                  <a:gd name="T114" fmla="*/ 321 w 997"/>
                  <a:gd name="T115" fmla="*/ 0 h 1909"/>
                  <a:gd name="T116" fmla="*/ 289 w 997"/>
                  <a:gd name="T117" fmla="*/ 14 h 19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97" h="1909">
                    <a:moveTo>
                      <a:pt x="866" y="43"/>
                    </a:moveTo>
                    <a:lnTo>
                      <a:pt x="815" y="70"/>
                    </a:lnTo>
                    <a:lnTo>
                      <a:pt x="773" y="92"/>
                    </a:lnTo>
                    <a:lnTo>
                      <a:pt x="728" y="117"/>
                    </a:lnTo>
                    <a:lnTo>
                      <a:pt x="685" y="142"/>
                    </a:lnTo>
                    <a:lnTo>
                      <a:pt x="648" y="165"/>
                    </a:lnTo>
                    <a:lnTo>
                      <a:pt x="614" y="191"/>
                    </a:lnTo>
                    <a:lnTo>
                      <a:pt x="591" y="214"/>
                    </a:lnTo>
                    <a:lnTo>
                      <a:pt x="575" y="233"/>
                    </a:lnTo>
                    <a:lnTo>
                      <a:pt x="561" y="255"/>
                    </a:lnTo>
                    <a:lnTo>
                      <a:pt x="549" y="285"/>
                    </a:lnTo>
                    <a:lnTo>
                      <a:pt x="542" y="331"/>
                    </a:lnTo>
                    <a:lnTo>
                      <a:pt x="480" y="678"/>
                    </a:lnTo>
                    <a:lnTo>
                      <a:pt x="429" y="825"/>
                    </a:lnTo>
                    <a:lnTo>
                      <a:pt x="406" y="854"/>
                    </a:lnTo>
                    <a:lnTo>
                      <a:pt x="392" y="865"/>
                    </a:lnTo>
                    <a:lnTo>
                      <a:pt x="352" y="884"/>
                    </a:lnTo>
                    <a:lnTo>
                      <a:pt x="284" y="909"/>
                    </a:lnTo>
                    <a:lnTo>
                      <a:pt x="202" y="935"/>
                    </a:lnTo>
                    <a:lnTo>
                      <a:pt x="118" y="956"/>
                    </a:lnTo>
                    <a:lnTo>
                      <a:pt x="53" y="969"/>
                    </a:lnTo>
                    <a:lnTo>
                      <a:pt x="0" y="977"/>
                    </a:lnTo>
                    <a:lnTo>
                      <a:pt x="0" y="1032"/>
                    </a:lnTo>
                    <a:lnTo>
                      <a:pt x="0" y="1096"/>
                    </a:lnTo>
                    <a:lnTo>
                      <a:pt x="2" y="1138"/>
                    </a:lnTo>
                    <a:lnTo>
                      <a:pt x="10" y="1187"/>
                    </a:lnTo>
                    <a:lnTo>
                      <a:pt x="31" y="1265"/>
                    </a:lnTo>
                    <a:lnTo>
                      <a:pt x="134" y="1242"/>
                    </a:lnTo>
                    <a:lnTo>
                      <a:pt x="308" y="1197"/>
                    </a:lnTo>
                    <a:lnTo>
                      <a:pt x="519" y="1130"/>
                    </a:lnTo>
                    <a:lnTo>
                      <a:pt x="571" y="1100"/>
                    </a:lnTo>
                    <a:lnTo>
                      <a:pt x="624" y="1070"/>
                    </a:lnTo>
                    <a:lnTo>
                      <a:pt x="656" y="1024"/>
                    </a:lnTo>
                    <a:lnTo>
                      <a:pt x="668" y="1008"/>
                    </a:lnTo>
                    <a:lnTo>
                      <a:pt x="704" y="912"/>
                    </a:lnTo>
                    <a:lnTo>
                      <a:pt x="719" y="768"/>
                    </a:lnTo>
                    <a:lnTo>
                      <a:pt x="692" y="971"/>
                    </a:lnTo>
                    <a:lnTo>
                      <a:pt x="692" y="1051"/>
                    </a:lnTo>
                    <a:lnTo>
                      <a:pt x="682" y="1161"/>
                    </a:lnTo>
                    <a:lnTo>
                      <a:pt x="669" y="1310"/>
                    </a:lnTo>
                    <a:lnTo>
                      <a:pt x="646" y="1461"/>
                    </a:lnTo>
                    <a:lnTo>
                      <a:pt x="631" y="1638"/>
                    </a:lnTo>
                    <a:lnTo>
                      <a:pt x="616" y="1909"/>
                    </a:lnTo>
                    <a:lnTo>
                      <a:pt x="680" y="1901"/>
                    </a:lnTo>
                    <a:lnTo>
                      <a:pt x="737" y="1894"/>
                    </a:lnTo>
                    <a:lnTo>
                      <a:pt x="816" y="1868"/>
                    </a:lnTo>
                    <a:lnTo>
                      <a:pt x="865" y="1838"/>
                    </a:lnTo>
                    <a:lnTo>
                      <a:pt x="895" y="1808"/>
                    </a:lnTo>
                    <a:lnTo>
                      <a:pt x="926" y="1702"/>
                    </a:lnTo>
                    <a:lnTo>
                      <a:pt x="939" y="1506"/>
                    </a:lnTo>
                    <a:lnTo>
                      <a:pt x="955" y="1318"/>
                    </a:lnTo>
                    <a:lnTo>
                      <a:pt x="955" y="1167"/>
                    </a:lnTo>
                    <a:lnTo>
                      <a:pt x="933" y="889"/>
                    </a:lnTo>
                    <a:lnTo>
                      <a:pt x="951" y="629"/>
                    </a:lnTo>
                    <a:lnTo>
                      <a:pt x="982" y="453"/>
                    </a:lnTo>
                    <a:lnTo>
                      <a:pt x="997" y="228"/>
                    </a:lnTo>
                    <a:lnTo>
                      <a:pt x="978" y="103"/>
                    </a:lnTo>
                    <a:lnTo>
                      <a:pt x="960" y="0"/>
                    </a:lnTo>
                    <a:lnTo>
                      <a:pt x="866" y="43"/>
                    </a:lnTo>
                    <a:close/>
                  </a:path>
                </a:pathLst>
              </a:custGeom>
              <a:solidFill>
                <a:srgbClr val="606060"/>
              </a:solidFill>
              <a:ln w="4763">
                <a:solidFill>
                  <a:srgbClr val="000000"/>
                </a:solidFill>
                <a:prstDash val="solid"/>
                <a:round/>
                <a:headEnd/>
                <a:tailEnd/>
              </a:ln>
            </p:spPr>
            <p:txBody>
              <a:bodyPr/>
              <a:lstStyle/>
              <a:p>
                <a:endParaRPr lang="ru-RU"/>
              </a:p>
            </p:txBody>
          </p:sp>
          <p:sp>
            <p:nvSpPr>
              <p:cNvPr id="25668" name="Freeform 71"/>
              <p:cNvSpPr>
                <a:spLocks/>
              </p:cNvSpPr>
              <p:nvPr/>
            </p:nvSpPr>
            <p:spPr bwMode="auto">
              <a:xfrm>
                <a:off x="-528" y="1861"/>
                <a:ext cx="59" cy="50"/>
              </a:xfrm>
              <a:custGeom>
                <a:avLst/>
                <a:gdLst>
                  <a:gd name="T0" fmla="*/ 8 w 179"/>
                  <a:gd name="T1" fmla="*/ 0 h 149"/>
                  <a:gd name="T2" fmla="*/ 11 w 179"/>
                  <a:gd name="T3" fmla="*/ 0 h 149"/>
                  <a:gd name="T4" fmla="*/ 15 w 179"/>
                  <a:gd name="T5" fmla="*/ 0 h 149"/>
                  <a:gd name="T6" fmla="*/ 19 w 179"/>
                  <a:gd name="T7" fmla="*/ 1 h 149"/>
                  <a:gd name="T8" fmla="*/ 25 w 179"/>
                  <a:gd name="T9" fmla="*/ 4 h 149"/>
                  <a:gd name="T10" fmla="*/ 59 w 179"/>
                  <a:gd name="T11" fmla="*/ 28 h 149"/>
                  <a:gd name="T12" fmla="*/ 26 w 179"/>
                  <a:gd name="T13" fmla="*/ 10 h 149"/>
                  <a:gd name="T14" fmla="*/ 18 w 179"/>
                  <a:gd name="T15" fmla="*/ 8 h 149"/>
                  <a:gd name="T16" fmla="*/ 13 w 179"/>
                  <a:gd name="T17" fmla="*/ 7 h 149"/>
                  <a:gd name="T18" fmla="*/ 8 w 179"/>
                  <a:gd name="T19" fmla="*/ 7 h 149"/>
                  <a:gd name="T20" fmla="*/ 14 w 179"/>
                  <a:gd name="T21" fmla="*/ 14 h 149"/>
                  <a:gd name="T22" fmla="*/ 18 w 179"/>
                  <a:gd name="T23" fmla="*/ 19 h 149"/>
                  <a:gd name="T24" fmla="*/ 21 w 179"/>
                  <a:gd name="T25" fmla="*/ 24 h 149"/>
                  <a:gd name="T26" fmla="*/ 28 w 179"/>
                  <a:gd name="T27" fmla="*/ 50 h 149"/>
                  <a:gd name="T28" fmla="*/ 17 w 179"/>
                  <a:gd name="T29" fmla="*/ 26 h 149"/>
                  <a:gd name="T30" fmla="*/ 12 w 179"/>
                  <a:gd name="T31" fmla="*/ 19 h 149"/>
                  <a:gd name="T32" fmla="*/ 6 w 179"/>
                  <a:gd name="T33" fmla="*/ 12 h 149"/>
                  <a:gd name="T34" fmla="*/ 0 w 179"/>
                  <a:gd name="T35" fmla="*/ 10 h 149"/>
                  <a:gd name="T36" fmla="*/ 8 w 179"/>
                  <a:gd name="T37" fmla="*/ 0 h 1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9" h="149">
                    <a:moveTo>
                      <a:pt x="23" y="1"/>
                    </a:moveTo>
                    <a:lnTo>
                      <a:pt x="34" y="0"/>
                    </a:lnTo>
                    <a:lnTo>
                      <a:pt x="45" y="1"/>
                    </a:lnTo>
                    <a:lnTo>
                      <a:pt x="58" y="3"/>
                    </a:lnTo>
                    <a:lnTo>
                      <a:pt x="77" y="13"/>
                    </a:lnTo>
                    <a:lnTo>
                      <a:pt x="179" y="83"/>
                    </a:lnTo>
                    <a:lnTo>
                      <a:pt x="78" y="31"/>
                    </a:lnTo>
                    <a:lnTo>
                      <a:pt x="54" y="23"/>
                    </a:lnTo>
                    <a:lnTo>
                      <a:pt x="38" y="22"/>
                    </a:lnTo>
                    <a:lnTo>
                      <a:pt x="24" y="22"/>
                    </a:lnTo>
                    <a:lnTo>
                      <a:pt x="42" y="42"/>
                    </a:lnTo>
                    <a:lnTo>
                      <a:pt x="55" y="56"/>
                    </a:lnTo>
                    <a:lnTo>
                      <a:pt x="63" y="71"/>
                    </a:lnTo>
                    <a:lnTo>
                      <a:pt x="86" y="149"/>
                    </a:lnTo>
                    <a:lnTo>
                      <a:pt x="52" y="76"/>
                    </a:lnTo>
                    <a:lnTo>
                      <a:pt x="37" y="56"/>
                    </a:lnTo>
                    <a:lnTo>
                      <a:pt x="18" y="37"/>
                    </a:lnTo>
                    <a:lnTo>
                      <a:pt x="0" y="30"/>
                    </a:lnTo>
                    <a:lnTo>
                      <a:pt x="23" y="1"/>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69" name="Freeform 72"/>
              <p:cNvSpPr>
                <a:spLocks/>
              </p:cNvSpPr>
              <p:nvPr/>
            </p:nvSpPr>
            <p:spPr bwMode="auto">
              <a:xfrm>
                <a:off x="-397" y="1586"/>
                <a:ext cx="65" cy="390"/>
              </a:xfrm>
              <a:custGeom>
                <a:avLst/>
                <a:gdLst>
                  <a:gd name="T0" fmla="*/ 55 w 194"/>
                  <a:gd name="T1" fmla="*/ 0 h 1168"/>
                  <a:gd name="T2" fmla="*/ 28 w 194"/>
                  <a:gd name="T3" fmla="*/ 12 h 1168"/>
                  <a:gd name="T4" fmla="*/ 24 w 194"/>
                  <a:gd name="T5" fmla="*/ 23 h 1168"/>
                  <a:gd name="T6" fmla="*/ 12 w 194"/>
                  <a:gd name="T7" fmla="*/ 48 h 1168"/>
                  <a:gd name="T8" fmla="*/ 2 w 194"/>
                  <a:gd name="T9" fmla="*/ 71 h 1168"/>
                  <a:gd name="T10" fmla="*/ 31 w 194"/>
                  <a:gd name="T11" fmla="*/ 78 h 1168"/>
                  <a:gd name="T12" fmla="*/ 0 w 194"/>
                  <a:gd name="T13" fmla="*/ 93 h 1168"/>
                  <a:gd name="T14" fmla="*/ 5 w 194"/>
                  <a:gd name="T15" fmla="*/ 114 h 1168"/>
                  <a:gd name="T16" fmla="*/ 10 w 194"/>
                  <a:gd name="T17" fmla="*/ 144 h 1168"/>
                  <a:gd name="T18" fmla="*/ 13 w 194"/>
                  <a:gd name="T19" fmla="*/ 173 h 1168"/>
                  <a:gd name="T20" fmla="*/ 14 w 194"/>
                  <a:gd name="T21" fmla="*/ 195 h 1168"/>
                  <a:gd name="T22" fmla="*/ 15 w 194"/>
                  <a:gd name="T23" fmla="*/ 213 h 1168"/>
                  <a:gd name="T24" fmla="*/ 17 w 194"/>
                  <a:gd name="T25" fmla="*/ 230 h 1168"/>
                  <a:gd name="T26" fmla="*/ 20 w 194"/>
                  <a:gd name="T27" fmla="*/ 251 h 1168"/>
                  <a:gd name="T28" fmla="*/ 23 w 194"/>
                  <a:gd name="T29" fmla="*/ 277 h 1168"/>
                  <a:gd name="T30" fmla="*/ 34 w 194"/>
                  <a:gd name="T31" fmla="*/ 325 h 1168"/>
                  <a:gd name="T32" fmla="*/ 52 w 194"/>
                  <a:gd name="T33" fmla="*/ 390 h 1168"/>
                  <a:gd name="T34" fmla="*/ 52 w 194"/>
                  <a:gd name="T35" fmla="*/ 329 h 1168"/>
                  <a:gd name="T36" fmla="*/ 54 w 194"/>
                  <a:gd name="T37" fmla="*/ 285 h 1168"/>
                  <a:gd name="T38" fmla="*/ 55 w 194"/>
                  <a:gd name="T39" fmla="*/ 252 h 1168"/>
                  <a:gd name="T40" fmla="*/ 59 w 194"/>
                  <a:gd name="T41" fmla="*/ 212 h 1168"/>
                  <a:gd name="T42" fmla="*/ 61 w 194"/>
                  <a:gd name="T43" fmla="*/ 184 h 1168"/>
                  <a:gd name="T44" fmla="*/ 62 w 194"/>
                  <a:gd name="T45" fmla="*/ 144 h 1168"/>
                  <a:gd name="T46" fmla="*/ 64 w 194"/>
                  <a:gd name="T47" fmla="*/ 120 h 1168"/>
                  <a:gd name="T48" fmla="*/ 64 w 194"/>
                  <a:gd name="T49" fmla="*/ 97 h 1168"/>
                  <a:gd name="T50" fmla="*/ 65 w 194"/>
                  <a:gd name="T51" fmla="*/ 74 h 1168"/>
                  <a:gd name="T52" fmla="*/ 64 w 194"/>
                  <a:gd name="T53" fmla="*/ 49 h 1168"/>
                  <a:gd name="T54" fmla="*/ 60 w 194"/>
                  <a:gd name="T55" fmla="*/ 33 h 1168"/>
                  <a:gd name="T56" fmla="*/ 55 w 194"/>
                  <a:gd name="T57" fmla="*/ 8 h 1168"/>
                  <a:gd name="T58" fmla="*/ 55 w 194"/>
                  <a:gd name="T59" fmla="*/ 0 h 11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94" h="1168">
                    <a:moveTo>
                      <a:pt x="165" y="0"/>
                    </a:moveTo>
                    <a:lnTo>
                      <a:pt x="84" y="35"/>
                    </a:lnTo>
                    <a:lnTo>
                      <a:pt x="73" y="69"/>
                    </a:lnTo>
                    <a:lnTo>
                      <a:pt x="35" y="144"/>
                    </a:lnTo>
                    <a:lnTo>
                      <a:pt x="5" y="212"/>
                    </a:lnTo>
                    <a:lnTo>
                      <a:pt x="92" y="235"/>
                    </a:lnTo>
                    <a:lnTo>
                      <a:pt x="0" y="280"/>
                    </a:lnTo>
                    <a:lnTo>
                      <a:pt x="16" y="340"/>
                    </a:lnTo>
                    <a:lnTo>
                      <a:pt x="29" y="431"/>
                    </a:lnTo>
                    <a:lnTo>
                      <a:pt x="40" y="518"/>
                    </a:lnTo>
                    <a:lnTo>
                      <a:pt x="43" y="584"/>
                    </a:lnTo>
                    <a:lnTo>
                      <a:pt x="46" y="637"/>
                    </a:lnTo>
                    <a:lnTo>
                      <a:pt x="50" y="690"/>
                    </a:lnTo>
                    <a:lnTo>
                      <a:pt x="59" y="752"/>
                    </a:lnTo>
                    <a:lnTo>
                      <a:pt x="70" y="831"/>
                    </a:lnTo>
                    <a:lnTo>
                      <a:pt x="100" y="974"/>
                    </a:lnTo>
                    <a:lnTo>
                      <a:pt x="155" y="1168"/>
                    </a:lnTo>
                    <a:lnTo>
                      <a:pt x="156" y="986"/>
                    </a:lnTo>
                    <a:lnTo>
                      <a:pt x="160" y="854"/>
                    </a:lnTo>
                    <a:lnTo>
                      <a:pt x="163" y="755"/>
                    </a:lnTo>
                    <a:lnTo>
                      <a:pt x="175" y="635"/>
                    </a:lnTo>
                    <a:lnTo>
                      <a:pt x="182" y="552"/>
                    </a:lnTo>
                    <a:lnTo>
                      <a:pt x="186" y="431"/>
                    </a:lnTo>
                    <a:lnTo>
                      <a:pt x="190" y="358"/>
                    </a:lnTo>
                    <a:lnTo>
                      <a:pt x="190" y="290"/>
                    </a:lnTo>
                    <a:lnTo>
                      <a:pt x="194" y="221"/>
                    </a:lnTo>
                    <a:lnTo>
                      <a:pt x="190" y="146"/>
                    </a:lnTo>
                    <a:lnTo>
                      <a:pt x="178" y="100"/>
                    </a:lnTo>
                    <a:lnTo>
                      <a:pt x="165" y="25"/>
                    </a:lnTo>
                    <a:lnTo>
                      <a:pt x="165" y="0"/>
                    </a:lnTo>
                    <a:close/>
                  </a:path>
                </a:pathLst>
              </a:custGeom>
              <a:solidFill>
                <a:srgbClr val="808080"/>
              </a:solidFill>
              <a:ln w="4763">
                <a:solidFill>
                  <a:srgbClr val="000000"/>
                </a:solidFill>
                <a:prstDash val="solid"/>
                <a:round/>
                <a:headEnd/>
                <a:tailEnd/>
              </a:ln>
            </p:spPr>
            <p:txBody>
              <a:bodyPr/>
              <a:lstStyle/>
              <a:p>
                <a:endParaRPr lang="ru-RU"/>
              </a:p>
            </p:txBody>
          </p:sp>
          <p:grpSp>
            <p:nvGrpSpPr>
              <p:cNvPr id="25670" name="Group 73"/>
              <p:cNvGrpSpPr>
                <a:grpSpLocks/>
              </p:cNvGrpSpPr>
              <p:nvPr/>
            </p:nvGrpSpPr>
            <p:grpSpPr bwMode="auto">
              <a:xfrm>
                <a:off x="-369" y="1974"/>
                <a:ext cx="20" cy="109"/>
                <a:chOff x="-369" y="1974"/>
                <a:chExt cx="20" cy="109"/>
              </a:xfrm>
            </p:grpSpPr>
            <p:sp>
              <p:nvSpPr>
                <p:cNvPr id="25671" name="Oval 74"/>
                <p:cNvSpPr>
                  <a:spLocks noChangeArrowheads="1"/>
                </p:cNvSpPr>
                <p:nvPr/>
              </p:nvSpPr>
              <p:spPr bwMode="auto">
                <a:xfrm>
                  <a:off x="-364" y="1974"/>
                  <a:ext cx="15" cy="17"/>
                </a:xfrm>
                <a:prstGeom prst="ellipse">
                  <a:avLst/>
                </a:prstGeom>
                <a:solidFill>
                  <a:srgbClr val="000000"/>
                </a:solidFill>
                <a:ln w="4763">
                  <a:solidFill>
                    <a:srgbClr val="000000"/>
                  </a:solidFill>
                  <a:round/>
                  <a:headEnd/>
                  <a:tailEnd/>
                </a:ln>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ru-RU" altLang="ru-RU"/>
                </a:p>
              </p:txBody>
            </p:sp>
            <p:sp>
              <p:nvSpPr>
                <p:cNvPr id="25672" name="Oval 75"/>
                <p:cNvSpPr>
                  <a:spLocks noChangeArrowheads="1"/>
                </p:cNvSpPr>
                <p:nvPr/>
              </p:nvSpPr>
              <p:spPr bwMode="auto">
                <a:xfrm>
                  <a:off x="-369" y="2066"/>
                  <a:ext cx="15" cy="17"/>
                </a:xfrm>
                <a:prstGeom prst="ellipse">
                  <a:avLst/>
                </a:prstGeom>
                <a:solidFill>
                  <a:srgbClr val="000000"/>
                </a:solidFill>
                <a:ln w="4763">
                  <a:solidFill>
                    <a:srgbClr val="000000"/>
                  </a:solidFill>
                  <a:round/>
                  <a:headEnd/>
                  <a:tailEnd/>
                </a:ln>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ru-RU" altLang="ru-RU"/>
                </a:p>
              </p:txBody>
            </p:sp>
          </p:grpSp>
        </p:grpSp>
      </p:grpSp>
      <p:grpSp>
        <p:nvGrpSpPr>
          <p:cNvPr id="86092" name="Group 76"/>
          <p:cNvGrpSpPr>
            <a:grpSpLocks/>
          </p:cNvGrpSpPr>
          <p:nvPr/>
        </p:nvGrpSpPr>
        <p:grpSpPr bwMode="auto">
          <a:xfrm>
            <a:off x="6553200" y="3714750"/>
            <a:ext cx="1117600" cy="884635"/>
            <a:chOff x="288" y="3216"/>
            <a:chExt cx="704" cy="743"/>
          </a:xfrm>
        </p:grpSpPr>
        <p:sp>
          <p:nvSpPr>
            <p:cNvPr id="25619" name="Freeform 77"/>
            <p:cNvSpPr>
              <a:spLocks/>
            </p:cNvSpPr>
            <p:nvPr/>
          </p:nvSpPr>
          <p:spPr bwMode="auto">
            <a:xfrm flipH="1">
              <a:off x="394" y="3591"/>
              <a:ext cx="590" cy="359"/>
            </a:xfrm>
            <a:custGeom>
              <a:avLst/>
              <a:gdLst>
                <a:gd name="T0" fmla="*/ 239 w 1663"/>
                <a:gd name="T1" fmla="*/ 0 h 994"/>
                <a:gd name="T2" fmla="*/ 197 w 1663"/>
                <a:gd name="T3" fmla="*/ 23 h 994"/>
                <a:gd name="T4" fmla="*/ 151 w 1663"/>
                <a:gd name="T5" fmla="*/ 38 h 994"/>
                <a:gd name="T6" fmla="*/ 97 w 1663"/>
                <a:gd name="T7" fmla="*/ 40 h 994"/>
                <a:gd name="T8" fmla="*/ 56 w 1663"/>
                <a:gd name="T9" fmla="*/ 40 h 994"/>
                <a:gd name="T10" fmla="*/ 64 w 1663"/>
                <a:gd name="T11" fmla="*/ 70 h 994"/>
                <a:gd name="T12" fmla="*/ 29 w 1663"/>
                <a:gd name="T13" fmla="*/ 79 h 994"/>
                <a:gd name="T14" fmla="*/ 50 w 1663"/>
                <a:gd name="T15" fmla="*/ 108 h 994"/>
                <a:gd name="T16" fmla="*/ 5 w 1663"/>
                <a:gd name="T17" fmla="*/ 120 h 994"/>
                <a:gd name="T18" fmla="*/ 46 w 1663"/>
                <a:gd name="T19" fmla="*/ 146 h 994"/>
                <a:gd name="T20" fmla="*/ 0 w 1663"/>
                <a:gd name="T21" fmla="*/ 156 h 994"/>
                <a:gd name="T22" fmla="*/ 57 w 1663"/>
                <a:gd name="T23" fmla="*/ 180 h 994"/>
                <a:gd name="T24" fmla="*/ 118 w 1663"/>
                <a:gd name="T25" fmla="*/ 206 h 994"/>
                <a:gd name="T26" fmla="*/ 183 w 1663"/>
                <a:gd name="T27" fmla="*/ 230 h 994"/>
                <a:gd name="T28" fmla="*/ 236 w 1663"/>
                <a:gd name="T29" fmla="*/ 270 h 994"/>
                <a:gd name="T30" fmla="*/ 256 w 1663"/>
                <a:gd name="T31" fmla="*/ 283 h 994"/>
                <a:gd name="T32" fmla="*/ 289 w 1663"/>
                <a:gd name="T33" fmla="*/ 287 h 994"/>
                <a:gd name="T34" fmla="*/ 325 w 1663"/>
                <a:gd name="T35" fmla="*/ 294 h 994"/>
                <a:gd name="T36" fmla="*/ 366 w 1663"/>
                <a:gd name="T37" fmla="*/ 307 h 994"/>
                <a:gd name="T38" fmla="*/ 451 w 1663"/>
                <a:gd name="T39" fmla="*/ 343 h 994"/>
                <a:gd name="T40" fmla="*/ 502 w 1663"/>
                <a:gd name="T41" fmla="*/ 357 h 994"/>
                <a:gd name="T42" fmla="*/ 553 w 1663"/>
                <a:gd name="T43" fmla="*/ 359 h 994"/>
                <a:gd name="T44" fmla="*/ 590 w 1663"/>
                <a:gd name="T45" fmla="*/ 177 h 994"/>
                <a:gd name="T46" fmla="*/ 459 w 1663"/>
                <a:gd name="T47" fmla="*/ 109 h 994"/>
                <a:gd name="T48" fmla="*/ 264 w 1663"/>
                <a:gd name="T49" fmla="*/ 48 h 994"/>
                <a:gd name="T50" fmla="*/ 243 w 1663"/>
                <a:gd name="T51" fmla="*/ 23 h 994"/>
                <a:gd name="T52" fmla="*/ 239 w 1663"/>
                <a:gd name="T53" fmla="*/ 0 h 994"/>
                <a:gd name="T54" fmla="*/ 239 w 1663"/>
                <a:gd name="T55" fmla="*/ 0 h 994"/>
                <a:gd name="T56" fmla="*/ 239 w 1663"/>
                <a:gd name="T57" fmla="*/ 0 h 9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663" h="994">
                  <a:moveTo>
                    <a:pt x="674" y="0"/>
                  </a:moveTo>
                  <a:lnTo>
                    <a:pt x="554" y="65"/>
                  </a:lnTo>
                  <a:lnTo>
                    <a:pt x="425" y="105"/>
                  </a:lnTo>
                  <a:lnTo>
                    <a:pt x="273" y="112"/>
                  </a:lnTo>
                  <a:lnTo>
                    <a:pt x="157" y="112"/>
                  </a:lnTo>
                  <a:lnTo>
                    <a:pt x="179" y="195"/>
                  </a:lnTo>
                  <a:lnTo>
                    <a:pt x="82" y="218"/>
                  </a:lnTo>
                  <a:lnTo>
                    <a:pt x="141" y="299"/>
                  </a:lnTo>
                  <a:lnTo>
                    <a:pt x="13" y="331"/>
                  </a:lnTo>
                  <a:lnTo>
                    <a:pt x="130" y="404"/>
                  </a:lnTo>
                  <a:lnTo>
                    <a:pt x="0" y="432"/>
                  </a:lnTo>
                  <a:lnTo>
                    <a:pt x="160" y="498"/>
                  </a:lnTo>
                  <a:lnTo>
                    <a:pt x="332" y="569"/>
                  </a:lnTo>
                  <a:lnTo>
                    <a:pt x="515" y="638"/>
                  </a:lnTo>
                  <a:lnTo>
                    <a:pt x="666" y="748"/>
                  </a:lnTo>
                  <a:lnTo>
                    <a:pt x="722" y="783"/>
                  </a:lnTo>
                  <a:lnTo>
                    <a:pt x="814" y="795"/>
                  </a:lnTo>
                  <a:lnTo>
                    <a:pt x="916" y="814"/>
                  </a:lnTo>
                  <a:lnTo>
                    <a:pt x="1033" y="849"/>
                  </a:lnTo>
                  <a:lnTo>
                    <a:pt x="1270" y="950"/>
                  </a:lnTo>
                  <a:lnTo>
                    <a:pt x="1415" y="989"/>
                  </a:lnTo>
                  <a:lnTo>
                    <a:pt x="1558" y="994"/>
                  </a:lnTo>
                  <a:lnTo>
                    <a:pt x="1663" y="491"/>
                  </a:lnTo>
                  <a:lnTo>
                    <a:pt x="1293" y="303"/>
                  </a:lnTo>
                  <a:lnTo>
                    <a:pt x="745" y="132"/>
                  </a:lnTo>
                  <a:lnTo>
                    <a:pt x="686" y="63"/>
                  </a:lnTo>
                  <a:lnTo>
                    <a:pt x="67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20" name="Freeform 78"/>
            <p:cNvSpPr>
              <a:spLocks/>
            </p:cNvSpPr>
            <p:nvPr/>
          </p:nvSpPr>
          <p:spPr bwMode="auto">
            <a:xfrm flipH="1">
              <a:off x="348" y="3220"/>
              <a:ext cx="216" cy="183"/>
            </a:xfrm>
            <a:custGeom>
              <a:avLst/>
              <a:gdLst>
                <a:gd name="T0" fmla="*/ 48 w 606"/>
                <a:gd name="T1" fmla="*/ 136 h 506"/>
                <a:gd name="T2" fmla="*/ 11 w 606"/>
                <a:gd name="T3" fmla="*/ 80 h 506"/>
                <a:gd name="T4" fmla="*/ 0 w 606"/>
                <a:gd name="T5" fmla="*/ 35 h 506"/>
                <a:gd name="T6" fmla="*/ 16 w 606"/>
                <a:gd name="T7" fmla="*/ 35 h 506"/>
                <a:gd name="T8" fmla="*/ 27 w 606"/>
                <a:gd name="T9" fmla="*/ 56 h 506"/>
                <a:gd name="T10" fmla="*/ 43 w 606"/>
                <a:gd name="T11" fmla="*/ 1 h 506"/>
                <a:gd name="T12" fmla="*/ 56 w 606"/>
                <a:gd name="T13" fmla="*/ 0 h 506"/>
                <a:gd name="T14" fmla="*/ 50 w 606"/>
                <a:gd name="T15" fmla="*/ 59 h 506"/>
                <a:gd name="T16" fmla="*/ 58 w 606"/>
                <a:gd name="T17" fmla="*/ 97 h 506"/>
                <a:gd name="T18" fmla="*/ 72 w 606"/>
                <a:gd name="T19" fmla="*/ 35 h 506"/>
                <a:gd name="T20" fmla="*/ 82 w 606"/>
                <a:gd name="T21" fmla="*/ 25 h 506"/>
                <a:gd name="T22" fmla="*/ 96 w 606"/>
                <a:gd name="T23" fmla="*/ 31 h 506"/>
                <a:gd name="T24" fmla="*/ 77 w 606"/>
                <a:gd name="T25" fmla="*/ 87 h 506"/>
                <a:gd name="T26" fmla="*/ 98 w 606"/>
                <a:gd name="T27" fmla="*/ 55 h 506"/>
                <a:gd name="T28" fmla="*/ 108 w 606"/>
                <a:gd name="T29" fmla="*/ 84 h 506"/>
                <a:gd name="T30" fmla="*/ 122 w 606"/>
                <a:gd name="T31" fmla="*/ 73 h 506"/>
                <a:gd name="T32" fmla="*/ 143 w 606"/>
                <a:gd name="T33" fmla="*/ 81 h 506"/>
                <a:gd name="T34" fmla="*/ 159 w 606"/>
                <a:gd name="T35" fmla="*/ 75 h 506"/>
                <a:gd name="T36" fmla="*/ 176 w 606"/>
                <a:gd name="T37" fmla="*/ 86 h 506"/>
                <a:gd name="T38" fmla="*/ 190 w 606"/>
                <a:gd name="T39" fmla="*/ 81 h 506"/>
                <a:gd name="T40" fmla="*/ 204 w 606"/>
                <a:gd name="T41" fmla="*/ 94 h 506"/>
                <a:gd name="T42" fmla="*/ 208 w 606"/>
                <a:gd name="T43" fmla="*/ 125 h 506"/>
                <a:gd name="T44" fmla="*/ 216 w 606"/>
                <a:gd name="T45" fmla="*/ 136 h 506"/>
                <a:gd name="T46" fmla="*/ 200 w 606"/>
                <a:gd name="T47" fmla="*/ 167 h 506"/>
                <a:gd name="T48" fmla="*/ 178 w 606"/>
                <a:gd name="T49" fmla="*/ 182 h 506"/>
                <a:gd name="T50" fmla="*/ 158 w 606"/>
                <a:gd name="T51" fmla="*/ 183 h 506"/>
                <a:gd name="T52" fmla="*/ 48 w 606"/>
                <a:gd name="T53" fmla="*/ 136 h 506"/>
                <a:gd name="T54" fmla="*/ 48 w 606"/>
                <a:gd name="T55" fmla="*/ 136 h 506"/>
                <a:gd name="T56" fmla="*/ 48 w 606"/>
                <a:gd name="T57" fmla="*/ 136 h 50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6" h="506">
                  <a:moveTo>
                    <a:pt x="136" y="377"/>
                  </a:moveTo>
                  <a:lnTo>
                    <a:pt x="30" y="221"/>
                  </a:lnTo>
                  <a:lnTo>
                    <a:pt x="0" y="97"/>
                  </a:lnTo>
                  <a:lnTo>
                    <a:pt x="45" y="97"/>
                  </a:lnTo>
                  <a:lnTo>
                    <a:pt x="77" y="155"/>
                  </a:lnTo>
                  <a:lnTo>
                    <a:pt x="120" y="3"/>
                  </a:lnTo>
                  <a:lnTo>
                    <a:pt x="158" y="0"/>
                  </a:lnTo>
                  <a:lnTo>
                    <a:pt x="140" y="162"/>
                  </a:lnTo>
                  <a:lnTo>
                    <a:pt x="162" y="268"/>
                  </a:lnTo>
                  <a:lnTo>
                    <a:pt x="202" y="97"/>
                  </a:lnTo>
                  <a:lnTo>
                    <a:pt x="230" y="69"/>
                  </a:lnTo>
                  <a:lnTo>
                    <a:pt x="268" y="85"/>
                  </a:lnTo>
                  <a:lnTo>
                    <a:pt x="217" y="240"/>
                  </a:lnTo>
                  <a:lnTo>
                    <a:pt x="275" y="151"/>
                  </a:lnTo>
                  <a:lnTo>
                    <a:pt x="304" y="233"/>
                  </a:lnTo>
                  <a:lnTo>
                    <a:pt x="341" y="202"/>
                  </a:lnTo>
                  <a:lnTo>
                    <a:pt x="401" y="224"/>
                  </a:lnTo>
                  <a:lnTo>
                    <a:pt x="447" y="206"/>
                  </a:lnTo>
                  <a:lnTo>
                    <a:pt x="493" y="237"/>
                  </a:lnTo>
                  <a:lnTo>
                    <a:pt x="532" y="224"/>
                  </a:lnTo>
                  <a:lnTo>
                    <a:pt x="571" y="260"/>
                  </a:lnTo>
                  <a:lnTo>
                    <a:pt x="583" y="346"/>
                  </a:lnTo>
                  <a:lnTo>
                    <a:pt x="606" y="377"/>
                  </a:lnTo>
                  <a:lnTo>
                    <a:pt x="560" y="463"/>
                  </a:lnTo>
                  <a:lnTo>
                    <a:pt x="498" y="502"/>
                  </a:lnTo>
                  <a:lnTo>
                    <a:pt x="443" y="506"/>
                  </a:lnTo>
                  <a:lnTo>
                    <a:pt x="136" y="377"/>
                  </a:lnTo>
                  <a:close/>
                </a:path>
              </a:pathLst>
            </a:custGeom>
            <a:solidFill>
              <a:srgbClr val="EBA1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21" name="Freeform 79"/>
            <p:cNvSpPr>
              <a:spLocks/>
            </p:cNvSpPr>
            <p:nvPr/>
          </p:nvSpPr>
          <p:spPr bwMode="auto">
            <a:xfrm flipH="1">
              <a:off x="431" y="3605"/>
              <a:ext cx="279" cy="128"/>
            </a:xfrm>
            <a:custGeom>
              <a:avLst/>
              <a:gdLst>
                <a:gd name="T0" fmla="*/ 66 w 787"/>
                <a:gd name="T1" fmla="*/ 0 h 354"/>
                <a:gd name="T2" fmla="*/ 0 w 787"/>
                <a:gd name="T3" fmla="*/ 39 h 354"/>
                <a:gd name="T4" fmla="*/ 33 w 787"/>
                <a:gd name="T5" fmla="*/ 65 h 354"/>
                <a:gd name="T6" fmla="*/ 66 w 787"/>
                <a:gd name="T7" fmla="*/ 88 h 354"/>
                <a:gd name="T8" fmla="*/ 83 w 787"/>
                <a:gd name="T9" fmla="*/ 113 h 354"/>
                <a:gd name="T10" fmla="*/ 85 w 787"/>
                <a:gd name="T11" fmla="*/ 128 h 354"/>
                <a:gd name="T12" fmla="*/ 130 w 787"/>
                <a:gd name="T13" fmla="*/ 114 h 354"/>
                <a:gd name="T14" fmla="*/ 171 w 787"/>
                <a:gd name="T15" fmla="*/ 113 h 354"/>
                <a:gd name="T16" fmla="*/ 207 w 787"/>
                <a:gd name="T17" fmla="*/ 115 h 354"/>
                <a:gd name="T18" fmla="*/ 279 w 787"/>
                <a:gd name="T19" fmla="*/ 91 h 354"/>
                <a:gd name="T20" fmla="*/ 228 w 787"/>
                <a:gd name="T21" fmla="*/ 53 h 354"/>
                <a:gd name="T22" fmla="*/ 66 w 787"/>
                <a:gd name="T23" fmla="*/ 0 h 354"/>
                <a:gd name="T24" fmla="*/ 66 w 787"/>
                <a:gd name="T25" fmla="*/ 0 h 354"/>
                <a:gd name="T26" fmla="*/ 66 w 787"/>
                <a:gd name="T27" fmla="*/ 0 h 3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87" h="354">
                  <a:moveTo>
                    <a:pt x="187" y="0"/>
                  </a:moveTo>
                  <a:lnTo>
                    <a:pt x="0" y="109"/>
                  </a:lnTo>
                  <a:lnTo>
                    <a:pt x="94" y="179"/>
                  </a:lnTo>
                  <a:lnTo>
                    <a:pt x="187" y="242"/>
                  </a:lnTo>
                  <a:lnTo>
                    <a:pt x="234" y="312"/>
                  </a:lnTo>
                  <a:lnTo>
                    <a:pt x="239" y="354"/>
                  </a:lnTo>
                  <a:lnTo>
                    <a:pt x="366" y="316"/>
                  </a:lnTo>
                  <a:lnTo>
                    <a:pt x="483" y="312"/>
                  </a:lnTo>
                  <a:lnTo>
                    <a:pt x="585" y="319"/>
                  </a:lnTo>
                  <a:lnTo>
                    <a:pt x="787" y="253"/>
                  </a:lnTo>
                  <a:lnTo>
                    <a:pt x="644" y="147"/>
                  </a:lnTo>
                  <a:lnTo>
                    <a:pt x="187" y="0"/>
                  </a:lnTo>
                  <a:close/>
                </a:path>
              </a:pathLst>
            </a:custGeom>
            <a:solidFill>
              <a:srgbClr val="CEF0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22" name="Freeform 80"/>
            <p:cNvSpPr>
              <a:spLocks/>
            </p:cNvSpPr>
            <p:nvPr/>
          </p:nvSpPr>
          <p:spPr bwMode="auto">
            <a:xfrm flipH="1">
              <a:off x="512" y="3803"/>
              <a:ext cx="52" cy="58"/>
            </a:xfrm>
            <a:custGeom>
              <a:avLst/>
              <a:gdLst>
                <a:gd name="T0" fmla="*/ 19 w 146"/>
                <a:gd name="T1" fmla="*/ 3 h 159"/>
                <a:gd name="T2" fmla="*/ 0 w 146"/>
                <a:gd name="T3" fmla="*/ 58 h 159"/>
                <a:gd name="T4" fmla="*/ 52 w 146"/>
                <a:gd name="T5" fmla="*/ 34 h 159"/>
                <a:gd name="T6" fmla="*/ 43 w 146"/>
                <a:gd name="T7" fmla="*/ 0 h 159"/>
                <a:gd name="T8" fmla="*/ 19 w 146"/>
                <a:gd name="T9" fmla="*/ 3 h 159"/>
                <a:gd name="T10" fmla="*/ 19 w 146"/>
                <a:gd name="T11" fmla="*/ 3 h 159"/>
                <a:gd name="T12" fmla="*/ 19 w 146"/>
                <a:gd name="T13" fmla="*/ 3 h 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6" h="159">
                  <a:moveTo>
                    <a:pt x="54" y="7"/>
                  </a:moveTo>
                  <a:lnTo>
                    <a:pt x="0" y="159"/>
                  </a:lnTo>
                  <a:lnTo>
                    <a:pt x="146" y="93"/>
                  </a:lnTo>
                  <a:lnTo>
                    <a:pt x="120" y="0"/>
                  </a:lnTo>
                  <a:lnTo>
                    <a:pt x="54" y="7"/>
                  </a:lnTo>
                  <a:close/>
                </a:path>
              </a:pathLst>
            </a:custGeom>
            <a:solidFill>
              <a:srgbClr val="F2D8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23" name="Freeform 81"/>
            <p:cNvSpPr>
              <a:spLocks/>
            </p:cNvSpPr>
            <p:nvPr/>
          </p:nvSpPr>
          <p:spPr bwMode="auto">
            <a:xfrm flipH="1">
              <a:off x="361" y="3636"/>
              <a:ext cx="181" cy="194"/>
            </a:xfrm>
            <a:custGeom>
              <a:avLst/>
              <a:gdLst>
                <a:gd name="T0" fmla="*/ 149 w 510"/>
                <a:gd name="T1" fmla="*/ 0 h 539"/>
                <a:gd name="T2" fmla="*/ 94 w 510"/>
                <a:gd name="T3" fmla="*/ 49 h 539"/>
                <a:gd name="T4" fmla="*/ 53 w 510"/>
                <a:gd name="T5" fmla="*/ 93 h 539"/>
                <a:gd name="T6" fmla="*/ 0 w 510"/>
                <a:gd name="T7" fmla="*/ 169 h 539"/>
                <a:gd name="T8" fmla="*/ 14 w 510"/>
                <a:gd name="T9" fmla="*/ 174 h 539"/>
                <a:gd name="T10" fmla="*/ 28 w 510"/>
                <a:gd name="T11" fmla="*/ 194 h 539"/>
                <a:gd name="T12" fmla="*/ 62 w 510"/>
                <a:gd name="T13" fmla="*/ 159 h 539"/>
                <a:gd name="T14" fmla="*/ 138 w 510"/>
                <a:gd name="T15" fmla="*/ 59 h 539"/>
                <a:gd name="T16" fmla="*/ 181 w 510"/>
                <a:gd name="T17" fmla="*/ 18 h 539"/>
                <a:gd name="T18" fmla="*/ 167 w 510"/>
                <a:gd name="T19" fmla="*/ 0 h 539"/>
                <a:gd name="T20" fmla="*/ 149 w 510"/>
                <a:gd name="T21" fmla="*/ 0 h 539"/>
                <a:gd name="T22" fmla="*/ 149 w 510"/>
                <a:gd name="T23" fmla="*/ 0 h 539"/>
                <a:gd name="T24" fmla="*/ 149 w 510"/>
                <a:gd name="T25" fmla="*/ 0 h 5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10" h="539">
                  <a:moveTo>
                    <a:pt x="421" y="0"/>
                  </a:moveTo>
                  <a:lnTo>
                    <a:pt x="266" y="137"/>
                  </a:lnTo>
                  <a:lnTo>
                    <a:pt x="149" y="258"/>
                  </a:lnTo>
                  <a:lnTo>
                    <a:pt x="0" y="469"/>
                  </a:lnTo>
                  <a:lnTo>
                    <a:pt x="39" y="483"/>
                  </a:lnTo>
                  <a:lnTo>
                    <a:pt x="79" y="539"/>
                  </a:lnTo>
                  <a:lnTo>
                    <a:pt x="175" y="441"/>
                  </a:lnTo>
                  <a:lnTo>
                    <a:pt x="389" y="163"/>
                  </a:lnTo>
                  <a:lnTo>
                    <a:pt x="510" y="51"/>
                  </a:lnTo>
                  <a:lnTo>
                    <a:pt x="471" y="0"/>
                  </a:lnTo>
                  <a:lnTo>
                    <a:pt x="421" y="0"/>
                  </a:lnTo>
                  <a:close/>
                </a:path>
              </a:pathLst>
            </a:custGeom>
            <a:solidFill>
              <a:srgbClr val="FFEA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24" name="Freeform 82"/>
            <p:cNvSpPr>
              <a:spLocks/>
            </p:cNvSpPr>
            <p:nvPr/>
          </p:nvSpPr>
          <p:spPr bwMode="auto">
            <a:xfrm flipH="1">
              <a:off x="322" y="3599"/>
              <a:ext cx="79" cy="67"/>
            </a:xfrm>
            <a:custGeom>
              <a:avLst/>
              <a:gdLst>
                <a:gd name="T0" fmla="*/ 4 w 221"/>
                <a:gd name="T1" fmla="*/ 44 h 183"/>
                <a:gd name="T2" fmla="*/ 0 w 221"/>
                <a:gd name="T3" fmla="*/ 31 h 183"/>
                <a:gd name="T4" fmla="*/ 11 w 221"/>
                <a:gd name="T5" fmla="*/ 25 h 183"/>
                <a:gd name="T6" fmla="*/ 12 w 221"/>
                <a:gd name="T7" fmla="*/ 13 h 183"/>
                <a:gd name="T8" fmla="*/ 44 w 221"/>
                <a:gd name="T9" fmla="*/ 0 h 183"/>
                <a:gd name="T10" fmla="*/ 79 w 221"/>
                <a:gd name="T11" fmla="*/ 40 h 183"/>
                <a:gd name="T12" fmla="*/ 71 w 221"/>
                <a:gd name="T13" fmla="*/ 53 h 183"/>
                <a:gd name="T14" fmla="*/ 36 w 221"/>
                <a:gd name="T15" fmla="*/ 67 h 183"/>
                <a:gd name="T16" fmla="*/ 22 w 221"/>
                <a:gd name="T17" fmla="*/ 44 h 183"/>
                <a:gd name="T18" fmla="*/ 4 w 221"/>
                <a:gd name="T19" fmla="*/ 44 h 183"/>
                <a:gd name="T20" fmla="*/ 4 w 221"/>
                <a:gd name="T21" fmla="*/ 44 h 183"/>
                <a:gd name="T22" fmla="*/ 4 w 221"/>
                <a:gd name="T23" fmla="*/ 44 h 1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1" h="183">
                  <a:moveTo>
                    <a:pt x="11" y="121"/>
                  </a:moveTo>
                  <a:lnTo>
                    <a:pt x="0" y="85"/>
                  </a:lnTo>
                  <a:lnTo>
                    <a:pt x="31" y="69"/>
                  </a:lnTo>
                  <a:lnTo>
                    <a:pt x="34" y="36"/>
                  </a:lnTo>
                  <a:lnTo>
                    <a:pt x="124" y="0"/>
                  </a:lnTo>
                  <a:lnTo>
                    <a:pt x="221" y="109"/>
                  </a:lnTo>
                  <a:lnTo>
                    <a:pt x="198" y="144"/>
                  </a:lnTo>
                  <a:lnTo>
                    <a:pt x="101" y="183"/>
                  </a:lnTo>
                  <a:lnTo>
                    <a:pt x="62" y="121"/>
                  </a:lnTo>
                  <a:lnTo>
                    <a:pt x="11" y="121"/>
                  </a:lnTo>
                  <a:close/>
                </a:path>
              </a:pathLst>
            </a:custGeom>
            <a:solidFill>
              <a:srgbClr val="B5B5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25" name="Freeform 83"/>
            <p:cNvSpPr>
              <a:spLocks/>
            </p:cNvSpPr>
            <p:nvPr/>
          </p:nvSpPr>
          <p:spPr bwMode="auto">
            <a:xfrm flipH="1">
              <a:off x="308" y="3586"/>
              <a:ext cx="49" cy="54"/>
            </a:xfrm>
            <a:custGeom>
              <a:avLst/>
              <a:gdLst>
                <a:gd name="T0" fmla="*/ 0 w 137"/>
                <a:gd name="T1" fmla="*/ 14 h 150"/>
                <a:gd name="T2" fmla="*/ 21 w 137"/>
                <a:gd name="T3" fmla="*/ 0 h 150"/>
                <a:gd name="T4" fmla="*/ 38 w 137"/>
                <a:gd name="T5" fmla="*/ 6 h 150"/>
                <a:gd name="T6" fmla="*/ 49 w 137"/>
                <a:gd name="T7" fmla="*/ 38 h 150"/>
                <a:gd name="T8" fmla="*/ 25 w 137"/>
                <a:gd name="T9" fmla="*/ 54 h 150"/>
                <a:gd name="T10" fmla="*/ 10 w 137"/>
                <a:gd name="T11" fmla="*/ 33 h 150"/>
                <a:gd name="T12" fmla="*/ 0 w 137"/>
                <a:gd name="T13" fmla="*/ 14 h 150"/>
                <a:gd name="T14" fmla="*/ 0 w 137"/>
                <a:gd name="T15" fmla="*/ 14 h 150"/>
                <a:gd name="T16" fmla="*/ 0 w 137"/>
                <a:gd name="T17" fmla="*/ 14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 h="150">
                  <a:moveTo>
                    <a:pt x="0" y="40"/>
                  </a:moveTo>
                  <a:lnTo>
                    <a:pt x="58" y="0"/>
                  </a:lnTo>
                  <a:lnTo>
                    <a:pt x="106" y="17"/>
                  </a:lnTo>
                  <a:lnTo>
                    <a:pt x="137" y="105"/>
                  </a:lnTo>
                  <a:lnTo>
                    <a:pt x="70" y="150"/>
                  </a:lnTo>
                  <a:lnTo>
                    <a:pt x="27" y="91"/>
                  </a:lnTo>
                  <a:lnTo>
                    <a:pt x="0" y="40"/>
                  </a:lnTo>
                  <a:close/>
                </a:path>
              </a:pathLst>
            </a:custGeom>
            <a:solidFill>
              <a:srgbClr val="FF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26" name="Freeform 84"/>
            <p:cNvSpPr>
              <a:spLocks/>
            </p:cNvSpPr>
            <p:nvPr/>
          </p:nvSpPr>
          <p:spPr bwMode="auto">
            <a:xfrm flipH="1">
              <a:off x="315" y="3692"/>
              <a:ext cx="235" cy="129"/>
            </a:xfrm>
            <a:custGeom>
              <a:avLst/>
              <a:gdLst>
                <a:gd name="T0" fmla="*/ 87 w 661"/>
                <a:gd name="T1" fmla="*/ 4 h 357"/>
                <a:gd name="T2" fmla="*/ 68 w 661"/>
                <a:gd name="T3" fmla="*/ 14 h 357"/>
                <a:gd name="T4" fmla="*/ 49 w 661"/>
                <a:gd name="T5" fmla="*/ 14 h 357"/>
                <a:gd name="T6" fmla="*/ 34 w 661"/>
                <a:gd name="T7" fmla="*/ 34 h 357"/>
                <a:gd name="T8" fmla="*/ 0 w 661"/>
                <a:gd name="T9" fmla="*/ 65 h 357"/>
                <a:gd name="T10" fmla="*/ 6 w 661"/>
                <a:gd name="T11" fmla="*/ 80 h 357"/>
                <a:gd name="T12" fmla="*/ 21 w 661"/>
                <a:gd name="T13" fmla="*/ 83 h 357"/>
                <a:gd name="T14" fmla="*/ 38 w 661"/>
                <a:gd name="T15" fmla="*/ 90 h 357"/>
                <a:gd name="T16" fmla="*/ 52 w 661"/>
                <a:gd name="T17" fmla="*/ 93 h 357"/>
                <a:gd name="T18" fmla="*/ 78 w 661"/>
                <a:gd name="T19" fmla="*/ 113 h 357"/>
                <a:gd name="T20" fmla="*/ 139 w 661"/>
                <a:gd name="T21" fmla="*/ 129 h 357"/>
                <a:gd name="T22" fmla="*/ 186 w 661"/>
                <a:gd name="T23" fmla="*/ 89 h 357"/>
                <a:gd name="T24" fmla="*/ 224 w 661"/>
                <a:gd name="T25" fmla="*/ 52 h 357"/>
                <a:gd name="T26" fmla="*/ 235 w 661"/>
                <a:gd name="T27" fmla="*/ 34 h 357"/>
                <a:gd name="T28" fmla="*/ 225 w 661"/>
                <a:gd name="T29" fmla="*/ 12 h 357"/>
                <a:gd name="T30" fmla="*/ 202 w 661"/>
                <a:gd name="T31" fmla="*/ 0 h 357"/>
                <a:gd name="T32" fmla="*/ 181 w 661"/>
                <a:gd name="T33" fmla="*/ 1 h 357"/>
                <a:gd name="T34" fmla="*/ 138 w 661"/>
                <a:gd name="T35" fmla="*/ 14 h 357"/>
                <a:gd name="T36" fmla="*/ 106 w 661"/>
                <a:gd name="T37" fmla="*/ 29 h 357"/>
                <a:gd name="T38" fmla="*/ 69 w 661"/>
                <a:gd name="T39" fmla="*/ 31 h 357"/>
                <a:gd name="T40" fmla="*/ 87 w 661"/>
                <a:gd name="T41" fmla="*/ 4 h 357"/>
                <a:gd name="T42" fmla="*/ 87 w 661"/>
                <a:gd name="T43" fmla="*/ 4 h 357"/>
                <a:gd name="T44" fmla="*/ 87 w 661"/>
                <a:gd name="T45" fmla="*/ 4 h 3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61" h="357">
                  <a:moveTo>
                    <a:pt x="244" y="11"/>
                  </a:moveTo>
                  <a:lnTo>
                    <a:pt x="191" y="38"/>
                  </a:lnTo>
                  <a:lnTo>
                    <a:pt x="139" y="38"/>
                  </a:lnTo>
                  <a:lnTo>
                    <a:pt x="97" y="93"/>
                  </a:lnTo>
                  <a:lnTo>
                    <a:pt x="0" y="179"/>
                  </a:lnTo>
                  <a:lnTo>
                    <a:pt x="18" y="221"/>
                  </a:lnTo>
                  <a:lnTo>
                    <a:pt x="58" y="229"/>
                  </a:lnTo>
                  <a:lnTo>
                    <a:pt x="107" y="249"/>
                  </a:lnTo>
                  <a:lnTo>
                    <a:pt x="147" y="256"/>
                  </a:lnTo>
                  <a:lnTo>
                    <a:pt x="220" y="312"/>
                  </a:lnTo>
                  <a:lnTo>
                    <a:pt x="392" y="357"/>
                  </a:lnTo>
                  <a:lnTo>
                    <a:pt x="524" y="245"/>
                  </a:lnTo>
                  <a:lnTo>
                    <a:pt x="629" y="143"/>
                  </a:lnTo>
                  <a:lnTo>
                    <a:pt x="661" y="93"/>
                  </a:lnTo>
                  <a:lnTo>
                    <a:pt x="634" y="34"/>
                  </a:lnTo>
                  <a:lnTo>
                    <a:pt x="567" y="0"/>
                  </a:lnTo>
                  <a:lnTo>
                    <a:pt x="508" y="2"/>
                  </a:lnTo>
                  <a:lnTo>
                    <a:pt x="389" y="38"/>
                  </a:lnTo>
                  <a:lnTo>
                    <a:pt x="298" y="81"/>
                  </a:lnTo>
                  <a:lnTo>
                    <a:pt x="193" y="85"/>
                  </a:lnTo>
                  <a:lnTo>
                    <a:pt x="244" y="11"/>
                  </a:lnTo>
                  <a:close/>
                </a:path>
              </a:pathLst>
            </a:custGeom>
            <a:solidFill>
              <a:srgbClr val="FFCF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27" name="Freeform 85"/>
            <p:cNvSpPr>
              <a:spLocks/>
            </p:cNvSpPr>
            <p:nvPr/>
          </p:nvSpPr>
          <p:spPr bwMode="auto">
            <a:xfrm flipH="1">
              <a:off x="347" y="3216"/>
              <a:ext cx="489" cy="494"/>
            </a:xfrm>
            <a:custGeom>
              <a:avLst/>
              <a:gdLst>
                <a:gd name="T0" fmla="*/ 279 w 1377"/>
                <a:gd name="T1" fmla="*/ 193 h 1369"/>
                <a:gd name="T2" fmla="*/ 253 w 1377"/>
                <a:gd name="T3" fmla="*/ 194 h 1369"/>
                <a:gd name="T4" fmla="*/ 213 w 1377"/>
                <a:gd name="T5" fmla="*/ 202 h 1369"/>
                <a:gd name="T6" fmla="*/ 173 w 1377"/>
                <a:gd name="T7" fmla="*/ 292 h 1369"/>
                <a:gd name="T8" fmla="*/ 192 w 1377"/>
                <a:gd name="T9" fmla="*/ 190 h 1369"/>
                <a:gd name="T10" fmla="*/ 249 w 1377"/>
                <a:gd name="T11" fmla="*/ 114 h 1369"/>
                <a:gd name="T12" fmla="*/ 226 w 1377"/>
                <a:gd name="T13" fmla="*/ 96 h 1369"/>
                <a:gd name="T14" fmla="*/ 163 w 1377"/>
                <a:gd name="T15" fmla="*/ 87 h 1369"/>
                <a:gd name="T16" fmla="*/ 169 w 1377"/>
                <a:gd name="T17" fmla="*/ 0 h 1369"/>
                <a:gd name="T18" fmla="*/ 146 w 1377"/>
                <a:gd name="T19" fmla="*/ 31 h 1369"/>
                <a:gd name="T20" fmla="*/ 123 w 1377"/>
                <a:gd name="T21" fmla="*/ 78 h 1369"/>
                <a:gd name="T22" fmla="*/ 77 w 1377"/>
                <a:gd name="T23" fmla="*/ 21 h 1369"/>
                <a:gd name="T24" fmla="*/ 85 w 1377"/>
                <a:gd name="T25" fmla="*/ 96 h 1369"/>
                <a:gd name="T26" fmla="*/ 16 w 1377"/>
                <a:gd name="T27" fmla="*/ 55 h 1369"/>
                <a:gd name="T28" fmla="*/ 67 w 1377"/>
                <a:gd name="T29" fmla="*/ 113 h 1369"/>
                <a:gd name="T30" fmla="*/ 7 w 1377"/>
                <a:gd name="T31" fmla="*/ 109 h 1369"/>
                <a:gd name="T32" fmla="*/ 0 w 1377"/>
                <a:gd name="T33" fmla="*/ 138 h 1369"/>
                <a:gd name="T34" fmla="*/ 69 w 1377"/>
                <a:gd name="T35" fmla="*/ 205 h 1369"/>
                <a:gd name="T36" fmla="*/ 105 w 1377"/>
                <a:gd name="T37" fmla="*/ 224 h 1369"/>
                <a:gd name="T38" fmla="*/ 108 w 1377"/>
                <a:gd name="T39" fmla="*/ 353 h 1369"/>
                <a:gd name="T40" fmla="*/ 145 w 1377"/>
                <a:gd name="T41" fmla="*/ 427 h 1369"/>
                <a:gd name="T42" fmla="*/ 197 w 1377"/>
                <a:gd name="T43" fmla="*/ 394 h 1369"/>
                <a:gd name="T44" fmla="*/ 228 w 1377"/>
                <a:gd name="T45" fmla="*/ 453 h 1369"/>
                <a:gd name="T46" fmla="*/ 242 w 1377"/>
                <a:gd name="T47" fmla="*/ 490 h 1369"/>
                <a:gd name="T48" fmla="*/ 288 w 1377"/>
                <a:gd name="T49" fmla="*/ 484 h 1369"/>
                <a:gd name="T50" fmla="*/ 415 w 1377"/>
                <a:gd name="T51" fmla="*/ 393 h 1369"/>
                <a:gd name="T52" fmla="*/ 471 w 1377"/>
                <a:gd name="T53" fmla="*/ 335 h 1369"/>
                <a:gd name="T54" fmla="*/ 470 w 1377"/>
                <a:gd name="T55" fmla="*/ 249 h 1369"/>
                <a:gd name="T56" fmla="*/ 441 w 1377"/>
                <a:gd name="T57" fmla="*/ 175 h 1369"/>
                <a:gd name="T58" fmla="*/ 423 w 1377"/>
                <a:gd name="T59" fmla="*/ 163 h 1369"/>
                <a:gd name="T60" fmla="*/ 395 w 1377"/>
                <a:gd name="T61" fmla="*/ 155 h 1369"/>
                <a:gd name="T62" fmla="*/ 359 w 1377"/>
                <a:gd name="T63" fmla="*/ 149 h 1369"/>
                <a:gd name="T64" fmla="*/ 308 w 1377"/>
                <a:gd name="T65" fmla="*/ 144 h 1369"/>
                <a:gd name="T66" fmla="*/ 308 w 1377"/>
                <a:gd name="T67" fmla="*/ 144 h 13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377" h="1369">
                  <a:moveTo>
                    <a:pt x="867" y="398"/>
                  </a:moveTo>
                  <a:lnTo>
                    <a:pt x="786" y="535"/>
                  </a:lnTo>
                  <a:lnTo>
                    <a:pt x="727" y="585"/>
                  </a:lnTo>
                  <a:lnTo>
                    <a:pt x="712" y="539"/>
                  </a:lnTo>
                  <a:lnTo>
                    <a:pt x="650" y="530"/>
                  </a:lnTo>
                  <a:lnTo>
                    <a:pt x="599" y="561"/>
                  </a:lnTo>
                  <a:lnTo>
                    <a:pt x="567" y="686"/>
                  </a:lnTo>
                  <a:lnTo>
                    <a:pt x="486" y="808"/>
                  </a:lnTo>
                  <a:lnTo>
                    <a:pt x="423" y="617"/>
                  </a:lnTo>
                  <a:lnTo>
                    <a:pt x="540" y="527"/>
                  </a:lnTo>
                  <a:lnTo>
                    <a:pt x="595" y="394"/>
                  </a:lnTo>
                  <a:lnTo>
                    <a:pt x="700" y="316"/>
                  </a:lnTo>
                  <a:lnTo>
                    <a:pt x="704" y="269"/>
                  </a:lnTo>
                  <a:lnTo>
                    <a:pt x="637" y="265"/>
                  </a:lnTo>
                  <a:lnTo>
                    <a:pt x="528" y="359"/>
                  </a:lnTo>
                  <a:lnTo>
                    <a:pt x="459" y="242"/>
                  </a:lnTo>
                  <a:lnTo>
                    <a:pt x="494" y="35"/>
                  </a:lnTo>
                  <a:lnTo>
                    <a:pt x="475" y="0"/>
                  </a:lnTo>
                  <a:lnTo>
                    <a:pt x="420" y="13"/>
                  </a:lnTo>
                  <a:lnTo>
                    <a:pt x="412" y="87"/>
                  </a:lnTo>
                  <a:lnTo>
                    <a:pt x="401" y="223"/>
                  </a:lnTo>
                  <a:lnTo>
                    <a:pt x="345" y="215"/>
                  </a:lnTo>
                  <a:lnTo>
                    <a:pt x="291" y="23"/>
                  </a:lnTo>
                  <a:lnTo>
                    <a:pt x="217" y="59"/>
                  </a:lnTo>
                  <a:lnTo>
                    <a:pt x="279" y="242"/>
                  </a:lnTo>
                  <a:lnTo>
                    <a:pt x="240" y="265"/>
                  </a:lnTo>
                  <a:lnTo>
                    <a:pt x="113" y="110"/>
                  </a:lnTo>
                  <a:lnTo>
                    <a:pt x="45" y="152"/>
                  </a:lnTo>
                  <a:lnTo>
                    <a:pt x="58" y="179"/>
                  </a:lnTo>
                  <a:lnTo>
                    <a:pt x="190" y="312"/>
                  </a:lnTo>
                  <a:lnTo>
                    <a:pt x="143" y="347"/>
                  </a:lnTo>
                  <a:lnTo>
                    <a:pt x="19" y="301"/>
                  </a:lnTo>
                  <a:lnTo>
                    <a:pt x="0" y="339"/>
                  </a:lnTo>
                  <a:lnTo>
                    <a:pt x="0" y="383"/>
                  </a:lnTo>
                  <a:lnTo>
                    <a:pt x="155" y="426"/>
                  </a:lnTo>
                  <a:lnTo>
                    <a:pt x="194" y="569"/>
                  </a:lnTo>
                  <a:lnTo>
                    <a:pt x="248" y="601"/>
                  </a:lnTo>
                  <a:lnTo>
                    <a:pt x="295" y="620"/>
                  </a:lnTo>
                  <a:lnTo>
                    <a:pt x="307" y="761"/>
                  </a:lnTo>
                  <a:lnTo>
                    <a:pt x="304" y="979"/>
                  </a:lnTo>
                  <a:lnTo>
                    <a:pt x="404" y="1107"/>
                  </a:lnTo>
                  <a:lnTo>
                    <a:pt x="408" y="1182"/>
                  </a:lnTo>
                  <a:lnTo>
                    <a:pt x="470" y="1166"/>
                  </a:lnTo>
                  <a:lnTo>
                    <a:pt x="556" y="1092"/>
                  </a:lnTo>
                  <a:lnTo>
                    <a:pt x="607" y="1206"/>
                  </a:lnTo>
                  <a:lnTo>
                    <a:pt x="641" y="1256"/>
                  </a:lnTo>
                  <a:lnTo>
                    <a:pt x="673" y="1276"/>
                  </a:lnTo>
                  <a:lnTo>
                    <a:pt x="681" y="1357"/>
                  </a:lnTo>
                  <a:lnTo>
                    <a:pt x="738" y="1369"/>
                  </a:lnTo>
                  <a:lnTo>
                    <a:pt x="810" y="1341"/>
                  </a:lnTo>
                  <a:lnTo>
                    <a:pt x="981" y="1209"/>
                  </a:lnTo>
                  <a:lnTo>
                    <a:pt x="1168" y="1089"/>
                  </a:lnTo>
                  <a:lnTo>
                    <a:pt x="1221" y="1092"/>
                  </a:lnTo>
                  <a:lnTo>
                    <a:pt x="1327" y="928"/>
                  </a:lnTo>
                  <a:lnTo>
                    <a:pt x="1377" y="764"/>
                  </a:lnTo>
                  <a:lnTo>
                    <a:pt x="1323" y="691"/>
                  </a:lnTo>
                  <a:lnTo>
                    <a:pt x="1210" y="721"/>
                  </a:lnTo>
                  <a:lnTo>
                    <a:pt x="1241" y="484"/>
                  </a:lnTo>
                  <a:lnTo>
                    <a:pt x="1201" y="480"/>
                  </a:lnTo>
                  <a:lnTo>
                    <a:pt x="1191" y="452"/>
                  </a:lnTo>
                  <a:lnTo>
                    <a:pt x="1127" y="456"/>
                  </a:lnTo>
                  <a:lnTo>
                    <a:pt x="1113" y="429"/>
                  </a:lnTo>
                  <a:lnTo>
                    <a:pt x="1042" y="433"/>
                  </a:lnTo>
                  <a:lnTo>
                    <a:pt x="1011" y="413"/>
                  </a:lnTo>
                  <a:lnTo>
                    <a:pt x="907" y="413"/>
                  </a:lnTo>
                  <a:lnTo>
                    <a:pt x="867" y="398"/>
                  </a:lnTo>
                  <a:close/>
                </a:path>
              </a:pathLst>
            </a:custGeom>
            <a:solidFill>
              <a:srgbClr val="FFCF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28" name="Freeform 86"/>
            <p:cNvSpPr>
              <a:spLocks/>
            </p:cNvSpPr>
            <p:nvPr/>
          </p:nvSpPr>
          <p:spPr bwMode="auto">
            <a:xfrm flipH="1">
              <a:off x="473" y="3546"/>
              <a:ext cx="129" cy="59"/>
            </a:xfrm>
            <a:custGeom>
              <a:avLst/>
              <a:gdLst>
                <a:gd name="T0" fmla="*/ 0 w 366"/>
                <a:gd name="T1" fmla="*/ 0 h 165"/>
                <a:gd name="T2" fmla="*/ 29 w 366"/>
                <a:gd name="T3" fmla="*/ 8 h 165"/>
                <a:gd name="T4" fmla="*/ 63 w 366"/>
                <a:gd name="T5" fmla="*/ 21 h 165"/>
                <a:gd name="T6" fmla="*/ 129 w 366"/>
                <a:gd name="T7" fmla="*/ 17 h 165"/>
                <a:gd name="T8" fmla="*/ 126 w 366"/>
                <a:gd name="T9" fmla="*/ 34 h 165"/>
                <a:gd name="T10" fmla="*/ 81 w 366"/>
                <a:gd name="T11" fmla="*/ 59 h 165"/>
                <a:gd name="T12" fmla="*/ 32 w 366"/>
                <a:gd name="T13" fmla="*/ 55 h 165"/>
                <a:gd name="T14" fmla="*/ 6 w 366"/>
                <a:gd name="T15" fmla="*/ 31 h 165"/>
                <a:gd name="T16" fmla="*/ 0 w 366"/>
                <a:gd name="T17" fmla="*/ 0 h 165"/>
                <a:gd name="T18" fmla="*/ 0 w 366"/>
                <a:gd name="T19" fmla="*/ 0 h 165"/>
                <a:gd name="T20" fmla="*/ 0 w 366"/>
                <a:gd name="T21" fmla="*/ 0 h 1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6" h="165">
                  <a:moveTo>
                    <a:pt x="0" y="0"/>
                  </a:moveTo>
                  <a:lnTo>
                    <a:pt x="81" y="23"/>
                  </a:lnTo>
                  <a:lnTo>
                    <a:pt x="179" y="59"/>
                  </a:lnTo>
                  <a:lnTo>
                    <a:pt x="366" y="48"/>
                  </a:lnTo>
                  <a:lnTo>
                    <a:pt x="358" y="94"/>
                  </a:lnTo>
                  <a:lnTo>
                    <a:pt x="230" y="165"/>
                  </a:lnTo>
                  <a:lnTo>
                    <a:pt x="90" y="153"/>
                  </a:lnTo>
                  <a:lnTo>
                    <a:pt x="16" y="8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29" name="Freeform 87"/>
            <p:cNvSpPr>
              <a:spLocks/>
            </p:cNvSpPr>
            <p:nvPr/>
          </p:nvSpPr>
          <p:spPr bwMode="auto">
            <a:xfrm flipH="1">
              <a:off x="344" y="3251"/>
              <a:ext cx="328" cy="464"/>
            </a:xfrm>
            <a:custGeom>
              <a:avLst/>
              <a:gdLst>
                <a:gd name="T0" fmla="*/ 123 w 925"/>
                <a:gd name="T1" fmla="*/ 155 h 1288"/>
                <a:gd name="T2" fmla="*/ 92 w 925"/>
                <a:gd name="T3" fmla="*/ 175 h 1288"/>
                <a:gd name="T4" fmla="*/ 54 w 925"/>
                <a:gd name="T5" fmla="*/ 171 h 1288"/>
                <a:gd name="T6" fmla="*/ 68 w 925"/>
                <a:gd name="T7" fmla="*/ 183 h 1288"/>
                <a:gd name="T8" fmla="*/ 79 w 925"/>
                <a:gd name="T9" fmla="*/ 189 h 1288"/>
                <a:gd name="T10" fmla="*/ 21 w 925"/>
                <a:gd name="T11" fmla="*/ 247 h 1288"/>
                <a:gd name="T12" fmla="*/ 29 w 925"/>
                <a:gd name="T13" fmla="*/ 330 h 1288"/>
                <a:gd name="T14" fmla="*/ 68 w 925"/>
                <a:gd name="T15" fmla="*/ 416 h 1288"/>
                <a:gd name="T16" fmla="*/ 163 w 925"/>
                <a:gd name="T17" fmla="*/ 402 h 1288"/>
                <a:gd name="T18" fmla="*/ 265 w 925"/>
                <a:gd name="T19" fmla="*/ 323 h 1288"/>
                <a:gd name="T20" fmla="*/ 271 w 925"/>
                <a:gd name="T21" fmla="*/ 244 h 1288"/>
                <a:gd name="T22" fmla="*/ 289 w 925"/>
                <a:gd name="T23" fmla="*/ 241 h 1288"/>
                <a:gd name="T24" fmla="*/ 310 w 925"/>
                <a:gd name="T25" fmla="*/ 233 h 1288"/>
                <a:gd name="T26" fmla="*/ 284 w 925"/>
                <a:gd name="T27" fmla="*/ 289 h 1288"/>
                <a:gd name="T28" fmla="*/ 271 w 925"/>
                <a:gd name="T29" fmla="*/ 351 h 1288"/>
                <a:gd name="T30" fmla="*/ 321 w 925"/>
                <a:gd name="T31" fmla="*/ 237 h 1288"/>
                <a:gd name="T32" fmla="*/ 287 w 925"/>
                <a:gd name="T33" fmla="*/ 223 h 1288"/>
                <a:gd name="T34" fmla="*/ 262 w 925"/>
                <a:gd name="T35" fmla="*/ 213 h 1288"/>
                <a:gd name="T36" fmla="*/ 276 w 925"/>
                <a:gd name="T37" fmla="*/ 200 h 1288"/>
                <a:gd name="T38" fmla="*/ 315 w 925"/>
                <a:gd name="T39" fmla="*/ 217 h 1288"/>
                <a:gd name="T40" fmla="*/ 318 w 925"/>
                <a:gd name="T41" fmla="*/ 292 h 1288"/>
                <a:gd name="T42" fmla="*/ 262 w 925"/>
                <a:gd name="T43" fmla="*/ 364 h 1288"/>
                <a:gd name="T44" fmla="*/ 184 w 925"/>
                <a:gd name="T45" fmla="*/ 409 h 1288"/>
                <a:gd name="T46" fmla="*/ 224 w 925"/>
                <a:gd name="T47" fmla="*/ 430 h 1288"/>
                <a:gd name="T48" fmla="*/ 202 w 925"/>
                <a:gd name="T49" fmla="*/ 433 h 1288"/>
                <a:gd name="T50" fmla="*/ 108 w 925"/>
                <a:gd name="T51" fmla="*/ 461 h 1288"/>
                <a:gd name="T52" fmla="*/ 76 w 925"/>
                <a:gd name="T53" fmla="*/ 437 h 1288"/>
                <a:gd name="T54" fmla="*/ 100 w 925"/>
                <a:gd name="T55" fmla="*/ 454 h 1288"/>
                <a:gd name="T56" fmla="*/ 89 w 925"/>
                <a:gd name="T57" fmla="*/ 440 h 1288"/>
                <a:gd name="T58" fmla="*/ 71 w 925"/>
                <a:gd name="T59" fmla="*/ 426 h 1288"/>
                <a:gd name="T60" fmla="*/ 31 w 925"/>
                <a:gd name="T61" fmla="*/ 367 h 1288"/>
                <a:gd name="T62" fmla="*/ 0 w 925"/>
                <a:gd name="T63" fmla="*/ 278 h 1288"/>
                <a:gd name="T64" fmla="*/ 37 w 925"/>
                <a:gd name="T65" fmla="*/ 210 h 1288"/>
                <a:gd name="T66" fmla="*/ 66 w 925"/>
                <a:gd name="T67" fmla="*/ 152 h 1288"/>
                <a:gd name="T68" fmla="*/ 100 w 925"/>
                <a:gd name="T69" fmla="*/ 168 h 1288"/>
                <a:gd name="T70" fmla="*/ 118 w 925"/>
                <a:gd name="T71" fmla="*/ 138 h 1288"/>
                <a:gd name="T72" fmla="*/ 102 w 925"/>
                <a:gd name="T73" fmla="*/ 117 h 1288"/>
                <a:gd name="T74" fmla="*/ 118 w 925"/>
                <a:gd name="T75" fmla="*/ 93 h 1288"/>
                <a:gd name="T76" fmla="*/ 110 w 925"/>
                <a:gd name="T77" fmla="*/ 65 h 1288"/>
                <a:gd name="T78" fmla="*/ 108 w 925"/>
                <a:gd name="T79" fmla="*/ 27 h 1288"/>
                <a:gd name="T80" fmla="*/ 129 w 925"/>
                <a:gd name="T81" fmla="*/ 0 h 1288"/>
                <a:gd name="T82" fmla="*/ 116 w 925"/>
                <a:gd name="T83" fmla="*/ 27 h 1288"/>
                <a:gd name="T84" fmla="*/ 147 w 925"/>
                <a:gd name="T85" fmla="*/ 72 h 1288"/>
                <a:gd name="T86" fmla="*/ 165 w 925"/>
                <a:gd name="T87" fmla="*/ 103 h 1288"/>
                <a:gd name="T88" fmla="*/ 197 w 925"/>
                <a:gd name="T89" fmla="*/ 110 h 1288"/>
                <a:gd name="T90" fmla="*/ 155 w 925"/>
                <a:gd name="T91" fmla="*/ 113 h 12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25" h="1288">
                  <a:moveTo>
                    <a:pt x="436" y="313"/>
                  </a:moveTo>
                  <a:lnTo>
                    <a:pt x="392" y="352"/>
                  </a:lnTo>
                  <a:lnTo>
                    <a:pt x="348" y="429"/>
                  </a:lnTo>
                  <a:lnTo>
                    <a:pt x="304" y="477"/>
                  </a:lnTo>
                  <a:lnTo>
                    <a:pt x="230" y="525"/>
                  </a:lnTo>
                  <a:lnTo>
                    <a:pt x="259" y="486"/>
                  </a:lnTo>
                  <a:lnTo>
                    <a:pt x="239" y="442"/>
                  </a:lnTo>
                  <a:lnTo>
                    <a:pt x="189" y="446"/>
                  </a:lnTo>
                  <a:lnTo>
                    <a:pt x="153" y="476"/>
                  </a:lnTo>
                  <a:lnTo>
                    <a:pt x="134" y="571"/>
                  </a:lnTo>
                  <a:lnTo>
                    <a:pt x="177" y="535"/>
                  </a:lnTo>
                  <a:lnTo>
                    <a:pt x="192" y="509"/>
                  </a:lnTo>
                  <a:lnTo>
                    <a:pt x="192" y="471"/>
                  </a:lnTo>
                  <a:lnTo>
                    <a:pt x="215" y="477"/>
                  </a:lnTo>
                  <a:lnTo>
                    <a:pt x="222" y="525"/>
                  </a:lnTo>
                  <a:lnTo>
                    <a:pt x="162" y="564"/>
                  </a:lnTo>
                  <a:lnTo>
                    <a:pt x="112" y="610"/>
                  </a:lnTo>
                  <a:lnTo>
                    <a:pt x="59" y="686"/>
                  </a:lnTo>
                  <a:lnTo>
                    <a:pt x="44" y="763"/>
                  </a:lnTo>
                  <a:lnTo>
                    <a:pt x="59" y="840"/>
                  </a:lnTo>
                  <a:lnTo>
                    <a:pt x="81" y="916"/>
                  </a:lnTo>
                  <a:lnTo>
                    <a:pt x="141" y="1050"/>
                  </a:lnTo>
                  <a:lnTo>
                    <a:pt x="162" y="1126"/>
                  </a:lnTo>
                  <a:lnTo>
                    <a:pt x="192" y="1154"/>
                  </a:lnTo>
                  <a:lnTo>
                    <a:pt x="267" y="1174"/>
                  </a:lnTo>
                  <a:lnTo>
                    <a:pt x="342" y="1164"/>
                  </a:lnTo>
                  <a:lnTo>
                    <a:pt x="459" y="1116"/>
                  </a:lnTo>
                  <a:lnTo>
                    <a:pt x="622" y="1039"/>
                  </a:lnTo>
                  <a:lnTo>
                    <a:pt x="696" y="964"/>
                  </a:lnTo>
                  <a:lnTo>
                    <a:pt x="748" y="897"/>
                  </a:lnTo>
                  <a:lnTo>
                    <a:pt x="770" y="820"/>
                  </a:lnTo>
                  <a:lnTo>
                    <a:pt x="777" y="763"/>
                  </a:lnTo>
                  <a:lnTo>
                    <a:pt x="763" y="678"/>
                  </a:lnTo>
                  <a:lnTo>
                    <a:pt x="785" y="686"/>
                  </a:lnTo>
                  <a:lnTo>
                    <a:pt x="792" y="659"/>
                  </a:lnTo>
                  <a:lnTo>
                    <a:pt x="815" y="668"/>
                  </a:lnTo>
                  <a:lnTo>
                    <a:pt x="830" y="659"/>
                  </a:lnTo>
                  <a:lnTo>
                    <a:pt x="851" y="668"/>
                  </a:lnTo>
                  <a:lnTo>
                    <a:pt x="873" y="648"/>
                  </a:lnTo>
                  <a:lnTo>
                    <a:pt x="882" y="668"/>
                  </a:lnTo>
                  <a:lnTo>
                    <a:pt x="801" y="716"/>
                  </a:lnTo>
                  <a:lnTo>
                    <a:pt x="801" y="801"/>
                  </a:lnTo>
                  <a:lnTo>
                    <a:pt x="770" y="916"/>
                  </a:lnTo>
                  <a:lnTo>
                    <a:pt x="727" y="993"/>
                  </a:lnTo>
                  <a:lnTo>
                    <a:pt x="763" y="974"/>
                  </a:lnTo>
                  <a:lnTo>
                    <a:pt x="844" y="849"/>
                  </a:lnTo>
                  <a:lnTo>
                    <a:pt x="896" y="725"/>
                  </a:lnTo>
                  <a:lnTo>
                    <a:pt x="904" y="659"/>
                  </a:lnTo>
                  <a:lnTo>
                    <a:pt x="889" y="629"/>
                  </a:lnTo>
                  <a:lnTo>
                    <a:pt x="851" y="610"/>
                  </a:lnTo>
                  <a:lnTo>
                    <a:pt x="808" y="620"/>
                  </a:lnTo>
                  <a:lnTo>
                    <a:pt x="740" y="640"/>
                  </a:lnTo>
                  <a:lnTo>
                    <a:pt x="733" y="629"/>
                  </a:lnTo>
                  <a:lnTo>
                    <a:pt x="740" y="591"/>
                  </a:lnTo>
                  <a:lnTo>
                    <a:pt x="763" y="391"/>
                  </a:lnTo>
                  <a:lnTo>
                    <a:pt x="792" y="429"/>
                  </a:lnTo>
                  <a:lnTo>
                    <a:pt x="777" y="554"/>
                  </a:lnTo>
                  <a:lnTo>
                    <a:pt x="763" y="610"/>
                  </a:lnTo>
                  <a:lnTo>
                    <a:pt x="823" y="582"/>
                  </a:lnTo>
                  <a:lnTo>
                    <a:pt x="889" y="601"/>
                  </a:lnTo>
                  <a:lnTo>
                    <a:pt x="925" y="648"/>
                  </a:lnTo>
                  <a:lnTo>
                    <a:pt x="925" y="696"/>
                  </a:lnTo>
                  <a:lnTo>
                    <a:pt x="896" y="811"/>
                  </a:lnTo>
                  <a:lnTo>
                    <a:pt x="815" y="945"/>
                  </a:lnTo>
                  <a:lnTo>
                    <a:pt x="770" y="993"/>
                  </a:lnTo>
                  <a:lnTo>
                    <a:pt x="740" y="1011"/>
                  </a:lnTo>
                  <a:lnTo>
                    <a:pt x="712" y="1011"/>
                  </a:lnTo>
                  <a:lnTo>
                    <a:pt x="622" y="1078"/>
                  </a:lnTo>
                  <a:lnTo>
                    <a:pt x="519" y="1135"/>
                  </a:lnTo>
                  <a:lnTo>
                    <a:pt x="571" y="1135"/>
                  </a:lnTo>
                  <a:lnTo>
                    <a:pt x="607" y="1164"/>
                  </a:lnTo>
                  <a:lnTo>
                    <a:pt x="631" y="1193"/>
                  </a:lnTo>
                  <a:lnTo>
                    <a:pt x="652" y="1193"/>
                  </a:lnTo>
                  <a:lnTo>
                    <a:pt x="622" y="1212"/>
                  </a:lnTo>
                  <a:lnTo>
                    <a:pt x="571" y="1203"/>
                  </a:lnTo>
                  <a:lnTo>
                    <a:pt x="519" y="1203"/>
                  </a:lnTo>
                  <a:lnTo>
                    <a:pt x="430" y="1230"/>
                  </a:lnTo>
                  <a:lnTo>
                    <a:pt x="304" y="1279"/>
                  </a:lnTo>
                  <a:lnTo>
                    <a:pt x="251" y="1288"/>
                  </a:lnTo>
                  <a:lnTo>
                    <a:pt x="215" y="1259"/>
                  </a:lnTo>
                  <a:lnTo>
                    <a:pt x="215" y="1212"/>
                  </a:lnTo>
                  <a:lnTo>
                    <a:pt x="230" y="1259"/>
                  </a:lnTo>
                  <a:lnTo>
                    <a:pt x="267" y="1269"/>
                  </a:lnTo>
                  <a:lnTo>
                    <a:pt x="282" y="1259"/>
                  </a:lnTo>
                  <a:lnTo>
                    <a:pt x="267" y="1250"/>
                  </a:lnTo>
                  <a:lnTo>
                    <a:pt x="274" y="1230"/>
                  </a:lnTo>
                  <a:lnTo>
                    <a:pt x="251" y="1222"/>
                  </a:lnTo>
                  <a:lnTo>
                    <a:pt x="282" y="1212"/>
                  </a:lnTo>
                  <a:lnTo>
                    <a:pt x="245" y="1193"/>
                  </a:lnTo>
                  <a:lnTo>
                    <a:pt x="200" y="1183"/>
                  </a:lnTo>
                  <a:lnTo>
                    <a:pt x="156" y="1145"/>
                  </a:lnTo>
                  <a:lnTo>
                    <a:pt x="118" y="1088"/>
                  </a:lnTo>
                  <a:lnTo>
                    <a:pt x="88" y="1020"/>
                  </a:lnTo>
                  <a:lnTo>
                    <a:pt x="59" y="945"/>
                  </a:lnTo>
                  <a:lnTo>
                    <a:pt x="22" y="869"/>
                  </a:lnTo>
                  <a:lnTo>
                    <a:pt x="0" y="773"/>
                  </a:lnTo>
                  <a:lnTo>
                    <a:pt x="15" y="696"/>
                  </a:lnTo>
                  <a:lnTo>
                    <a:pt x="59" y="629"/>
                  </a:lnTo>
                  <a:lnTo>
                    <a:pt x="103" y="582"/>
                  </a:lnTo>
                  <a:lnTo>
                    <a:pt x="96" y="564"/>
                  </a:lnTo>
                  <a:lnTo>
                    <a:pt x="126" y="459"/>
                  </a:lnTo>
                  <a:lnTo>
                    <a:pt x="186" y="421"/>
                  </a:lnTo>
                  <a:lnTo>
                    <a:pt x="237" y="421"/>
                  </a:lnTo>
                  <a:lnTo>
                    <a:pt x="274" y="440"/>
                  </a:lnTo>
                  <a:lnTo>
                    <a:pt x="282" y="467"/>
                  </a:lnTo>
                  <a:lnTo>
                    <a:pt x="318" y="429"/>
                  </a:lnTo>
                  <a:lnTo>
                    <a:pt x="342" y="391"/>
                  </a:lnTo>
                  <a:lnTo>
                    <a:pt x="333" y="382"/>
                  </a:lnTo>
                  <a:lnTo>
                    <a:pt x="401" y="306"/>
                  </a:lnTo>
                  <a:lnTo>
                    <a:pt x="326" y="344"/>
                  </a:lnTo>
                  <a:lnTo>
                    <a:pt x="289" y="325"/>
                  </a:lnTo>
                  <a:lnTo>
                    <a:pt x="282" y="306"/>
                  </a:lnTo>
                  <a:lnTo>
                    <a:pt x="392" y="276"/>
                  </a:lnTo>
                  <a:lnTo>
                    <a:pt x="333" y="257"/>
                  </a:lnTo>
                  <a:lnTo>
                    <a:pt x="282" y="230"/>
                  </a:lnTo>
                  <a:lnTo>
                    <a:pt x="318" y="210"/>
                  </a:lnTo>
                  <a:lnTo>
                    <a:pt x="311" y="181"/>
                  </a:lnTo>
                  <a:lnTo>
                    <a:pt x="392" y="248"/>
                  </a:lnTo>
                  <a:lnTo>
                    <a:pt x="342" y="152"/>
                  </a:lnTo>
                  <a:lnTo>
                    <a:pt x="304" y="76"/>
                  </a:lnTo>
                  <a:lnTo>
                    <a:pt x="289" y="30"/>
                  </a:lnTo>
                  <a:lnTo>
                    <a:pt x="311" y="10"/>
                  </a:lnTo>
                  <a:lnTo>
                    <a:pt x="363" y="0"/>
                  </a:lnTo>
                  <a:lnTo>
                    <a:pt x="355" y="19"/>
                  </a:lnTo>
                  <a:lnTo>
                    <a:pt x="326" y="30"/>
                  </a:lnTo>
                  <a:lnTo>
                    <a:pt x="326" y="76"/>
                  </a:lnTo>
                  <a:lnTo>
                    <a:pt x="370" y="181"/>
                  </a:lnTo>
                  <a:lnTo>
                    <a:pt x="348" y="38"/>
                  </a:lnTo>
                  <a:lnTo>
                    <a:pt x="415" y="200"/>
                  </a:lnTo>
                  <a:lnTo>
                    <a:pt x="455" y="253"/>
                  </a:lnTo>
                  <a:lnTo>
                    <a:pt x="428" y="253"/>
                  </a:lnTo>
                  <a:lnTo>
                    <a:pt x="466" y="286"/>
                  </a:lnTo>
                  <a:lnTo>
                    <a:pt x="504" y="296"/>
                  </a:lnTo>
                  <a:lnTo>
                    <a:pt x="562" y="296"/>
                  </a:lnTo>
                  <a:lnTo>
                    <a:pt x="556" y="306"/>
                  </a:lnTo>
                  <a:lnTo>
                    <a:pt x="511" y="325"/>
                  </a:lnTo>
                  <a:lnTo>
                    <a:pt x="466" y="325"/>
                  </a:lnTo>
                  <a:lnTo>
                    <a:pt x="436" y="3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30" name="Freeform 88"/>
            <p:cNvSpPr>
              <a:spLocks/>
            </p:cNvSpPr>
            <p:nvPr/>
          </p:nvSpPr>
          <p:spPr bwMode="auto">
            <a:xfrm flipH="1">
              <a:off x="488" y="3220"/>
              <a:ext cx="48" cy="124"/>
            </a:xfrm>
            <a:custGeom>
              <a:avLst/>
              <a:gdLst>
                <a:gd name="T0" fmla="*/ 24 w 134"/>
                <a:gd name="T1" fmla="*/ 117 h 342"/>
                <a:gd name="T2" fmla="*/ 8 w 134"/>
                <a:gd name="T3" fmla="*/ 83 h 342"/>
                <a:gd name="T4" fmla="*/ 0 w 134"/>
                <a:gd name="T5" fmla="*/ 48 h 342"/>
                <a:gd name="T6" fmla="*/ 3 w 134"/>
                <a:gd name="T7" fmla="*/ 24 h 342"/>
                <a:gd name="T8" fmla="*/ 14 w 134"/>
                <a:gd name="T9" fmla="*/ 0 h 342"/>
                <a:gd name="T10" fmla="*/ 29 w 134"/>
                <a:gd name="T11" fmla="*/ 0 h 342"/>
                <a:gd name="T12" fmla="*/ 34 w 134"/>
                <a:gd name="T13" fmla="*/ 10 h 342"/>
                <a:gd name="T14" fmla="*/ 27 w 134"/>
                <a:gd name="T15" fmla="*/ 38 h 342"/>
                <a:gd name="T16" fmla="*/ 27 w 134"/>
                <a:gd name="T17" fmla="*/ 76 h 342"/>
                <a:gd name="T18" fmla="*/ 34 w 134"/>
                <a:gd name="T19" fmla="*/ 110 h 342"/>
                <a:gd name="T20" fmla="*/ 48 w 134"/>
                <a:gd name="T21" fmla="*/ 124 h 342"/>
                <a:gd name="T22" fmla="*/ 24 w 134"/>
                <a:gd name="T23" fmla="*/ 93 h 342"/>
                <a:gd name="T24" fmla="*/ 19 w 134"/>
                <a:gd name="T25" fmla="*/ 69 h 342"/>
                <a:gd name="T26" fmla="*/ 19 w 134"/>
                <a:gd name="T27" fmla="*/ 42 h 342"/>
                <a:gd name="T28" fmla="*/ 24 w 134"/>
                <a:gd name="T29" fmla="*/ 10 h 342"/>
                <a:gd name="T30" fmla="*/ 16 w 134"/>
                <a:gd name="T31" fmla="*/ 10 h 342"/>
                <a:gd name="T32" fmla="*/ 8 w 134"/>
                <a:gd name="T33" fmla="*/ 62 h 342"/>
                <a:gd name="T34" fmla="*/ 16 w 134"/>
                <a:gd name="T35" fmla="*/ 93 h 342"/>
                <a:gd name="T36" fmla="*/ 24 w 134"/>
                <a:gd name="T37" fmla="*/ 117 h 342"/>
                <a:gd name="T38" fmla="*/ 24 w 134"/>
                <a:gd name="T39" fmla="*/ 117 h 342"/>
                <a:gd name="T40" fmla="*/ 24 w 134"/>
                <a:gd name="T41" fmla="*/ 117 h 3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4" h="342">
                  <a:moveTo>
                    <a:pt x="66" y="324"/>
                  </a:moveTo>
                  <a:lnTo>
                    <a:pt x="22" y="229"/>
                  </a:lnTo>
                  <a:lnTo>
                    <a:pt x="0" y="133"/>
                  </a:lnTo>
                  <a:lnTo>
                    <a:pt x="7" y="66"/>
                  </a:lnTo>
                  <a:lnTo>
                    <a:pt x="38" y="0"/>
                  </a:lnTo>
                  <a:lnTo>
                    <a:pt x="81" y="0"/>
                  </a:lnTo>
                  <a:lnTo>
                    <a:pt x="96" y="28"/>
                  </a:lnTo>
                  <a:lnTo>
                    <a:pt x="74" y="104"/>
                  </a:lnTo>
                  <a:lnTo>
                    <a:pt x="74" y="210"/>
                  </a:lnTo>
                  <a:lnTo>
                    <a:pt x="96" y="304"/>
                  </a:lnTo>
                  <a:lnTo>
                    <a:pt x="134" y="342"/>
                  </a:lnTo>
                  <a:lnTo>
                    <a:pt x="66" y="257"/>
                  </a:lnTo>
                  <a:lnTo>
                    <a:pt x="53" y="191"/>
                  </a:lnTo>
                  <a:lnTo>
                    <a:pt x="53" y="115"/>
                  </a:lnTo>
                  <a:lnTo>
                    <a:pt x="66" y="28"/>
                  </a:lnTo>
                  <a:lnTo>
                    <a:pt x="45" y="28"/>
                  </a:lnTo>
                  <a:lnTo>
                    <a:pt x="22" y="172"/>
                  </a:lnTo>
                  <a:lnTo>
                    <a:pt x="45" y="257"/>
                  </a:lnTo>
                  <a:lnTo>
                    <a:pt x="66" y="3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31" name="Freeform 89"/>
            <p:cNvSpPr>
              <a:spLocks/>
            </p:cNvSpPr>
            <p:nvPr/>
          </p:nvSpPr>
          <p:spPr bwMode="auto">
            <a:xfrm flipH="1">
              <a:off x="468" y="3244"/>
              <a:ext cx="34" cy="100"/>
            </a:xfrm>
            <a:custGeom>
              <a:avLst/>
              <a:gdLst>
                <a:gd name="T0" fmla="*/ 0 w 96"/>
                <a:gd name="T1" fmla="*/ 72 h 276"/>
                <a:gd name="T2" fmla="*/ 0 w 96"/>
                <a:gd name="T3" fmla="*/ 38 h 276"/>
                <a:gd name="T4" fmla="*/ 6 w 96"/>
                <a:gd name="T5" fmla="*/ 14 h 276"/>
                <a:gd name="T6" fmla="*/ 13 w 96"/>
                <a:gd name="T7" fmla="*/ 0 h 276"/>
                <a:gd name="T8" fmla="*/ 34 w 96"/>
                <a:gd name="T9" fmla="*/ 7 h 276"/>
                <a:gd name="T10" fmla="*/ 32 w 96"/>
                <a:gd name="T11" fmla="*/ 14 h 276"/>
                <a:gd name="T12" fmla="*/ 23 w 96"/>
                <a:gd name="T13" fmla="*/ 31 h 276"/>
                <a:gd name="T14" fmla="*/ 19 w 96"/>
                <a:gd name="T15" fmla="*/ 76 h 276"/>
                <a:gd name="T16" fmla="*/ 23 w 96"/>
                <a:gd name="T17" fmla="*/ 100 h 276"/>
                <a:gd name="T18" fmla="*/ 14 w 96"/>
                <a:gd name="T19" fmla="*/ 72 h 276"/>
                <a:gd name="T20" fmla="*/ 21 w 96"/>
                <a:gd name="T21" fmla="*/ 24 h 276"/>
                <a:gd name="T22" fmla="*/ 23 w 96"/>
                <a:gd name="T23" fmla="*/ 14 h 276"/>
                <a:gd name="T24" fmla="*/ 16 w 96"/>
                <a:gd name="T25" fmla="*/ 7 h 276"/>
                <a:gd name="T26" fmla="*/ 8 w 96"/>
                <a:gd name="T27" fmla="*/ 20 h 276"/>
                <a:gd name="T28" fmla="*/ 2 w 96"/>
                <a:gd name="T29" fmla="*/ 49 h 276"/>
                <a:gd name="T30" fmla="*/ 0 w 96"/>
                <a:gd name="T31" fmla="*/ 72 h 276"/>
                <a:gd name="T32" fmla="*/ 0 w 96"/>
                <a:gd name="T33" fmla="*/ 72 h 276"/>
                <a:gd name="T34" fmla="*/ 0 w 96"/>
                <a:gd name="T35" fmla="*/ 72 h 2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276">
                  <a:moveTo>
                    <a:pt x="0" y="200"/>
                  </a:moveTo>
                  <a:lnTo>
                    <a:pt x="0" y="106"/>
                  </a:lnTo>
                  <a:lnTo>
                    <a:pt x="16" y="38"/>
                  </a:lnTo>
                  <a:lnTo>
                    <a:pt x="38" y="0"/>
                  </a:lnTo>
                  <a:lnTo>
                    <a:pt x="96" y="19"/>
                  </a:lnTo>
                  <a:lnTo>
                    <a:pt x="90" y="38"/>
                  </a:lnTo>
                  <a:lnTo>
                    <a:pt x="66" y="86"/>
                  </a:lnTo>
                  <a:lnTo>
                    <a:pt x="53" y="210"/>
                  </a:lnTo>
                  <a:lnTo>
                    <a:pt x="66" y="276"/>
                  </a:lnTo>
                  <a:lnTo>
                    <a:pt x="39" y="199"/>
                  </a:lnTo>
                  <a:lnTo>
                    <a:pt x="60" y="67"/>
                  </a:lnTo>
                  <a:lnTo>
                    <a:pt x="66" y="38"/>
                  </a:lnTo>
                  <a:lnTo>
                    <a:pt x="45" y="19"/>
                  </a:lnTo>
                  <a:lnTo>
                    <a:pt x="22" y="56"/>
                  </a:lnTo>
                  <a:lnTo>
                    <a:pt x="7" y="134"/>
                  </a:lnTo>
                  <a:lnTo>
                    <a:pt x="0" y="2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32" name="Freeform 90"/>
            <p:cNvSpPr>
              <a:spLocks/>
            </p:cNvSpPr>
            <p:nvPr/>
          </p:nvSpPr>
          <p:spPr bwMode="auto">
            <a:xfrm flipH="1">
              <a:off x="416" y="3275"/>
              <a:ext cx="61" cy="97"/>
            </a:xfrm>
            <a:custGeom>
              <a:avLst/>
              <a:gdLst>
                <a:gd name="T0" fmla="*/ 0 w 174"/>
                <a:gd name="T1" fmla="*/ 52 h 267"/>
                <a:gd name="T2" fmla="*/ 3 w 174"/>
                <a:gd name="T3" fmla="*/ 10 h 267"/>
                <a:gd name="T4" fmla="*/ 8 w 174"/>
                <a:gd name="T5" fmla="*/ 0 h 267"/>
                <a:gd name="T6" fmla="*/ 19 w 174"/>
                <a:gd name="T7" fmla="*/ 0 h 267"/>
                <a:gd name="T8" fmla="*/ 11 w 174"/>
                <a:gd name="T9" fmla="*/ 10 h 267"/>
                <a:gd name="T10" fmla="*/ 18 w 174"/>
                <a:gd name="T11" fmla="*/ 10 h 267"/>
                <a:gd name="T12" fmla="*/ 11 w 174"/>
                <a:gd name="T13" fmla="*/ 60 h 267"/>
                <a:gd name="T14" fmla="*/ 19 w 174"/>
                <a:gd name="T15" fmla="*/ 48 h 267"/>
                <a:gd name="T16" fmla="*/ 21 w 174"/>
                <a:gd name="T17" fmla="*/ 73 h 267"/>
                <a:gd name="T18" fmla="*/ 29 w 174"/>
                <a:gd name="T19" fmla="*/ 52 h 267"/>
                <a:gd name="T20" fmla="*/ 26 w 174"/>
                <a:gd name="T21" fmla="*/ 31 h 267"/>
                <a:gd name="T22" fmla="*/ 34 w 174"/>
                <a:gd name="T23" fmla="*/ 45 h 267"/>
                <a:gd name="T24" fmla="*/ 34 w 174"/>
                <a:gd name="T25" fmla="*/ 62 h 267"/>
                <a:gd name="T26" fmla="*/ 32 w 174"/>
                <a:gd name="T27" fmla="*/ 80 h 267"/>
                <a:gd name="T28" fmla="*/ 42 w 174"/>
                <a:gd name="T29" fmla="*/ 69 h 267"/>
                <a:gd name="T30" fmla="*/ 41 w 174"/>
                <a:gd name="T31" fmla="*/ 47 h 267"/>
                <a:gd name="T32" fmla="*/ 33 w 174"/>
                <a:gd name="T33" fmla="*/ 32 h 267"/>
                <a:gd name="T34" fmla="*/ 39 w 174"/>
                <a:gd name="T35" fmla="*/ 21 h 267"/>
                <a:gd name="T36" fmla="*/ 46 w 174"/>
                <a:gd name="T37" fmla="*/ 41 h 267"/>
                <a:gd name="T38" fmla="*/ 50 w 174"/>
                <a:gd name="T39" fmla="*/ 69 h 267"/>
                <a:gd name="T40" fmla="*/ 52 w 174"/>
                <a:gd name="T41" fmla="*/ 45 h 267"/>
                <a:gd name="T42" fmla="*/ 58 w 174"/>
                <a:gd name="T43" fmla="*/ 41 h 267"/>
                <a:gd name="T44" fmla="*/ 61 w 174"/>
                <a:gd name="T45" fmla="*/ 63 h 267"/>
                <a:gd name="T46" fmla="*/ 57 w 174"/>
                <a:gd name="T47" fmla="*/ 80 h 267"/>
                <a:gd name="T48" fmla="*/ 47 w 174"/>
                <a:gd name="T49" fmla="*/ 93 h 267"/>
                <a:gd name="T50" fmla="*/ 48 w 174"/>
                <a:gd name="T51" fmla="*/ 77 h 267"/>
                <a:gd name="T52" fmla="*/ 34 w 174"/>
                <a:gd name="T53" fmla="*/ 97 h 267"/>
                <a:gd name="T54" fmla="*/ 25 w 174"/>
                <a:gd name="T55" fmla="*/ 96 h 267"/>
                <a:gd name="T56" fmla="*/ 32 w 174"/>
                <a:gd name="T57" fmla="*/ 85 h 267"/>
                <a:gd name="T58" fmla="*/ 19 w 174"/>
                <a:gd name="T59" fmla="*/ 90 h 267"/>
                <a:gd name="T60" fmla="*/ 19 w 174"/>
                <a:gd name="T61" fmla="*/ 80 h 267"/>
                <a:gd name="T62" fmla="*/ 5 w 174"/>
                <a:gd name="T63" fmla="*/ 73 h 267"/>
                <a:gd name="T64" fmla="*/ 0 w 174"/>
                <a:gd name="T65" fmla="*/ 52 h 267"/>
                <a:gd name="T66" fmla="*/ 0 w 174"/>
                <a:gd name="T67" fmla="*/ 52 h 267"/>
                <a:gd name="T68" fmla="*/ 0 w 174"/>
                <a:gd name="T69" fmla="*/ 52 h 2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4" h="267">
                  <a:moveTo>
                    <a:pt x="0" y="143"/>
                  </a:moveTo>
                  <a:lnTo>
                    <a:pt x="9" y="28"/>
                  </a:lnTo>
                  <a:lnTo>
                    <a:pt x="24" y="0"/>
                  </a:lnTo>
                  <a:lnTo>
                    <a:pt x="53" y="0"/>
                  </a:lnTo>
                  <a:lnTo>
                    <a:pt x="30" y="28"/>
                  </a:lnTo>
                  <a:lnTo>
                    <a:pt x="51" y="28"/>
                  </a:lnTo>
                  <a:lnTo>
                    <a:pt x="31" y="165"/>
                  </a:lnTo>
                  <a:lnTo>
                    <a:pt x="53" y="133"/>
                  </a:lnTo>
                  <a:lnTo>
                    <a:pt x="60" y="200"/>
                  </a:lnTo>
                  <a:lnTo>
                    <a:pt x="84" y="143"/>
                  </a:lnTo>
                  <a:lnTo>
                    <a:pt x="75" y="85"/>
                  </a:lnTo>
                  <a:lnTo>
                    <a:pt x="97" y="124"/>
                  </a:lnTo>
                  <a:lnTo>
                    <a:pt x="97" y="172"/>
                  </a:lnTo>
                  <a:lnTo>
                    <a:pt x="90" y="219"/>
                  </a:lnTo>
                  <a:lnTo>
                    <a:pt x="120" y="190"/>
                  </a:lnTo>
                  <a:lnTo>
                    <a:pt x="116" y="130"/>
                  </a:lnTo>
                  <a:lnTo>
                    <a:pt x="93" y="87"/>
                  </a:lnTo>
                  <a:lnTo>
                    <a:pt x="111" y="58"/>
                  </a:lnTo>
                  <a:lnTo>
                    <a:pt x="130" y="113"/>
                  </a:lnTo>
                  <a:lnTo>
                    <a:pt x="144" y="190"/>
                  </a:lnTo>
                  <a:lnTo>
                    <a:pt x="149" y="124"/>
                  </a:lnTo>
                  <a:lnTo>
                    <a:pt x="165" y="114"/>
                  </a:lnTo>
                  <a:lnTo>
                    <a:pt x="174" y="173"/>
                  </a:lnTo>
                  <a:lnTo>
                    <a:pt x="164" y="220"/>
                  </a:lnTo>
                  <a:lnTo>
                    <a:pt x="134" y="255"/>
                  </a:lnTo>
                  <a:lnTo>
                    <a:pt x="137" y="211"/>
                  </a:lnTo>
                  <a:lnTo>
                    <a:pt x="97" y="267"/>
                  </a:lnTo>
                  <a:lnTo>
                    <a:pt x="71" y="263"/>
                  </a:lnTo>
                  <a:lnTo>
                    <a:pt x="91" y="234"/>
                  </a:lnTo>
                  <a:lnTo>
                    <a:pt x="53" y="248"/>
                  </a:lnTo>
                  <a:lnTo>
                    <a:pt x="53" y="219"/>
                  </a:lnTo>
                  <a:lnTo>
                    <a:pt x="15" y="200"/>
                  </a:lnTo>
                  <a:lnTo>
                    <a:pt x="0" y="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33" name="Freeform 91"/>
            <p:cNvSpPr>
              <a:spLocks/>
            </p:cNvSpPr>
            <p:nvPr/>
          </p:nvSpPr>
          <p:spPr bwMode="auto">
            <a:xfrm flipH="1">
              <a:off x="377" y="3285"/>
              <a:ext cx="79" cy="31"/>
            </a:xfrm>
            <a:custGeom>
              <a:avLst/>
              <a:gdLst>
                <a:gd name="T0" fmla="*/ 0 w 223"/>
                <a:gd name="T1" fmla="*/ 14 h 86"/>
                <a:gd name="T2" fmla="*/ 5 w 223"/>
                <a:gd name="T3" fmla="*/ 7 h 86"/>
                <a:gd name="T4" fmla="*/ 13 w 223"/>
                <a:gd name="T5" fmla="*/ 11 h 86"/>
                <a:gd name="T6" fmla="*/ 21 w 223"/>
                <a:gd name="T7" fmla="*/ 4 h 86"/>
                <a:gd name="T8" fmla="*/ 29 w 223"/>
                <a:gd name="T9" fmla="*/ 11 h 86"/>
                <a:gd name="T10" fmla="*/ 34 w 223"/>
                <a:gd name="T11" fmla="*/ 4 h 86"/>
                <a:gd name="T12" fmla="*/ 43 w 223"/>
                <a:gd name="T13" fmla="*/ 11 h 86"/>
                <a:gd name="T14" fmla="*/ 50 w 223"/>
                <a:gd name="T15" fmla="*/ 0 h 86"/>
                <a:gd name="T16" fmla="*/ 63 w 223"/>
                <a:gd name="T17" fmla="*/ 14 h 86"/>
                <a:gd name="T18" fmla="*/ 71 w 223"/>
                <a:gd name="T19" fmla="*/ 11 h 86"/>
                <a:gd name="T20" fmla="*/ 79 w 223"/>
                <a:gd name="T21" fmla="*/ 21 h 86"/>
                <a:gd name="T22" fmla="*/ 74 w 223"/>
                <a:gd name="T23" fmla="*/ 31 h 86"/>
                <a:gd name="T24" fmla="*/ 63 w 223"/>
                <a:gd name="T25" fmla="*/ 31 h 86"/>
                <a:gd name="T26" fmla="*/ 55 w 223"/>
                <a:gd name="T27" fmla="*/ 14 h 86"/>
                <a:gd name="T28" fmla="*/ 47 w 223"/>
                <a:gd name="T29" fmla="*/ 28 h 86"/>
                <a:gd name="T30" fmla="*/ 34 w 223"/>
                <a:gd name="T31" fmla="*/ 21 h 86"/>
                <a:gd name="T32" fmla="*/ 29 w 223"/>
                <a:gd name="T33" fmla="*/ 21 h 86"/>
                <a:gd name="T34" fmla="*/ 26 w 223"/>
                <a:gd name="T35" fmla="*/ 14 h 86"/>
                <a:gd name="T36" fmla="*/ 11 w 223"/>
                <a:gd name="T37" fmla="*/ 21 h 86"/>
                <a:gd name="T38" fmla="*/ 0 w 223"/>
                <a:gd name="T39" fmla="*/ 14 h 86"/>
                <a:gd name="T40" fmla="*/ 0 w 223"/>
                <a:gd name="T41" fmla="*/ 14 h 86"/>
                <a:gd name="T42" fmla="*/ 0 w 223"/>
                <a:gd name="T43" fmla="*/ 14 h 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3" h="86">
                  <a:moveTo>
                    <a:pt x="0" y="39"/>
                  </a:moveTo>
                  <a:lnTo>
                    <a:pt x="15" y="20"/>
                  </a:lnTo>
                  <a:lnTo>
                    <a:pt x="37" y="30"/>
                  </a:lnTo>
                  <a:lnTo>
                    <a:pt x="60" y="11"/>
                  </a:lnTo>
                  <a:lnTo>
                    <a:pt x="82" y="30"/>
                  </a:lnTo>
                  <a:lnTo>
                    <a:pt x="96" y="11"/>
                  </a:lnTo>
                  <a:lnTo>
                    <a:pt x="120" y="30"/>
                  </a:lnTo>
                  <a:lnTo>
                    <a:pt x="141" y="0"/>
                  </a:lnTo>
                  <a:lnTo>
                    <a:pt x="178" y="39"/>
                  </a:lnTo>
                  <a:lnTo>
                    <a:pt x="201" y="30"/>
                  </a:lnTo>
                  <a:lnTo>
                    <a:pt x="223" y="57"/>
                  </a:lnTo>
                  <a:lnTo>
                    <a:pt x="208" y="86"/>
                  </a:lnTo>
                  <a:lnTo>
                    <a:pt x="178" y="86"/>
                  </a:lnTo>
                  <a:lnTo>
                    <a:pt x="156" y="39"/>
                  </a:lnTo>
                  <a:lnTo>
                    <a:pt x="133" y="77"/>
                  </a:lnTo>
                  <a:lnTo>
                    <a:pt x="96" y="57"/>
                  </a:lnTo>
                  <a:lnTo>
                    <a:pt x="82" y="57"/>
                  </a:lnTo>
                  <a:lnTo>
                    <a:pt x="74" y="39"/>
                  </a:lnTo>
                  <a:lnTo>
                    <a:pt x="30" y="57"/>
                  </a:lnTo>
                  <a:lnTo>
                    <a:pt x="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34" name="Freeform 92"/>
            <p:cNvSpPr>
              <a:spLocks/>
            </p:cNvSpPr>
            <p:nvPr/>
          </p:nvSpPr>
          <p:spPr bwMode="auto">
            <a:xfrm flipH="1">
              <a:off x="356" y="3305"/>
              <a:ext cx="72" cy="101"/>
            </a:xfrm>
            <a:custGeom>
              <a:avLst/>
              <a:gdLst>
                <a:gd name="T0" fmla="*/ 56 w 200"/>
                <a:gd name="T1" fmla="*/ 4 h 277"/>
                <a:gd name="T2" fmla="*/ 61 w 200"/>
                <a:gd name="T3" fmla="*/ 35 h 277"/>
                <a:gd name="T4" fmla="*/ 56 w 200"/>
                <a:gd name="T5" fmla="*/ 63 h 277"/>
                <a:gd name="T6" fmla="*/ 37 w 200"/>
                <a:gd name="T7" fmla="*/ 80 h 277"/>
                <a:gd name="T8" fmla="*/ 40 w 200"/>
                <a:gd name="T9" fmla="*/ 73 h 277"/>
                <a:gd name="T10" fmla="*/ 48 w 200"/>
                <a:gd name="T11" fmla="*/ 56 h 277"/>
                <a:gd name="T12" fmla="*/ 48 w 200"/>
                <a:gd name="T13" fmla="*/ 32 h 277"/>
                <a:gd name="T14" fmla="*/ 45 w 200"/>
                <a:gd name="T15" fmla="*/ 28 h 277"/>
                <a:gd name="T16" fmla="*/ 43 w 200"/>
                <a:gd name="T17" fmla="*/ 59 h 277"/>
                <a:gd name="T18" fmla="*/ 32 w 200"/>
                <a:gd name="T19" fmla="*/ 73 h 277"/>
                <a:gd name="T20" fmla="*/ 35 w 200"/>
                <a:gd name="T21" fmla="*/ 56 h 277"/>
                <a:gd name="T22" fmla="*/ 24 w 200"/>
                <a:gd name="T23" fmla="*/ 77 h 277"/>
                <a:gd name="T24" fmla="*/ 18 w 200"/>
                <a:gd name="T25" fmla="*/ 80 h 277"/>
                <a:gd name="T26" fmla="*/ 18 w 200"/>
                <a:gd name="T27" fmla="*/ 70 h 277"/>
                <a:gd name="T28" fmla="*/ 0 w 200"/>
                <a:gd name="T29" fmla="*/ 77 h 277"/>
                <a:gd name="T30" fmla="*/ 14 w 200"/>
                <a:gd name="T31" fmla="*/ 77 h 277"/>
                <a:gd name="T32" fmla="*/ 16 w 200"/>
                <a:gd name="T33" fmla="*/ 87 h 277"/>
                <a:gd name="T34" fmla="*/ 29 w 200"/>
                <a:gd name="T35" fmla="*/ 84 h 277"/>
                <a:gd name="T36" fmla="*/ 29 w 200"/>
                <a:gd name="T37" fmla="*/ 101 h 277"/>
                <a:gd name="T38" fmla="*/ 45 w 200"/>
                <a:gd name="T39" fmla="*/ 94 h 277"/>
                <a:gd name="T40" fmla="*/ 61 w 200"/>
                <a:gd name="T41" fmla="*/ 84 h 277"/>
                <a:gd name="T42" fmla="*/ 72 w 200"/>
                <a:gd name="T43" fmla="*/ 63 h 277"/>
                <a:gd name="T44" fmla="*/ 69 w 200"/>
                <a:gd name="T45" fmla="*/ 56 h 277"/>
                <a:gd name="T46" fmla="*/ 61 w 200"/>
                <a:gd name="T47" fmla="*/ 70 h 277"/>
                <a:gd name="T48" fmla="*/ 48 w 200"/>
                <a:gd name="T49" fmla="*/ 77 h 277"/>
                <a:gd name="T50" fmla="*/ 66 w 200"/>
                <a:gd name="T51" fmla="*/ 53 h 277"/>
                <a:gd name="T52" fmla="*/ 72 w 200"/>
                <a:gd name="T53" fmla="*/ 28 h 277"/>
                <a:gd name="T54" fmla="*/ 69 w 200"/>
                <a:gd name="T55" fmla="*/ 0 h 277"/>
                <a:gd name="T56" fmla="*/ 56 w 200"/>
                <a:gd name="T57" fmla="*/ 4 h 277"/>
                <a:gd name="T58" fmla="*/ 56 w 200"/>
                <a:gd name="T59" fmla="*/ 4 h 277"/>
                <a:gd name="T60" fmla="*/ 56 w 200"/>
                <a:gd name="T61" fmla="*/ 4 h 27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00" h="277">
                  <a:moveTo>
                    <a:pt x="155" y="10"/>
                  </a:moveTo>
                  <a:lnTo>
                    <a:pt x="170" y="96"/>
                  </a:lnTo>
                  <a:lnTo>
                    <a:pt x="155" y="173"/>
                  </a:lnTo>
                  <a:lnTo>
                    <a:pt x="103" y="220"/>
                  </a:lnTo>
                  <a:lnTo>
                    <a:pt x="112" y="200"/>
                  </a:lnTo>
                  <a:lnTo>
                    <a:pt x="134" y="154"/>
                  </a:lnTo>
                  <a:lnTo>
                    <a:pt x="134" y="87"/>
                  </a:lnTo>
                  <a:lnTo>
                    <a:pt x="126" y="78"/>
                  </a:lnTo>
                  <a:lnTo>
                    <a:pt x="119" y="163"/>
                  </a:lnTo>
                  <a:lnTo>
                    <a:pt x="88" y="200"/>
                  </a:lnTo>
                  <a:lnTo>
                    <a:pt x="96" y="154"/>
                  </a:lnTo>
                  <a:lnTo>
                    <a:pt x="66" y="211"/>
                  </a:lnTo>
                  <a:lnTo>
                    <a:pt x="51" y="220"/>
                  </a:lnTo>
                  <a:lnTo>
                    <a:pt x="51" y="192"/>
                  </a:lnTo>
                  <a:lnTo>
                    <a:pt x="0" y="211"/>
                  </a:lnTo>
                  <a:lnTo>
                    <a:pt x="38" y="211"/>
                  </a:lnTo>
                  <a:lnTo>
                    <a:pt x="44" y="239"/>
                  </a:lnTo>
                  <a:lnTo>
                    <a:pt x="81" y="230"/>
                  </a:lnTo>
                  <a:lnTo>
                    <a:pt x="81" y="277"/>
                  </a:lnTo>
                  <a:lnTo>
                    <a:pt x="126" y="258"/>
                  </a:lnTo>
                  <a:lnTo>
                    <a:pt x="170" y="230"/>
                  </a:lnTo>
                  <a:lnTo>
                    <a:pt x="200" y="173"/>
                  </a:lnTo>
                  <a:lnTo>
                    <a:pt x="193" y="154"/>
                  </a:lnTo>
                  <a:lnTo>
                    <a:pt x="170" y="192"/>
                  </a:lnTo>
                  <a:lnTo>
                    <a:pt x="134" y="211"/>
                  </a:lnTo>
                  <a:lnTo>
                    <a:pt x="184" y="144"/>
                  </a:lnTo>
                  <a:lnTo>
                    <a:pt x="200" y="78"/>
                  </a:lnTo>
                  <a:lnTo>
                    <a:pt x="193" y="0"/>
                  </a:lnTo>
                  <a:lnTo>
                    <a:pt x="155"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35" name="Freeform 93"/>
            <p:cNvSpPr>
              <a:spLocks/>
            </p:cNvSpPr>
            <p:nvPr/>
          </p:nvSpPr>
          <p:spPr bwMode="auto">
            <a:xfrm flipH="1">
              <a:off x="422" y="3388"/>
              <a:ext cx="8" cy="11"/>
            </a:xfrm>
            <a:custGeom>
              <a:avLst/>
              <a:gdLst>
                <a:gd name="T0" fmla="*/ 5 w 22"/>
                <a:gd name="T1" fmla="*/ 0 h 28"/>
                <a:gd name="T2" fmla="*/ 0 w 22"/>
                <a:gd name="T3" fmla="*/ 4 h 28"/>
                <a:gd name="T4" fmla="*/ 3 w 22"/>
                <a:gd name="T5" fmla="*/ 11 h 28"/>
                <a:gd name="T6" fmla="*/ 8 w 22"/>
                <a:gd name="T7" fmla="*/ 7 h 28"/>
                <a:gd name="T8" fmla="*/ 5 w 22"/>
                <a:gd name="T9" fmla="*/ 0 h 28"/>
                <a:gd name="T10" fmla="*/ 5 w 22"/>
                <a:gd name="T11" fmla="*/ 0 h 28"/>
                <a:gd name="T12" fmla="*/ 5 w 22"/>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28">
                  <a:moveTo>
                    <a:pt x="15" y="0"/>
                  </a:moveTo>
                  <a:lnTo>
                    <a:pt x="0" y="9"/>
                  </a:lnTo>
                  <a:lnTo>
                    <a:pt x="8" y="28"/>
                  </a:lnTo>
                  <a:lnTo>
                    <a:pt x="22" y="19"/>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36" name="Freeform 94"/>
            <p:cNvSpPr>
              <a:spLocks/>
            </p:cNvSpPr>
            <p:nvPr/>
          </p:nvSpPr>
          <p:spPr bwMode="auto">
            <a:xfrm flipH="1">
              <a:off x="409" y="3409"/>
              <a:ext cx="8" cy="10"/>
            </a:xfrm>
            <a:custGeom>
              <a:avLst/>
              <a:gdLst>
                <a:gd name="T0" fmla="*/ 5 w 22"/>
                <a:gd name="T1" fmla="*/ 0 h 28"/>
                <a:gd name="T2" fmla="*/ 0 w 22"/>
                <a:gd name="T3" fmla="*/ 4 h 28"/>
                <a:gd name="T4" fmla="*/ 3 w 22"/>
                <a:gd name="T5" fmla="*/ 10 h 28"/>
                <a:gd name="T6" fmla="*/ 8 w 22"/>
                <a:gd name="T7" fmla="*/ 7 h 28"/>
                <a:gd name="T8" fmla="*/ 5 w 22"/>
                <a:gd name="T9" fmla="*/ 0 h 28"/>
                <a:gd name="T10" fmla="*/ 5 w 22"/>
                <a:gd name="T11" fmla="*/ 0 h 28"/>
                <a:gd name="T12" fmla="*/ 5 w 22"/>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28">
                  <a:moveTo>
                    <a:pt x="15" y="0"/>
                  </a:moveTo>
                  <a:lnTo>
                    <a:pt x="0" y="10"/>
                  </a:lnTo>
                  <a:lnTo>
                    <a:pt x="9" y="28"/>
                  </a:lnTo>
                  <a:lnTo>
                    <a:pt x="22" y="19"/>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37" name="Freeform 95"/>
            <p:cNvSpPr>
              <a:spLocks/>
            </p:cNvSpPr>
            <p:nvPr/>
          </p:nvSpPr>
          <p:spPr bwMode="auto">
            <a:xfrm flipH="1">
              <a:off x="402" y="3426"/>
              <a:ext cx="7" cy="11"/>
            </a:xfrm>
            <a:custGeom>
              <a:avLst/>
              <a:gdLst>
                <a:gd name="T0" fmla="*/ 5 w 23"/>
                <a:gd name="T1" fmla="*/ 0 h 29"/>
                <a:gd name="T2" fmla="*/ 0 w 23"/>
                <a:gd name="T3" fmla="*/ 4 h 29"/>
                <a:gd name="T4" fmla="*/ 2 w 23"/>
                <a:gd name="T5" fmla="*/ 11 h 29"/>
                <a:gd name="T6" fmla="*/ 7 w 23"/>
                <a:gd name="T7" fmla="*/ 7 h 29"/>
                <a:gd name="T8" fmla="*/ 5 w 23"/>
                <a:gd name="T9" fmla="*/ 0 h 29"/>
                <a:gd name="T10" fmla="*/ 5 w 23"/>
                <a:gd name="T11" fmla="*/ 0 h 29"/>
                <a:gd name="T12" fmla="*/ 5 w 23"/>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9">
                  <a:moveTo>
                    <a:pt x="15" y="0"/>
                  </a:moveTo>
                  <a:lnTo>
                    <a:pt x="0" y="10"/>
                  </a:lnTo>
                  <a:lnTo>
                    <a:pt x="8" y="29"/>
                  </a:lnTo>
                  <a:lnTo>
                    <a:pt x="23" y="19"/>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38" name="Freeform 96"/>
            <p:cNvSpPr>
              <a:spLocks/>
            </p:cNvSpPr>
            <p:nvPr/>
          </p:nvSpPr>
          <p:spPr bwMode="auto">
            <a:xfrm flipH="1">
              <a:off x="422" y="3429"/>
              <a:ext cx="8" cy="11"/>
            </a:xfrm>
            <a:custGeom>
              <a:avLst/>
              <a:gdLst>
                <a:gd name="T0" fmla="*/ 5 w 24"/>
                <a:gd name="T1" fmla="*/ 0 h 28"/>
                <a:gd name="T2" fmla="*/ 0 w 24"/>
                <a:gd name="T3" fmla="*/ 4 h 28"/>
                <a:gd name="T4" fmla="*/ 3 w 24"/>
                <a:gd name="T5" fmla="*/ 11 h 28"/>
                <a:gd name="T6" fmla="*/ 8 w 24"/>
                <a:gd name="T7" fmla="*/ 7 h 28"/>
                <a:gd name="T8" fmla="*/ 5 w 24"/>
                <a:gd name="T9" fmla="*/ 0 h 28"/>
                <a:gd name="T10" fmla="*/ 5 w 24"/>
                <a:gd name="T11" fmla="*/ 0 h 28"/>
                <a:gd name="T12" fmla="*/ 5 w 24"/>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28">
                  <a:moveTo>
                    <a:pt x="16" y="0"/>
                  </a:moveTo>
                  <a:lnTo>
                    <a:pt x="0" y="9"/>
                  </a:lnTo>
                  <a:lnTo>
                    <a:pt x="9" y="28"/>
                  </a:lnTo>
                  <a:lnTo>
                    <a:pt x="24" y="19"/>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39" name="Freeform 97"/>
            <p:cNvSpPr>
              <a:spLocks/>
            </p:cNvSpPr>
            <p:nvPr/>
          </p:nvSpPr>
          <p:spPr bwMode="auto">
            <a:xfrm flipH="1">
              <a:off x="409" y="3447"/>
              <a:ext cx="8" cy="10"/>
            </a:xfrm>
            <a:custGeom>
              <a:avLst/>
              <a:gdLst>
                <a:gd name="T0" fmla="*/ 5 w 22"/>
                <a:gd name="T1" fmla="*/ 0 h 27"/>
                <a:gd name="T2" fmla="*/ 0 w 22"/>
                <a:gd name="T3" fmla="*/ 4 h 27"/>
                <a:gd name="T4" fmla="*/ 3 w 22"/>
                <a:gd name="T5" fmla="*/ 10 h 27"/>
                <a:gd name="T6" fmla="*/ 8 w 22"/>
                <a:gd name="T7" fmla="*/ 7 h 27"/>
                <a:gd name="T8" fmla="*/ 5 w 22"/>
                <a:gd name="T9" fmla="*/ 0 h 27"/>
                <a:gd name="T10" fmla="*/ 5 w 22"/>
                <a:gd name="T11" fmla="*/ 0 h 27"/>
                <a:gd name="T12" fmla="*/ 5 w 22"/>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27">
                  <a:moveTo>
                    <a:pt x="15" y="0"/>
                  </a:moveTo>
                  <a:lnTo>
                    <a:pt x="0" y="10"/>
                  </a:lnTo>
                  <a:lnTo>
                    <a:pt x="9" y="27"/>
                  </a:lnTo>
                  <a:lnTo>
                    <a:pt x="22" y="19"/>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40" name="Freeform 98"/>
            <p:cNvSpPr>
              <a:spLocks/>
            </p:cNvSpPr>
            <p:nvPr/>
          </p:nvSpPr>
          <p:spPr bwMode="auto">
            <a:xfrm flipH="1">
              <a:off x="396" y="3403"/>
              <a:ext cx="8" cy="10"/>
            </a:xfrm>
            <a:custGeom>
              <a:avLst/>
              <a:gdLst>
                <a:gd name="T0" fmla="*/ 5 w 22"/>
                <a:gd name="T1" fmla="*/ 0 h 28"/>
                <a:gd name="T2" fmla="*/ 0 w 22"/>
                <a:gd name="T3" fmla="*/ 3 h 28"/>
                <a:gd name="T4" fmla="*/ 3 w 22"/>
                <a:gd name="T5" fmla="*/ 10 h 28"/>
                <a:gd name="T6" fmla="*/ 8 w 22"/>
                <a:gd name="T7" fmla="*/ 7 h 28"/>
                <a:gd name="T8" fmla="*/ 5 w 22"/>
                <a:gd name="T9" fmla="*/ 0 h 28"/>
                <a:gd name="T10" fmla="*/ 5 w 22"/>
                <a:gd name="T11" fmla="*/ 0 h 28"/>
                <a:gd name="T12" fmla="*/ 5 w 22"/>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28">
                  <a:moveTo>
                    <a:pt x="15" y="0"/>
                  </a:moveTo>
                  <a:lnTo>
                    <a:pt x="0" y="9"/>
                  </a:lnTo>
                  <a:lnTo>
                    <a:pt x="8" y="28"/>
                  </a:lnTo>
                  <a:lnTo>
                    <a:pt x="22" y="19"/>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41" name="Freeform 99"/>
            <p:cNvSpPr>
              <a:spLocks/>
            </p:cNvSpPr>
            <p:nvPr/>
          </p:nvSpPr>
          <p:spPr bwMode="auto">
            <a:xfrm flipH="1">
              <a:off x="519" y="3434"/>
              <a:ext cx="29" cy="30"/>
            </a:xfrm>
            <a:custGeom>
              <a:avLst/>
              <a:gdLst>
                <a:gd name="T0" fmla="*/ 19 w 82"/>
                <a:gd name="T1" fmla="*/ 0 h 85"/>
                <a:gd name="T2" fmla="*/ 8 w 82"/>
                <a:gd name="T3" fmla="*/ 0 h 85"/>
                <a:gd name="T4" fmla="*/ 0 w 82"/>
                <a:gd name="T5" fmla="*/ 10 h 85"/>
                <a:gd name="T6" fmla="*/ 0 w 82"/>
                <a:gd name="T7" fmla="*/ 20 h 85"/>
                <a:gd name="T8" fmla="*/ 2 w 82"/>
                <a:gd name="T9" fmla="*/ 27 h 85"/>
                <a:gd name="T10" fmla="*/ 11 w 82"/>
                <a:gd name="T11" fmla="*/ 30 h 85"/>
                <a:gd name="T12" fmla="*/ 19 w 82"/>
                <a:gd name="T13" fmla="*/ 27 h 85"/>
                <a:gd name="T14" fmla="*/ 29 w 82"/>
                <a:gd name="T15" fmla="*/ 13 h 85"/>
                <a:gd name="T16" fmla="*/ 19 w 82"/>
                <a:gd name="T17" fmla="*/ 13 h 85"/>
                <a:gd name="T18" fmla="*/ 11 w 82"/>
                <a:gd name="T19" fmla="*/ 20 h 85"/>
                <a:gd name="T20" fmla="*/ 8 w 82"/>
                <a:gd name="T21" fmla="*/ 13 h 85"/>
                <a:gd name="T22" fmla="*/ 13 w 82"/>
                <a:gd name="T23" fmla="*/ 7 h 85"/>
                <a:gd name="T24" fmla="*/ 21 w 82"/>
                <a:gd name="T25" fmla="*/ 7 h 85"/>
                <a:gd name="T26" fmla="*/ 19 w 82"/>
                <a:gd name="T27" fmla="*/ 0 h 85"/>
                <a:gd name="T28" fmla="*/ 19 w 82"/>
                <a:gd name="T29" fmla="*/ 0 h 85"/>
                <a:gd name="T30" fmla="*/ 19 w 82"/>
                <a:gd name="T31" fmla="*/ 0 h 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2" h="85">
                  <a:moveTo>
                    <a:pt x="53" y="0"/>
                  </a:moveTo>
                  <a:lnTo>
                    <a:pt x="22" y="0"/>
                  </a:lnTo>
                  <a:lnTo>
                    <a:pt x="0" y="29"/>
                  </a:lnTo>
                  <a:lnTo>
                    <a:pt x="0" y="58"/>
                  </a:lnTo>
                  <a:lnTo>
                    <a:pt x="7" y="76"/>
                  </a:lnTo>
                  <a:lnTo>
                    <a:pt x="30" y="85"/>
                  </a:lnTo>
                  <a:lnTo>
                    <a:pt x="53" y="76"/>
                  </a:lnTo>
                  <a:lnTo>
                    <a:pt x="82" y="38"/>
                  </a:lnTo>
                  <a:lnTo>
                    <a:pt x="53" y="38"/>
                  </a:lnTo>
                  <a:lnTo>
                    <a:pt x="30" y="58"/>
                  </a:lnTo>
                  <a:lnTo>
                    <a:pt x="22" y="38"/>
                  </a:lnTo>
                  <a:lnTo>
                    <a:pt x="37" y="19"/>
                  </a:lnTo>
                  <a:lnTo>
                    <a:pt x="59" y="19"/>
                  </a:lnTo>
                  <a:lnTo>
                    <a:pt x="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42" name="Freeform 100"/>
            <p:cNvSpPr>
              <a:spLocks/>
            </p:cNvSpPr>
            <p:nvPr/>
          </p:nvSpPr>
          <p:spPr bwMode="auto">
            <a:xfrm flipH="1">
              <a:off x="485" y="3440"/>
              <a:ext cx="24" cy="31"/>
            </a:xfrm>
            <a:custGeom>
              <a:avLst/>
              <a:gdLst>
                <a:gd name="T0" fmla="*/ 16 w 67"/>
                <a:gd name="T1" fmla="*/ 0 h 85"/>
                <a:gd name="T2" fmla="*/ 8 w 67"/>
                <a:gd name="T3" fmla="*/ 0 h 85"/>
                <a:gd name="T4" fmla="*/ 3 w 67"/>
                <a:gd name="T5" fmla="*/ 7 h 85"/>
                <a:gd name="T6" fmla="*/ 0 w 67"/>
                <a:gd name="T7" fmla="*/ 21 h 85"/>
                <a:gd name="T8" fmla="*/ 8 w 67"/>
                <a:gd name="T9" fmla="*/ 31 h 85"/>
                <a:gd name="T10" fmla="*/ 16 w 67"/>
                <a:gd name="T11" fmla="*/ 28 h 85"/>
                <a:gd name="T12" fmla="*/ 21 w 67"/>
                <a:gd name="T13" fmla="*/ 24 h 85"/>
                <a:gd name="T14" fmla="*/ 24 w 67"/>
                <a:gd name="T15" fmla="*/ 17 h 85"/>
                <a:gd name="T16" fmla="*/ 19 w 67"/>
                <a:gd name="T17" fmla="*/ 11 h 85"/>
                <a:gd name="T18" fmla="*/ 8 w 67"/>
                <a:gd name="T19" fmla="*/ 17 h 85"/>
                <a:gd name="T20" fmla="*/ 8 w 67"/>
                <a:gd name="T21" fmla="*/ 11 h 85"/>
                <a:gd name="T22" fmla="*/ 14 w 67"/>
                <a:gd name="T23" fmla="*/ 4 h 85"/>
                <a:gd name="T24" fmla="*/ 16 w 67"/>
                <a:gd name="T25" fmla="*/ 0 h 85"/>
                <a:gd name="T26" fmla="*/ 16 w 67"/>
                <a:gd name="T27" fmla="*/ 0 h 85"/>
                <a:gd name="T28" fmla="*/ 16 w 67"/>
                <a:gd name="T29" fmla="*/ 0 h 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 h="85">
                  <a:moveTo>
                    <a:pt x="45" y="0"/>
                  </a:moveTo>
                  <a:lnTo>
                    <a:pt x="22" y="0"/>
                  </a:lnTo>
                  <a:lnTo>
                    <a:pt x="7" y="19"/>
                  </a:lnTo>
                  <a:lnTo>
                    <a:pt x="0" y="57"/>
                  </a:lnTo>
                  <a:lnTo>
                    <a:pt x="22" y="85"/>
                  </a:lnTo>
                  <a:lnTo>
                    <a:pt x="45" y="76"/>
                  </a:lnTo>
                  <a:lnTo>
                    <a:pt x="60" y="66"/>
                  </a:lnTo>
                  <a:lnTo>
                    <a:pt x="67" y="46"/>
                  </a:lnTo>
                  <a:lnTo>
                    <a:pt x="52" y="29"/>
                  </a:lnTo>
                  <a:lnTo>
                    <a:pt x="22" y="46"/>
                  </a:lnTo>
                  <a:lnTo>
                    <a:pt x="22" y="29"/>
                  </a:lnTo>
                  <a:lnTo>
                    <a:pt x="38" y="10"/>
                  </a:lnTo>
                  <a:lnTo>
                    <a:pt x="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43" name="Freeform 101"/>
            <p:cNvSpPr>
              <a:spLocks/>
            </p:cNvSpPr>
            <p:nvPr/>
          </p:nvSpPr>
          <p:spPr bwMode="auto">
            <a:xfrm flipH="1">
              <a:off x="509" y="3429"/>
              <a:ext cx="42" cy="49"/>
            </a:xfrm>
            <a:custGeom>
              <a:avLst/>
              <a:gdLst>
                <a:gd name="T0" fmla="*/ 42 w 117"/>
                <a:gd name="T1" fmla="*/ 0 h 133"/>
                <a:gd name="T2" fmla="*/ 29 w 117"/>
                <a:gd name="T3" fmla="*/ 25 h 133"/>
                <a:gd name="T4" fmla="*/ 15 w 117"/>
                <a:gd name="T5" fmla="*/ 42 h 133"/>
                <a:gd name="T6" fmla="*/ 0 w 117"/>
                <a:gd name="T7" fmla="*/ 49 h 133"/>
                <a:gd name="T8" fmla="*/ 21 w 117"/>
                <a:gd name="T9" fmla="*/ 32 h 133"/>
                <a:gd name="T10" fmla="*/ 29 w 117"/>
                <a:gd name="T11" fmla="*/ 14 h 133"/>
                <a:gd name="T12" fmla="*/ 42 w 117"/>
                <a:gd name="T13" fmla="*/ 0 h 133"/>
                <a:gd name="T14" fmla="*/ 42 w 117"/>
                <a:gd name="T15" fmla="*/ 0 h 133"/>
                <a:gd name="T16" fmla="*/ 42 w 117"/>
                <a:gd name="T17" fmla="*/ 0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7" h="133">
                  <a:moveTo>
                    <a:pt x="117" y="0"/>
                  </a:moveTo>
                  <a:lnTo>
                    <a:pt x="81" y="68"/>
                  </a:lnTo>
                  <a:lnTo>
                    <a:pt x="43" y="114"/>
                  </a:lnTo>
                  <a:lnTo>
                    <a:pt x="0" y="133"/>
                  </a:lnTo>
                  <a:lnTo>
                    <a:pt x="59" y="86"/>
                  </a:lnTo>
                  <a:lnTo>
                    <a:pt x="81" y="39"/>
                  </a:lnTo>
                  <a:lnTo>
                    <a:pt x="1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44" name="Freeform 102"/>
            <p:cNvSpPr>
              <a:spLocks/>
            </p:cNvSpPr>
            <p:nvPr/>
          </p:nvSpPr>
          <p:spPr bwMode="auto">
            <a:xfrm flipH="1">
              <a:off x="509" y="3501"/>
              <a:ext cx="81" cy="39"/>
            </a:xfrm>
            <a:custGeom>
              <a:avLst/>
              <a:gdLst>
                <a:gd name="T0" fmla="*/ 10 w 229"/>
                <a:gd name="T1" fmla="*/ 3 h 105"/>
                <a:gd name="T2" fmla="*/ 21 w 229"/>
                <a:gd name="T3" fmla="*/ 0 h 105"/>
                <a:gd name="T4" fmla="*/ 23 w 229"/>
                <a:gd name="T5" fmla="*/ 7 h 105"/>
                <a:gd name="T6" fmla="*/ 31 w 229"/>
                <a:gd name="T7" fmla="*/ 3 h 105"/>
                <a:gd name="T8" fmla="*/ 34 w 229"/>
                <a:gd name="T9" fmla="*/ 11 h 105"/>
                <a:gd name="T10" fmla="*/ 42 w 229"/>
                <a:gd name="T11" fmla="*/ 7 h 105"/>
                <a:gd name="T12" fmla="*/ 44 w 229"/>
                <a:gd name="T13" fmla="*/ 14 h 105"/>
                <a:gd name="T14" fmla="*/ 52 w 229"/>
                <a:gd name="T15" fmla="*/ 11 h 105"/>
                <a:gd name="T16" fmla="*/ 52 w 229"/>
                <a:gd name="T17" fmla="*/ 14 h 105"/>
                <a:gd name="T18" fmla="*/ 63 w 229"/>
                <a:gd name="T19" fmla="*/ 11 h 105"/>
                <a:gd name="T20" fmla="*/ 63 w 229"/>
                <a:gd name="T21" fmla="*/ 18 h 105"/>
                <a:gd name="T22" fmla="*/ 68 w 229"/>
                <a:gd name="T23" fmla="*/ 14 h 105"/>
                <a:gd name="T24" fmla="*/ 71 w 229"/>
                <a:gd name="T25" fmla="*/ 18 h 105"/>
                <a:gd name="T26" fmla="*/ 81 w 229"/>
                <a:gd name="T27" fmla="*/ 22 h 105"/>
                <a:gd name="T28" fmla="*/ 74 w 229"/>
                <a:gd name="T29" fmla="*/ 25 h 105"/>
                <a:gd name="T30" fmla="*/ 60 w 229"/>
                <a:gd name="T31" fmla="*/ 29 h 105"/>
                <a:gd name="T32" fmla="*/ 50 w 229"/>
                <a:gd name="T33" fmla="*/ 39 h 105"/>
                <a:gd name="T34" fmla="*/ 42 w 229"/>
                <a:gd name="T35" fmla="*/ 39 h 105"/>
                <a:gd name="T36" fmla="*/ 34 w 229"/>
                <a:gd name="T37" fmla="*/ 32 h 105"/>
                <a:gd name="T38" fmla="*/ 26 w 229"/>
                <a:gd name="T39" fmla="*/ 25 h 105"/>
                <a:gd name="T40" fmla="*/ 21 w 229"/>
                <a:gd name="T41" fmla="*/ 14 h 105"/>
                <a:gd name="T42" fmla="*/ 5 w 229"/>
                <a:gd name="T43" fmla="*/ 7 h 105"/>
                <a:gd name="T44" fmla="*/ 0 w 229"/>
                <a:gd name="T45" fmla="*/ 3 h 105"/>
                <a:gd name="T46" fmla="*/ 10 w 229"/>
                <a:gd name="T47" fmla="*/ 3 h 105"/>
                <a:gd name="T48" fmla="*/ 10 w 229"/>
                <a:gd name="T49" fmla="*/ 3 h 105"/>
                <a:gd name="T50" fmla="*/ 10 w 229"/>
                <a:gd name="T51" fmla="*/ 3 h 10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29" h="105">
                  <a:moveTo>
                    <a:pt x="29" y="9"/>
                  </a:moveTo>
                  <a:lnTo>
                    <a:pt x="59" y="0"/>
                  </a:lnTo>
                  <a:lnTo>
                    <a:pt x="66" y="20"/>
                  </a:lnTo>
                  <a:lnTo>
                    <a:pt x="88" y="9"/>
                  </a:lnTo>
                  <a:lnTo>
                    <a:pt x="96" y="29"/>
                  </a:lnTo>
                  <a:lnTo>
                    <a:pt x="118" y="20"/>
                  </a:lnTo>
                  <a:lnTo>
                    <a:pt x="125" y="39"/>
                  </a:lnTo>
                  <a:lnTo>
                    <a:pt x="148" y="29"/>
                  </a:lnTo>
                  <a:lnTo>
                    <a:pt x="148" y="39"/>
                  </a:lnTo>
                  <a:lnTo>
                    <a:pt x="177" y="29"/>
                  </a:lnTo>
                  <a:lnTo>
                    <a:pt x="177" y="48"/>
                  </a:lnTo>
                  <a:lnTo>
                    <a:pt x="193" y="39"/>
                  </a:lnTo>
                  <a:lnTo>
                    <a:pt x="200" y="48"/>
                  </a:lnTo>
                  <a:lnTo>
                    <a:pt x="229" y="58"/>
                  </a:lnTo>
                  <a:lnTo>
                    <a:pt x="208" y="67"/>
                  </a:lnTo>
                  <a:lnTo>
                    <a:pt x="171" y="77"/>
                  </a:lnTo>
                  <a:lnTo>
                    <a:pt x="140" y="105"/>
                  </a:lnTo>
                  <a:lnTo>
                    <a:pt x="118" y="105"/>
                  </a:lnTo>
                  <a:lnTo>
                    <a:pt x="96" y="87"/>
                  </a:lnTo>
                  <a:lnTo>
                    <a:pt x="74" y="67"/>
                  </a:lnTo>
                  <a:lnTo>
                    <a:pt x="59" y="39"/>
                  </a:lnTo>
                  <a:lnTo>
                    <a:pt x="15" y="20"/>
                  </a:lnTo>
                  <a:lnTo>
                    <a:pt x="0" y="9"/>
                  </a:lnTo>
                  <a:lnTo>
                    <a:pt x="29"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45" name="Freeform 103"/>
            <p:cNvSpPr>
              <a:spLocks/>
            </p:cNvSpPr>
            <p:nvPr/>
          </p:nvSpPr>
          <p:spPr bwMode="auto">
            <a:xfrm flipH="1">
              <a:off x="433" y="3512"/>
              <a:ext cx="213" cy="103"/>
            </a:xfrm>
            <a:custGeom>
              <a:avLst/>
              <a:gdLst>
                <a:gd name="T0" fmla="*/ 27 w 600"/>
                <a:gd name="T1" fmla="*/ 17 h 286"/>
                <a:gd name="T2" fmla="*/ 34 w 600"/>
                <a:gd name="T3" fmla="*/ 31 h 286"/>
                <a:gd name="T4" fmla="*/ 45 w 600"/>
                <a:gd name="T5" fmla="*/ 59 h 286"/>
                <a:gd name="T6" fmla="*/ 61 w 600"/>
                <a:gd name="T7" fmla="*/ 82 h 286"/>
                <a:gd name="T8" fmla="*/ 71 w 600"/>
                <a:gd name="T9" fmla="*/ 100 h 286"/>
                <a:gd name="T10" fmla="*/ 126 w 600"/>
                <a:gd name="T11" fmla="*/ 100 h 286"/>
                <a:gd name="T12" fmla="*/ 163 w 600"/>
                <a:gd name="T13" fmla="*/ 79 h 286"/>
                <a:gd name="T14" fmla="*/ 192 w 600"/>
                <a:gd name="T15" fmla="*/ 55 h 286"/>
                <a:gd name="T16" fmla="*/ 213 w 600"/>
                <a:gd name="T17" fmla="*/ 45 h 286"/>
                <a:gd name="T18" fmla="*/ 202 w 600"/>
                <a:gd name="T19" fmla="*/ 38 h 286"/>
                <a:gd name="T20" fmla="*/ 195 w 600"/>
                <a:gd name="T21" fmla="*/ 34 h 286"/>
                <a:gd name="T22" fmla="*/ 184 w 600"/>
                <a:gd name="T23" fmla="*/ 27 h 286"/>
                <a:gd name="T24" fmla="*/ 173 w 600"/>
                <a:gd name="T25" fmla="*/ 21 h 286"/>
                <a:gd name="T26" fmla="*/ 166 w 600"/>
                <a:gd name="T27" fmla="*/ 17 h 286"/>
                <a:gd name="T28" fmla="*/ 155 w 600"/>
                <a:gd name="T29" fmla="*/ 14 h 286"/>
                <a:gd name="T30" fmla="*/ 144 w 600"/>
                <a:gd name="T31" fmla="*/ 14 h 286"/>
                <a:gd name="T32" fmla="*/ 150 w 600"/>
                <a:gd name="T33" fmla="*/ 27 h 286"/>
                <a:gd name="T34" fmla="*/ 173 w 600"/>
                <a:gd name="T35" fmla="*/ 41 h 286"/>
                <a:gd name="T36" fmla="*/ 163 w 600"/>
                <a:gd name="T37" fmla="*/ 48 h 286"/>
                <a:gd name="T38" fmla="*/ 92 w 600"/>
                <a:gd name="T39" fmla="*/ 52 h 286"/>
                <a:gd name="T40" fmla="*/ 121 w 600"/>
                <a:gd name="T41" fmla="*/ 55 h 286"/>
                <a:gd name="T42" fmla="*/ 163 w 600"/>
                <a:gd name="T43" fmla="*/ 55 h 286"/>
                <a:gd name="T44" fmla="*/ 163 w 600"/>
                <a:gd name="T45" fmla="*/ 65 h 286"/>
                <a:gd name="T46" fmla="*/ 134 w 600"/>
                <a:gd name="T47" fmla="*/ 82 h 286"/>
                <a:gd name="T48" fmla="*/ 105 w 600"/>
                <a:gd name="T49" fmla="*/ 86 h 286"/>
                <a:gd name="T50" fmla="*/ 71 w 600"/>
                <a:gd name="T51" fmla="*/ 79 h 286"/>
                <a:gd name="T52" fmla="*/ 53 w 600"/>
                <a:gd name="T53" fmla="*/ 59 h 286"/>
                <a:gd name="T54" fmla="*/ 50 w 600"/>
                <a:gd name="T55" fmla="*/ 38 h 286"/>
                <a:gd name="T56" fmla="*/ 53 w 600"/>
                <a:gd name="T57" fmla="*/ 31 h 286"/>
                <a:gd name="T58" fmla="*/ 31 w 600"/>
                <a:gd name="T59" fmla="*/ 14 h 286"/>
                <a:gd name="T60" fmla="*/ 48 w 600"/>
                <a:gd name="T61" fmla="*/ 4 h 286"/>
                <a:gd name="T62" fmla="*/ 37 w 600"/>
                <a:gd name="T63" fmla="*/ 0 h 286"/>
                <a:gd name="T64" fmla="*/ 27 w 600"/>
                <a:gd name="T65" fmla="*/ 0 h 286"/>
                <a:gd name="T66" fmla="*/ 16 w 600"/>
                <a:gd name="T67" fmla="*/ 0 h 286"/>
                <a:gd name="T68" fmla="*/ 8 w 600"/>
                <a:gd name="T69" fmla="*/ 0 h 286"/>
                <a:gd name="T70" fmla="*/ 0 w 600"/>
                <a:gd name="T71" fmla="*/ 4 h 286"/>
                <a:gd name="T72" fmla="*/ 10 w 600"/>
                <a:gd name="T73" fmla="*/ 21 h 286"/>
                <a:gd name="T74" fmla="*/ 10 w 600"/>
                <a:gd name="T75" fmla="*/ 21 h 2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00" h="286">
                  <a:moveTo>
                    <a:pt x="29" y="58"/>
                  </a:moveTo>
                  <a:lnTo>
                    <a:pt x="75" y="48"/>
                  </a:lnTo>
                  <a:lnTo>
                    <a:pt x="82" y="67"/>
                  </a:lnTo>
                  <a:lnTo>
                    <a:pt x="96" y="86"/>
                  </a:lnTo>
                  <a:lnTo>
                    <a:pt x="96" y="95"/>
                  </a:lnTo>
                  <a:lnTo>
                    <a:pt x="126" y="163"/>
                  </a:lnTo>
                  <a:lnTo>
                    <a:pt x="141" y="201"/>
                  </a:lnTo>
                  <a:lnTo>
                    <a:pt x="171" y="229"/>
                  </a:lnTo>
                  <a:lnTo>
                    <a:pt x="171" y="249"/>
                  </a:lnTo>
                  <a:lnTo>
                    <a:pt x="200" y="278"/>
                  </a:lnTo>
                  <a:lnTo>
                    <a:pt x="274" y="286"/>
                  </a:lnTo>
                  <a:lnTo>
                    <a:pt x="356" y="278"/>
                  </a:lnTo>
                  <a:lnTo>
                    <a:pt x="414" y="249"/>
                  </a:lnTo>
                  <a:lnTo>
                    <a:pt x="460" y="220"/>
                  </a:lnTo>
                  <a:lnTo>
                    <a:pt x="482" y="191"/>
                  </a:lnTo>
                  <a:lnTo>
                    <a:pt x="541" y="153"/>
                  </a:lnTo>
                  <a:lnTo>
                    <a:pt x="584" y="153"/>
                  </a:lnTo>
                  <a:lnTo>
                    <a:pt x="600" y="124"/>
                  </a:lnTo>
                  <a:lnTo>
                    <a:pt x="563" y="134"/>
                  </a:lnTo>
                  <a:lnTo>
                    <a:pt x="570" y="105"/>
                  </a:lnTo>
                  <a:lnTo>
                    <a:pt x="541" y="124"/>
                  </a:lnTo>
                  <a:lnTo>
                    <a:pt x="548" y="95"/>
                  </a:lnTo>
                  <a:lnTo>
                    <a:pt x="503" y="105"/>
                  </a:lnTo>
                  <a:lnTo>
                    <a:pt x="519" y="76"/>
                  </a:lnTo>
                  <a:lnTo>
                    <a:pt x="482" y="86"/>
                  </a:lnTo>
                  <a:lnTo>
                    <a:pt x="488" y="58"/>
                  </a:lnTo>
                  <a:lnTo>
                    <a:pt x="467" y="76"/>
                  </a:lnTo>
                  <a:lnTo>
                    <a:pt x="467" y="48"/>
                  </a:lnTo>
                  <a:lnTo>
                    <a:pt x="445" y="58"/>
                  </a:lnTo>
                  <a:lnTo>
                    <a:pt x="437" y="38"/>
                  </a:lnTo>
                  <a:lnTo>
                    <a:pt x="430" y="38"/>
                  </a:lnTo>
                  <a:lnTo>
                    <a:pt x="407" y="38"/>
                  </a:lnTo>
                  <a:lnTo>
                    <a:pt x="385" y="38"/>
                  </a:lnTo>
                  <a:lnTo>
                    <a:pt x="423" y="76"/>
                  </a:lnTo>
                  <a:lnTo>
                    <a:pt x="452" y="105"/>
                  </a:lnTo>
                  <a:lnTo>
                    <a:pt x="488" y="115"/>
                  </a:lnTo>
                  <a:lnTo>
                    <a:pt x="503" y="124"/>
                  </a:lnTo>
                  <a:lnTo>
                    <a:pt x="460" y="134"/>
                  </a:lnTo>
                  <a:lnTo>
                    <a:pt x="371" y="144"/>
                  </a:lnTo>
                  <a:lnTo>
                    <a:pt x="259" y="144"/>
                  </a:lnTo>
                  <a:lnTo>
                    <a:pt x="237" y="134"/>
                  </a:lnTo>
                  <a:lnTo>
                    <a:pt x="341" y="153"/>
                  </a:lnTo>
                  <a:lnTo>
                    <a:pt x="423" y="153"/>
                  </a:lnTo>
                  <a:lnTo>
                    <a:pt x="460" y="153"/>
                  </a:lnTo>
                  <a:lnTo>
                    <a:pt x="445" y="172"/>
                  </a:lnTo>
                  <a:lnTo>
                    <a:pt x="460" y="181"/>
                  </a:lnTo>
                  <a:lnTo>
                    <a:pt x="407" y="220"/>
                  </a:lnTo>
                  <a:lnTo>
                    <a:pt x="377" y="229"/>
                  </a:lnTo>
                  <a:lnTo>
                    <a:pt x="371" y="229"/>
                  </a:lnTo>
                  <a:lnTo>
                    <a:pt x="296" y="239"/>
                  </a:lnTo>
                  <a:lnTo>
                    <a:pt x="237" y="239"/>
                  </a:lnTo>
                  <a:lnTo>
                    <a:pt x="200" y="220"/>
                  </a:lnTo>
                  <a:lnTo>
                    <a:pt x="171" y="201"/>
                  </a:lnTo>
                  <a:lnTo>
                    <a:pt x="148" y="163"/>
                  </a:lnTo>
                  <a:lnTo>
                    <a:pt x="141" y="124"/>
                  </a:lnTo>
                  <a:lnTo>
                    <a:pt x="141" y="105"/>
                  </a:lnTo>
                  <a:lnTo>
                    <a:pt x="222" y="115"/>
                  </a:lnTo>
                  <a:lnTo>
                    <a:pt x="148" y="86"/>
                  </a:lnTo>
                  <a:lnTo>
                    <a:pt x="103" y="67"/>
                  </a:lnTo>
                  <a:lnTo>
                    <a:pt x="88" y="38"/>
                  </a:lnTo>
                  <a:lnTo>
                    <a:pt x="156" y="19"/>
                  </a:lnTo>
                  <a:lnTo>
                    <a:pt x="134" y="10"/>
                  </a:lnTo>
                  <a:lnTo>
                    <a:pt x="126" y="10"/>
                  </a:lnTo>
                  <a:lnTo>
                    <a:pt x="103" y="0"/>
                  </a:lnTo>
                  <a:lnTo>
                    <a:pt x="88" y="19"/>
                  </a:lnTo>
                  <a:lnTo>
                    <a:pt x="75" y="0"/>
                  </a:lnTo>
                  <a:lnTo>
                    <a:pt x="67" y="19"/>
                  </a:lnTo>
                  <a:lnTo>
                    <a:pt x="44" y="0"/>
                  </a:lnTo>
                  <a:lnTo>
                    <a:pt x="38" y="19"/>
                  </a:lnTo>
                  <a:lnTo>
                    <a:pt x="22" y="0"/>
                  </a:lnTo>
                  <a:lnTo>
                    <a:pt x="22" y="29"/>
                  </a:lnTo>
                  <a:lnTo>
                    <a:pt x="0" y="10"/>
                  </a:lnTo>
                  <a:lnTo>
                    <a:pt x="0" y="48"/>
                  </a:lnTo>
                  <a:lnTo>
                    <a:pt x="29"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46" name="Freeform 104"/>
            <p:cNvSpPr>
              <a:spLocks/>
            </p:cNvSpPr>
            <p:nvPr/>
          </p:nvSpPr>
          <p:spPr bwMode="auto">
            <a:xfrm flipH="1">
              <a:off x="514" y="3615"/>
              <a:ext cx="79" cy="31"/>
            </a:xfrm>
            <a:custGeom>
              <a:avLst/>
              <a:gdLst>
                <a:gd name="T0" fmla="*/ 8 w 223"/>
                <a:gd name="T1" fmla="*/ 21 h 86"/>
                <a:gd name="T2" fmla="*/ 26 w 223"/>
                <a:gd name="T3" fmla="*/ 31 h 86"/>
                <a:gd name="T4" fmla="*/ 47 w 223"/>
                <a:gd name="T5" fmla="*/ 28 h 86"/>
                <a:gd name="T6" fmla="*/ 66 w 223"/>
                <a:gd name="T7" fmla="*/ 21 h 86"/>
                <a:gd name="T8" fmla="*/ 79 w 223"/>
                <a:gd name="T9" fmla="*/ 14 h 86"/>
                <a:gd name="T10" fmla="*/ 74 w 223"/>
                <a:gd name="T11" fmla="*/ 10 h 86"/>
                <a:gd name="T12" fmla="*/ 68 w 223"/>
                <a:gd name="T13" fmla="*/ 17 h 86"/>
                <a:gd name="T14" fmla="*/ 63 w 223"/>
                <a:gd name="T15" fmla="*/ 14 h 86"/>
                <a:gd name="T16" fmla="*/ 58 w 223"/>
                <a:gd name="T17" fmla="*/ 17 h 86"/>
                <a:gd name="T18" fmla="*/ 50 w 223"/>
                <a:gd name="T19" fmla="*/ 14 h 86"/>
                <a:gd name="T20" fmla="*/ 45 w 223"/>
                <a:gd name="T21" fmla="*/ 21 h 86"/>
                <a:gd name="T22" fmla="*/ 43 w 223"/>
                <a:gd name="T23" fmla="*/ 14 h 86"/>
                <a:gd name="T24" fmla="*/ 37 w 223"/>
                <a:gd name="T25" fmla="*/ 17 h 86"/>
                <a:gd name="T26" fmla="*/ 32 w 223"/>
                <a:gd name="T27" fmla="*/ 10 h 86"/>
                <a:gd name="T28" fmla="*/ 26 w 223"/>
                <a:gd name="T29" fmla="*/ 17 h 86"/>
                <a:gd name="T30" fmla="*/ 21 w 223"/>
                <a:gd name="T31" fmla="*/ 10 h 86"/>
                <a:gd name="T32" fmla="*/ 18 w 223"/>
                <a:gd name="T33" fmla="*/ 14 h 86"/>
                <a:gd name="T34" fmla="*/ 13 w 223"/>
                <a:gd name="T35" fmla="*/ 7 h 86"/>
                <a:gd name="T36" fmla="*/ 8 w 223"/>
                <a:gd name="T37" fmla="*/ 7 h 86"/>
                <a:gd name="T38" fmla="*/ 0 w 223"/>
                <a:gd name="T39" fmla="*/ 0 h 86"/>
                <a:gd name="T40" fmla="*/ 8 w 223"/>
                <a:gd name="T41" fmla="*/ 21 h 86"/>
                <a:gd name="T42" fmla="*/ 8 w 223"/>
                <a:gd name="T43" fmla="*/ 21 h 86"/>
                <a:gd name="T44" fmla="*/ 8 w 223"/>
                <a:gd name="T45" fmla="*/ 21 h 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3" h="86">
                  <a:moveTo>
                    <a:pt x="23" y="58"/>
                  </a:moveTo>
                  <a:lnTo>
                    <a:pt x="74" y="86"/>
                  </a:lnTo>
                  <a:lnTo>
                    <a:pt x="133" y="77"/>
                  </a:lnTo>
                  <a:lnTo>
                    <a:pt x="185" y="58"/>
                  </a:lnTo>
                  <a:lnTo>
                    <a:pt x="223" y="39"/>
                  </a:lnTo>
                  <a:lnTo>
                    <a:pt x="208" y="28"/>
                  </a:lnTo>
                  <a:lnTo>
                    <a:pt x="193" y="48"/>
                  </a:lnTo>
                  <a:lnTo>
                    <a:pt x="179" y="39"/>
                  </a:lnTo>
                  <a:lnTo>
                    <a:pt x="163" y="48"/>
                  </a:lnTo>
                  <a:lnTo>
                    <a:pt x="141" y="39"/>
                  </a:lnTo>
                  <a:lnTo>
                    <a:pt x="126" y="58"/>
                  </a:lnTo>
                  <a:lnTo>
                    <a:pt x="120" y="39"/>
                  </a:lnTo>
                  <a:lnTo>
                    <a:pt x="104" y="48"/>
                  </a:lnTo>
                  <a:lnTo>
                    <a:pt x="89" y="28"/>
                  </a:lnTo>
                  <a:lnTo>
                    <a:pt x="74" y="48"/>
                  </a:lnTo>
                  <a:lnTo>
                    <a:pt x="60" y="28"/>
                  </a:lnTo>
                  <a:lnTo>
                    <a:pt x="52" y="39"/>
                  </a:lnTo>
                  <a:lnTo>
                    <a:pt x="37" y="19"/>
                  </a:lnTo>
                  <a:lnTo>
                    <a:pt x="23" y="19"/>
                  </a:lnTo>
                  <a:lnTo>
                    <a:pt x="0" y="0"/>
                  </a:lnTo>
                  <a:lnTo>
                    <a:pt x="23"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47" name="Freeform 105"/>
            <p:cNvSpPr>
              <a:spLocks/>
            </p:cNvSpPr>
            <p:nvPr/>
          </p:nvSpPr>
          <p:spPr bwMode="auto">
            <a:xfrm flipH="1">
              <a:off x="622" y="3378"/>
              <a:ext cx="161" cy="351"/>
            </a:xfrm>
            <a:custGeom>
              <a:avLst/>
              <a:gdLst>
                <a:gd name="T0" fmla="*/ 105 w 452"/>
                <a:gd name="T1" fmla="*/ 83 h 974"/>
                <a:gd name="T2" fmla="*/ 95 w 452"/>
                <a:gd name="T3" fmla="*/ 55 h 974"/>
                <a:gd name="T4" fmla="*/ 74 w 452"/>
                <a:gd name="T5" fmla="*/ 48 h 974"/>
                <a:gd name="T6" fmla="*/ 56 w 452"/>
                <a:gd name="T7" fmla="*/ 59 h 974"/>
                <a:gd name="T8" fmla="*/ 16 w 452"/>
                <a:gd name="T9" fmla="*/ 28 h 974"/>
                <a:gd name="T10" fmla="*/ 5 w 452"/>
                <a:gd name="T11" fmla="*/ 0 h 974"/>
                <a:gd name="T12" fmla="*/ 8 w 452"/>
                <a:gd name="T13" fmla="*/ 32 h 974"/>
                <a:gd name="T14" fmla="*/ 37 w 452"/>
                <a:gd name="T15" fmla="*/ 62 h 974"/>
                <a:gd name="T16" fmla="*/ 56 w 452"/>
                <a:gd name="T17" fmla="*/ 111 h 974"/>
                <a:gd name="T18" fmla="*/ 50 w 452"/>
                <a:gd name="T19" fmla="*/ 193 h 974"/>
                <a:gd name="T20" fmla="*/ 74 w 452"/>
                <a:gd name="T21" fmla="*/ 231 h 974"/>
                <a:gd name="T22" fmla="*/ 61 w 452"/>
                <a:gd name="T23" fmla="*/ 252 h 974"/>
                <a:gd name="T24" fmla="*/ 40 w 452"/>
                <a:gd name="T25" fmla="*/ 214 h 974"/>
                <a:gd name="T26" fmla="*/ 42 w 452"/>
                <a:gd name="T27" fmla="*/ 244 h 974"/>
                <a:gd name="T28" fmla="*/ 74 w 452"/>
                <a:gd name="T29" fmla="*/ 275 h 974"/>
                <a:gd name="T30" fmla="*/ 126 w 452"/>
                <a:gd name="T31" fmla="*/ 307 h 974"/>
                <a:gd name="T32" fmla="*/ 151 w 452"/>
                <a:gd name="T33" fmla="*/ 337 h 974"/>
                <a:gd name="T34" fmla="*/ 161 w 452"/>
                <a:gd name="T35" fmla="*/ 344 h 974"/>
                <a:gd name="T36" fmla="*/ 132 w 452"/>
                <a:gd name="T37" fmla="*/ 299 h 974"/>
                <a:gd name="T38" fmla="*/ 92 w 452"/>
                <a:gd name="T39" fmla="*/ 279 h 974"/>
                <a:gd name="T40" fmla="*/ 111 w 452"/>
                <a:gd name="T41" fmla="*/ 268 h 974"/>
                <a:gd name="T42" fmla="*/ 145 w 452"/>
                <a:gd name="T43" fmla="*/ 231 h 974"/>
                <a:gd name="T44" fmla="*/ 130 w 452"/>
                <a:gd name="T45" fmla="*/ 244 h 974"/>
                <a:gd name="T46" fmla="*/ 97 w 452"/>
                <a:gd name="T47" fmla="*/ 262 h 974"/>
                <a:gd name="T48" fmla="*/ 82 w 452"/>
                <a:gd name="T49" fmla="*/ 224 h 974"/>
                <a:gd name="T50" fmla="*/ 63 w 452"/>
                <a:gd name="T51" fmla="*/ 186 h 974"/>
                <a:gd name="T52" fmla="*/ 58 w 452"/>
                <a:gd name="T53" fmla="*/ 134 h 974"/>
                <a:gd name="T54" fmla="*/ 68 w 452"/>
                <a:gd name="T55" fmla="*/ 120 h 974"/>
                <a:gd name="T56" fmla="*/ 79 w 452"/>
                <a:gd name="T57" fmla="*/ 124 h 974"/>
                <a:gd name="T58" fmla="*/ 92 w 452"/>
                <a:gd name="T59" fmla="*/ 120 h 974"/>
                <a:gd name="T60" fmla="*/ 100 w 452"/>
                <a:gd name="T61" fmla="*/ 120 h 974"/>
                <a:gd name="T62" fmla="*/ 113 w 452"/>
                <a:gd name="T63" fmla="*/ 131 h 974"/>
                <a:gd name="T64" fmla="*/ 119 w 452"/>
                <a:gd name="T65" fmla="*/ 124 h 9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2" h="974">
                  <a:moveTo>
                    <a:pt x="333" y="344"/>
                  </a:moveTo>
                  <a:lnTo>
                    <a:pt x="296" y="230"/>
                  </a:lnTo>
                  <a:lnTo>
                    <a:pt x="281" y="154"/>
                  </a:lnTo>
                  <a:lnTo>
                    <a:pt x="268" y="154"/>
                  </a:lnTo>
                  <a:lnTo>
                    <a:pt x="252" y="173"/>
                  </a:lnTo>
                  <a:lnTo>
                    <a:pt x="208" y="134"/>
                  </a:lnTo>
                  <a:lnTo>
                    <a:pt x="184" y="154"/>
                  </a:lnTo>
                  <a:lnTo>
                    <a:pt x="156" y="164"/>
                  </a:lnTo>
                  <a:lnTo>
                    <a:pt x="96" y="144"/>
                  </a:lnTo>
                  <a:lnTo>
                    <a:pt x="45" y="77"/>
                  </a:lnTo>
                  <a:lnTo>
                    <a:pt x="22" y="20"/>
                  </a:lnTo>
                  <a:lnTo>
                    <a:pt x="14" y="0"/>
                  </a:lnTo>
                  <a:lnTo>
                    <a:pt x="0" y="11"/>
                  </a:lnTo>
                  <a:lnTo>
                    <a:pt x="22" y="88"/>
                  </a:lnTo>
                  <a:lnTo>
                    <a:pt x="52" y="144"/>
                  </a:lnTo>
                  <a:lnTo>
                    <a:pt x="103" y="173"/>
                  </a:lnTo>
                  <a:lnTo>
                    <a:pt x="141" y="173"/>
                  </a:lnTo>
                  <a:lnTo>
                    <a:pt x="156" y="307"/>
                  </a:lnTo>
                  <a:lnTo>
                    <a:pt x="133" y="440"/>
                  </a:lnTo>
                  <a:lnTo>
                    <a:pt x="141" y="536"/>
                  </a:lnTo>
                  <a:lnTo>
                    <a:pt x="171" y="602"/>
                  </a:lnTo>
                  <a:lnTo>
                    <a:pt x="208" y="641"/>
                  </a:lnTo>
                  <a:lnTo>
                    <a:pt x="237" y="668"/>
                  </a:lnTo>
                  <a:lnTo>
                    <a:pt x="171" y="698"/>
                  </a:lnTo>
                  <a:lnTo>
                    <a:pt x="133" y="659"/>
                  </a:lnTo>
                  <a:lnTo>
                    <a:pt x="112" y="593"/>
                  </a:lnTo>
                  <a:lnTo>
                    <a:pt x="96" y="612"/>
                  </a:lnTo>
                  <a:lnTo>
                    <a:pt x="118" y="678"/>
                  </a:lnTo>
                  <a:lnTo>
                    <a:pt x="171" y="736"/>
                  </a:lnTo>
                  <a:lnTo>
                    <a:pt x="208" y="764"/>
                  </a:lnTo>
                  <a:lnTo>
                    <a:pt x="281" y="812"/>
                  </a:lnTo>
                  <a:lnTo>
                    <a:pt x="355" y="851"/>
                  </a:lnTo>
                  <a:lnTo>
                    <a:pt x="399" y="898"/>
                  </a:lnTo>
                  <a:lnTo>
                    <a:pt x="423" y="936"/>
                  </a:lnTo>
                  <a:lnTo>
                    <a:pt x="423" y="974"/>
                  </a:lnTo>
                  <a:lnTo>
                    <a:pt x="452" y="955"/>
                  </a:lnTo>
                  <a:lnTo>
                    <a:pt x="429" y="888"/>
                  </a:lnTo>
                  <a:lnTo>
                    <a:pt x="370" y="831"/>
                  </a:lnTo>
                  <a:lnTo>
                    <a:pt x="311" y="802"/>
                  </a:lnTo>
                  <a:lnTo>
                    <a:pt x="259" y="774"/>
                  </a:lnTo>
                  <a:lnTo>
                    <a:pt x="252" y="764"/>
                  </a:lnTo>
                  <a:lnTo>
                    <a:pt x="311" y="745"/>
                  </a:lnTo>
                  <a:lnTo>
                    <a:pt x="377" y="698"/>
                  </a:lnTo>
                  <a:lnTo>
                    <a:pt x="407" y="641"/>
                  </a:lnTo>
                  <a:lnTo>
                    <a:pt x="399" y="622"/>
                  </a:lnTo>
                  <a:lnTo>
                    <a:pt x="364" y="678"/>
                  </a:lnTo>
                  <a:lnTo>
                    <a:pt x="326" y="698"/>
                  </a:lnTo>
                  <a:lnTo>
                    <a:pt x="273" y="726"/>
                  </a:lnTo>
                  <a:lnTo>
                    <a:pt x="281" y="659"/>
                  </a:lnTo>
                  <a:lnTo>
                    <a:pt x="230" y="622"/>
                  </a:lnTo>
                  <a:lnTo>
                    <a:pt x="192" y="574"/>
                  </a:lnTo>
                  <a:lnTo>
                    <a:pt x="177" y="517"/>
                  </a:lnTo>
                  <a:lnTo>
                    <a:pt x="171" y="449"/>
                  </a:lnTo>
                  <a:lnTo>
                    <a:pt x="163" y="373"/>
                  </a:lnTo>
                  <a:lnTo>
                    <a:pt x="171" y="202"/>
                  </a:lnTo>
                  <a:lnTo>
                    <a:pt x="192" y="334"/>
                  </a:lnTo>
                  <a:lnTo>
                    <a:pt x="192" y="192"/>
                  </a:lnTo>
                  <a:lnTo>
                    <a:pt x="222" y="344"/>
                  </a:lnTo>
                  <a:lnTo>
                    <a:pt x="215" y="192"/>
                  </a:lnTo>
                  <a:lnTo>
                    <a:pt x="259" y="334"/>
                  </a:lnTo>
                  <a:lnTo>
                    <a:pt x="244" y="202"/>
                  </a:lnTo>
                  <a:lnTo>
                    <a:pt x="281" y="334"/>
                  </a:lnTo>
                  <a:lnTo>
                    <a:pt x="268" y="202"/>
                  </a:lnTo>
                  <a:lnTo>
                    <a:pt x="318" y="364"/>
                  </a:lnTo>
                  <a:lnTo>
                    <a:pt x="333" y="3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48" name="Freeform 106"/>
            <p:cNvSpPr>
              <a:spLocks/>
            </p:cNvSpPr>
            <p:nvPr/>
          </p:nvSpPr>
          <p:spPr bwMode="auto">
            <a:xfrm flipH="1">
              <a:off x="580" y="3305"/>
              <a:ext cx="103" cy="132"/>
            </a:xfrm>
            <a:custGeom>
              <a:avLst/>
              <a:gdLst>
                <a:gd name="T0" fmla="*/ 2 w 289"/>
                <a:gd name="T1" fmla="*/ 132 h 364"/>
                <a:gd name="T2" fmla="*/ 30 w 289"/>
                <a:gd name="T3" fmla="*/ 114 h 364"/>
                <a:gd name="T4" fmla="*/ 45 w 289"/>
                <a:gd name="T5" fmla="*/ 98 h 364"/>
                <a:gd name="T6" fmla="*/ 56 w 289"/>
                <a:gd name="T7" fmla="*/ 70 h 364"/>
                <a:gd name="T8" fmla="*/ 66 w 289"/>
                <a:gd name="T9" fmla="*/ 52 h 364"/>
                <a:gd name="T10" fmla="*/ 82 w 289"/>
                <a:gd name="T11" fmla="*/ 38 h 364"/>
                <a:gd name="T12" fmla="*/ 98 w 289"/>
                <a:gd name="T13" fmla="*/ 28 h 364"/>
                <a:gd name="T14" fmla="*/ 103 w 289"/>
                <a:gd name="T15" fmla="*/ 17 h 364"/>
                <a:gd name="T16" fmla="*/ 100 w 289"/>
                <a:gd name="T17" fmla="*/ 7 h 364"/>
                <a:gd name="T18" fmla="*/ 90 w 289"/>
                <a:gd name="T19" fmla="*/ 0 h 364"/>
                <a:gd name="T20" fmla="*/ 71 w 289"/>
                <a:gd name="T21" fmla="*/ 4 h 364"/>
                <a:gd name="T22" fmla="*/ 53 w 289"/>
                <a:gd name="T23" fmla="*/ 14 h 364"/>
                <a:gd name="T24" fmla="*/ 40 w 289"/>
                <a:gd name="T25" fmla="*/ 24 h 364"/>
                <a:gd name="T26" fmla="*/ 32 w 289"/>
                <a:gd name="T27" fmla="*/ 38 h 364"/>
                <a:gd name="T28" fmla="*/ 24 w 289"/>
                <a:gd name="T29" fmla="*/ 56 h 364"/>
                <a:gd name="T30" fmla="*/ 37 w 289"/>
                <a:gd name="T31" fmla="*/ 49 h 364"/>
                <a:gd name="T32" fmla="*/ 53 w 289"/>
                <a:gd name="T33" fmla="*/ 32 h 364"/>
                <a:gd name="T34" fmla="*/ 66 w 289"/>
                <a:gd name="T35" fmla="*/ 17 h 364"/>
                <a:gd name="T36" fmla="*/ 77 w 289"/>
                <a:gd name="T37" fmla="*/ 11 h 364"/>
                <a:gd name="T38" fmla="*/ 87 w 289"/>
                <a:gd name="T39" fmla="*/ 11 h 364"/>
                <a:gd name="T40" fmla="*/ 95 w 289"/>
                <a:gd name="T41" fmla="*/ 14 h 364"/>
                <a:gd name="T42" fmla="*/ 93 w 289"/>
                <a:gd name="T43" fmla="*/ 24 h 364"/>
                <a:gd name="T44" fmla="*/ 79 w 289"/>
                <a:gd name="T45" fmla="*/ 32 h 364"/>
                <a:gd name="T46" fmla="*/ 66 w 289"/>
                <a:gd name="T47" fmla="*/ 42 h 364"/>
                <a:gd name="T48" fmla="*/ 53 w 289"/>
                <a:gd name="T49" fmla="*/ 59 h 364"/>
                <a:gd name="T50" fmla="*/ 45 w 289"/>
                <a:gd name="T51" fmla="*/ 73 h 364"/>
                <a:gd name="T52" fmla="*/ 37 w 289"/>
                <a:gd name="T53" fmla="*/ 94 h 364"/>
                <a:gd name="T54" fmla="*/ 24 w 289"/>
                <a:gd name="T55" fmla="*/ 108 h 364"/>
                <a:gd name="T56" fmla="*/ 11 w 289"/>
                <a:gd name="T57" fmla="*/ 114 h 364"/>
                <a:gd name="T58" fmla="*/ 0 w 289"/>
                <a:gd name="T59" fmla="*/ 125 h 364"/>
                <a:gd name="T60" fmla="*/ 2 w 289"/>
                <a:gd name="T61" fmla="*/ 132 h 364"/>
                <a:gd name="T62" fmla="*/ 2 w 289"/>
                <a:gd name="T63" fmla="*/ 132 h 364"/>
                <a:gd name="T64" fmla="*/ 2 w 289"/>
                <a:gd name="T65" fmla="*/ 132 h 3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9" h="364">
                  <a:moveTo>
                    <a:pt x="7" y="364"/>
                  </a:moveTo>
                  <a:lnTo>
                    <a:pt x="83" y="315"/>
                  </a:lnTo>
                  <a:lnTo>
                    <a:pt x="126" y="269"/>
                  </a:lnTo>
                  <a:lnTo>
                    <a:pt x="156" y="192"/>
                  </a:lnTo>
                  <a:lnTo>
                    <a:pt x="186" y="144"/>
                  </a:lnTo>
                  <a:lnTo>
                    <a:pt x="230" y="105"/>
                  </a:lnTo>
                  <a:lnTo>
                    <a:pt x="275" y="78"/>
                  </a:lnTo>
                  <a:lnTo>
                    <a:pt x="289" y="48"/>
                  </a:lnTo>
                  <a:lnTo>
                    <a:pt x="281" y="20"/>
                  </a:lnTo>
                  <a:lnTo>
                    <a:pt x="252" y="0"/>
                  </a:lnTo>
                  <a:lnTo>
                    <a:pt x="200" y="10"/>
                  </a:lnTo>
                  <a:lnTo>
                    <a:pt x="148" y="39"/>
                  </a:lnTo>
                  <a:lnTo>
                    <a:pt x="111" y="67"/>
                  </a:lnTo>
                  <a:lnTo>
                    <a:pt x="89" y="105"/>
                  </a:lnTo>
                  <a:lnTo>
                    <a:pt x="67" y="154"/>
                  </a:lnTo>
                  <a:lnTo>
                    <a:pt x="104" y="134"/>
                  </a:lnTo>
                  <a:lnTo>
                    <a:pt x="148" y="87"/>
                  </a:lnTo>
                  <a:lnTo>
                    <a:pt x="186" y="48"/>
                  </a:lnTo>
                  <a:lnTo>
                    <a:pt x="216" y="29"/>
                  </a:lnTo>
                  <a:lnTo>
                    <a:pt x="245" y="29"/>
                  </a:lnTo>
                  <a:lnTo>
                    <a:pt x="267" y="39"/>
                  </a:lnTo>
                  <a:lnTo>
                    <a:pt x="260" y="67"/>
                  </a:lnTo>
                  <a:lnTo>
                    <a:pt x="222" y="87"/>
                  </a:lnTo>
                  <a:lnTo>
                    <a:pt x="186" y="115"/>
                  </a:lnTo>
                  <a:lnTo>
                    <a:pt x="148" y="163"/>
                  </a:lnTo>
                  <a:lnTo>
                    <a:pt x="126" y="200"/>
                  </a:lnTo>
                  <a:lnTo>
                    <a:pt x="104" y="258"/>
                  </a:lnTo>
                  <a:lnTo>
                    <a:pt x="67" y="297"/>
                  </a:lnTo>
                  <a:lnTo>
                    <a:pt x="30" y="315"/>
                  </a:lnTo>
                  <a:lnTo>
                    <a:pt x="0" y="344"/>
                  </a:lnTo>
                  <a:lnTo>
                    <a:pt x="7" y="3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49" name="Freeform 107"/>
            <p:cNvSpPr>
              <a:spLocks/>
            </p:cNvSpPr>
            <p:nvPr/>
          </p:nvSpPr>
          <p:spPr bwMode="auto">
            <a:xfrm flipH="1">
              <a:off x="675" y="3361"/>
              <a:ext cx="40" cy="31"/>
            </a:xfrm>
            <a:custGeom>
              <a:avLst/>
              <a:gdLst>
                <a:gd name="T0" fmla="*/ 40 w 112"/>
                <a:gd name="T1" fmla="*/ 7 h 85"/>
                <a:gd name="T2" fmla="*/ 24 w 112"/>
                <a:gd name="T3" fmla="*/ 14 h 85"/>
                <a:gd name="T4" fmla="*/ 8 w 112"/>
                <a:gd name="T5" fmla="*/ 31 h 85"/>
                <a:gd name="T6" fmla="*/ 11 w 112"/>
                <a:gd name="T7" fmla="*/ 21 h 85"/>
                <a:gd name="T8" fmla="*/ 3 w 112"/>
                <a:gd name="T9" fmla="*/ 21 h 85"/>
                <a:gd name="T10" fmla="*/ 0 w 112"/>
                <a:gd name="T11" fmla="*/ 10 h 85"/>
                <a:gd name="T12" fmla="*/ 11 w 112"/>
                <a:gd name="T13" fmla="*/ 10 h 85"/>
                <a:gd name="T14" fmla="*/ 14 w 112"/>
                <a:gd name="T15" fmla="*/ 7 h 85"/>
                <a:gd name="T16" fmla="*/ 16 w 112"/>
                <a:gd name="T17" fmla="*/ 7 h 85"/>
                <a:gd name="T18" fmla="*/ 27 w 112"/>
                <a:gd name="T19" fmla="*/ 0 h 85"/>
                <a:gd name="T20" fmla="*/ 29 w 112"/>
                <a:gd name="T21" fmla="*/ 3 h 85"/>
                <a:gd name="T22" fmla="*/ 40 w 112"/>
                <a:gd name="T23" fmla="*/ 7 h 85"/>
                <a:gd name="T24" fmla="*/ 40 w 112"/>
                <a:gd name="T25" fmla="*/ 7 h 85"/>
                <a:gd name="T26" fmla="*/ 40 w 112"/>
                <a:gd name="T27" fmla="*/ 7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2" h="85">
                  <a:moveTo>
                    <a:pt x="112" y="19"/>
                  </a:moveTo>
                  <a:lnTo>
                    <a:pt x="67" y="38"/>
                  </a:lnTo>
                  <a:lnTo>
                    <a:pt x="23" y="85"/>
                  </a:lnTo>
                  <a:lnTo>
                    <a:pt x="30" y="57"/>
                  </a:lnTo>
                  <a:lnTo>
                    <a:pt x="8" y="57"/>
                  </a:lnTo>
                  <a:lnTo>
                    <a:pt x="0" y="28"/>
                  </a:lnTo>
                  <a:lnTo>
                    <a:pt x="30" y="28"/>
                  </a:lnTo>
                  <a:lnTo>
                    <a:pt x="38" y="19"/>
                  </a:lnTo>
                  <a:lnTo>
                    <a:pt x="45" y="19"/>
                  </a:lnTo>
                  <a:lnTo>
                    <a:pt x="76" y="0"/>
                  </a:lnTo>
                  <a:lnTo>
                    <a:pt x="81" y="9"/>
                  </a:lnTo>
                  <a:lnTo>
                    <a:pt x="112"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50" name="Freeform 108"/>
            <p:cNvSpPr>
              <a:spLocks/>
            </p:cNvSpPr>
            <p:nvPr/>
          </p:nvSpPr>
          <p:spPr bwMode="auto">
            <a:xfrm flipH="1">
              <a:off x="651" y="3217"/>
              <a:ext cx="44" cy="127"/>
            </a:xfrm>
            <a:custGeom>
              <a:avLst/>
              <a:gdLst>
                <a:gd name="T0" fmla="*/ 44 w 126"/>
                <a:gd name="T1" fmla="*/ 127 h 352"/>
                <a:gd name="T2" fmla="*/ 31 w 126"/>
                <a:gd name="T3" fmla="*/ 93 h 352"/>
                <a:gd name="T4" fmla="*/ 26 w 126"/>
                <a:gd name="T5" fmla="*/ 79 h 352"/>
                <a:gd name="T6" fmla="*/ 29 w 126"/>
                <a:gd name="T7" fmla="*/ 58 h 352"/>
                <a:gd name="T8" fmla="*/ 36 w 126"/>
                <a:gd name="T9" fmla="*/ 27 h 352"/>
                <a:gd name="T10" fmla="*/ 36 w 126"/>
                <a:gd name="T11" fmla="*/ 10 h 352"/>
                <a:gd name="T12" fmla="*/ 31 w 126"/>
                <a:gd name="T13" fmla="*/ 0 h 352"/>
                <a:gd name="T14" fmla="*/ 21 w 126"/>
                <a:gd name="T15" fmla="*/ 0 h 352"/>
                <a:gd name="T16" fmla="*/ 13 w 126"/>
                <a:gd name="T17" fmla="*/ 0 h 352"/>
                <a:gd name="T18" fmla="*/ 5 w 126"/>
                <a:gd name="T19" fmla="*/ 7 h 352"/>
                <a:gd name="T20" fmla="*/ 3 w 126"/>
                <a:gd name="T21" fmla="*/ 21 h 352"/>
                <a:gd name="T22" fmla="*/ 0 w 126"/>
                <a:gd name="T23" fmla="*/ 79 h 352"/>
                <a:gd name="T24" fmla="*/ 5 w 126"/>
                <a:gd name="T25" fmla="*/ 79 h 352"/>
                <a:gd name="T26" fmla="*/ 10 w 126"/>
                <a:gd name="T27" fmla="*/ 45 h 352"/>
                <a:gd name="T28" fmla="*/ 10 w 126"/>
                <a:gd name="T29" fmla="*/ 24 h 352"/>
                <a:gd name="T30" fmla="*/ 13 w 126"/>
                <a:gd name="T31" fmla="*/ 10 h 352"/>
                <a:gd name="T32" fmla="*/ 18 w 126"/>
                <a:gd name="T33" fmla="*/ 7 h 352"/>
                <a:gd name="T34" fmla="*/ 29 w 126"/>
                <a:gd name="T35" fmla="*/ 7 h 352"/>
                <a:gd name="T36" fmla="*/ 29 w 126"/>
                <a:gd name="T37" fmla="*/ 17 h 352"/>
                <a:gd name="T38" fmla="*/ 18 w 126"/>
                <a:gd name="T39" fmla="*/ 86 h 352"/>
                <a:gd name="T40" fmla="*/ 26 w 126"/>
                <a:gd name="T41" fmla="*/ 103 h 352"/>
                <a:gd name="T42" fmla="*/ 39 w 126"/>
                <a:gd name="T43" fmla="*/ 127 h 352"/>
                <a:gd name="T44" fmla="*/ 44 w 126"/>
                <a:gd name="T45" fmla="*/ 127 h 352"/>
                <a:gd name="T46" fmla="*/ 44 w 126"/>
                <a:gd name="T47" fmla="*/ 127 h 352"/>
                <a:gd name="T48" fmla="*/ 44 w 126"/>
                <a:gd name="T49" fmla="*/ 127 h 3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6" h="352">
                  <a:moveTo>
                    <a:pt x="126" y="352"/>
                  </a:moveTo>
                  <a:lnTo>
                    <a:pt x="89" y="257"/>
                  </a:lnTo>
                  <a:lnTo>
                    <a:pt x="74" y="220"/>
                  </a:lnTo>
                  <a:lnTo>
                    <a:pt x="82" y="162"/>
                  </a:lnTo>
                  <a:lnTo>
                    <a:pt x="104" y="76"/>
                  </a:lnTo>
                  <a:lnTo>
                    <a:pt x="104" y="28"/>
                  </a:lnTo>
                  <a:lnTo>
                    <a:pt x="89" y="0"/>
                  </a:lnTo>
                  <a:lnTo>
                    <a:pt x="60" y="0"/>
                  </a:lnTo>
                  <a:lnTo>
                    <a:pt x="37" y="0"/>
                  </a:lnTo>
                  <a:lnTo>
                    <a:pt x="15" y="19"/>
                  </a:lnTo>
                  <a:lnTo>
                    <a:pt x="8" y="57"/>
                  </a:lnTo>
                  <a:lnTo>
                    <a:pt x="0" y="220"/>
                  </a:lnTo>
                  <a:lnTo>
                    <a:pt x="15" y="220"/>
                  </a:lnTo>
                  <a:lnTo>
                    <a:pt x="29" y="125"/>
                  </a:lnTo>
                  <a:lnTo>
                    <a:pt x="29" y="67"/>
                  </a:lnTo>
                  <a:lnTo>
                    <a:pt x="37" y="28"/>
                  </a:lnTo>
                  <a:lnTo>
                    <a:pt x="52" y="19"/>
                  </a:lnTo>
                  <a:lnTo>
                    <a:pt x="82" y="19"/>
                  </a:lnTo>
                  <a:lnTo>
                    <a:pt x="82" y="48"/>
                  </a:lnTo>
                  <a:lnTo>
                    <a:pt x="52" y="239"/>
                  </a:lnTo>
                  <a:lnTo>
                    <a:pt x="74" y="286"/>
                  </a:lnTo>
                  <a:lnTo>
                    <a:pt x="111" y="352"/>
                  </a:lnTo>
                  <a:lnTo>
                    <a:pt x="126" y="3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51" name="Freeform 109"/>
            <p:cNvSpPr>
              <a:spLocks/>
            </p:cNvSpPr>
            <p:nvPr/>
          </p:nvSpPr>
          <p:spPr bwMode="auto">
            <a:xfrm flipH="1">
              <a:off x="697" y="3220"/>
              <a:ext cx="146" cy="152"/>
            </a:xfrm>
            <a:custGeom>
              <a:avLst/>
              <a:gdLst>
                <a:gd name="T0" fmla="*/ 146 w 408"/>
                <a:gd name="T1" fmla="*/ 77 h 419"/>
                <a:gd name="T2" fmla="*/ 130 w 408"/>
                <a:gd name="T3" fmla="*/ 70 h 419"/>
                <a:gd name="T4" fmla="*/ 116 w 408"/>
                <a:gd name="T5" fmla="*/ 9 h 419"/>
                <a:gd name="T6" fmla="*/ 111 w 408"/>
                <a:gd name="T7" fmla="*/ 0 h 419"/>
                <a:gd name="T8" fmla="*/ 92 w 408"/>
                <a:gd name="T9" fmla="*/ 7 h 419"/>
                <a:gd name="T10" fmla="*/ 85 w 408"/>
                <a:gd name="T11" fmla="*/ 14 h 419"/>
                <a:gd name="T12" fmla="*/ 85 w 408"/>
                <a:gd name="T13" fmla="*/ 24 h 419"/>
                <a:gd name="T14" fmla="*/ 103 w 408"/>
                <a:gd name="T15" fmla="*/ 82 h 419"/>
                <a:gd name="T16" fmla="*/ 95 w 408"/>
                <a:gd name="T17" fmla="*/ 89 h 419"/>
                <a:gd name="T18" fmla="*/ 82 w 408"/>
                <a:gd name="T19" fmla="*/ 76 h 419"/>
                <a:gd name="T20" fmla="*/ 69 w 408"/>
                <a:gd name="T21" fmla="*/ 55 h 419"/>
                <a:gd name="T22" fmla="*/ 58 w 408"/>
                <a:gd name="T23" fmla="*/ 48 h 419"/>
                <a:gd name="T24" fmla="*/ 50 w 408"/>
                <a:gd name="T25" fmla="*/ 34 h 419"/>
                <a:gd name="T26" fmla="*/ 42 w 408"/>
                <a:gd name="T27" fmla="*/ 31 h 419"/>
                <a:gd name="T28" fmla="*/ 21 w 408"/>
                <a:gd name="T29" fmla="*/ 45 h 419"/>
                <a:gd name="T30" fmla="*/ 21 w 408"/>
                <a:gd name="T31" fmla="*/ 58 h 419"/>
                <a:gd name="T32" fmla="*/ 34 w 408"/>
                <a:gd name="T33" fmla="*/ 69 h 419"/>
                <a:gd name="T34" fmla="*/ 71 w 408"/>
                <a:gd name="T35" fmla="*/ 107 h 419"/>
                <a:gd name="T36" fmla="*/ 59 w 408"/>
                <a:gd name="T37" fmla="*/ 118 h 419"/>
                <a:gd name="T38" fmla="*/ 13 w 408"/>
                <a:gd name="T39" fmla="*/ 100 h 419"/>
                <a:gd name="T40" fmla="*/ 5 w 408"/>
                <a:gd name="T41" fmla="*/ 107 h 419"/>
                <a:gd name="T42" fmla="*/ 0 w 408"/>
                <a:gd name="T43" fmla="*/ 121 h 419"/>
                <a:gd name="T44" fmla="*/ 3 w 408"/>
                <a:gd name="T45" fmla="*/ 135 h 419"/>
                <a:gd name="T46" fmla="*/ 19 w 408"/>
                <a:gd name="T47" fmla="*/ 142 h 419"/>
                <a:gd name="T48" fmla="*/ 61 w 408"/>
                <a:gd name="T49" fmla="*/ 152 h 419"/>
                <a:gd name="T50" fmla="*/ 64 w 408"/>
                <a:gd name="T51" fmla="*/ 148 h 419"/>
                <a:gd name="T52" fmla="*/ 10 w 408"/>
                <a:gd name="T53" fmla="*/ 128 h 419"/>
                <a:gd name="T54" fmla="*/ 10 w 408"/>
                <a:gd name="T55" fmla="*/ 121 h 419"/>
                <a:gd name="T56" fmla="*/ 16 w 408"/>
                <a:gd name="T57" fmla="*/ 110 h 419"/>
                <a:gd name="T58" fmla="*/ 24 w 408"/>
                <a:gd name="T59" fmla="*/ 110 h 419"/>
                <a:gd name="T60" fmla="*/ 61 w 408"/>
                <a:gd name="T61" fmla="*/ 128 h 419"/>
                <a:gd name="T62" fmla="*/ 82 w 408"/>
                <a:gd name="T63" fmla="*/ 107 h 419"/>
                <a:gd name="T64" fmla="*/ 63 w 408"/>
                <a:gd name="T65" fmla="*/ 90 h 419"/>
                <a:gd name="T66" fmla="*/ 61 w 408"/>
                <a:gd name="T67" fmla="*/ 83 h 419"/>
                <a:gd name="T68" fmla="*/ 29 w 408"/>
                <a:gd name="T69" fmla="*/ 55 h 419"/>
                <a:gd name="T70" fmla="*/ 31 w 408"/>
                <a:gd name="T71" fmla="*/ 48 h 419"/>
                <a:gd name="T72" fmla="*/ 45 w 408"/>
                <a:gd name="T73" fmla="*/ 42 h 419"/>
                <a:gd name="T74" fmla="*/ 71 w 408"/>
                <a:gd name="T75" fmla="*/ 73 h 419"/>
                <a:gd name="T76" fmla="*/ 74 w 408"/>
                <a:gd name="T77" fmla="*/ 79 h 419"/>
                <a:gd name="T78" fmla="*/ 95 w 408"/>
                <a:gd name="T79" fmla="*/ 96 h 419"/>
                <a:gd name="T80" fmla="*/ 111 w 408"/>
                <a:gd name="T81" fmla="*/ 86 h 419"/>
                <a:gd name="T82" fmla="*/ 103 w 408"/>
                <a:gd name="T83" fmla="*/ 55 h 419"/>
                <a:gd name="T84" fmla="*/ 108 w 408"/>
                <a:gd name="T85" fmla="*/ 48 h 419"/>
                <a:gd name="T86" fmla="*/ 98 w 408"/>
                <a:gd name="T87" fmla="*/ 46 h 419"/>
                <a:gd name="T88" fmla="*/ 92 w 408"/>
                <a:gd name="T89" fmla="*/ 17 h 419"/>
                <a:gd name="T90" fmla="*/ 108 w 408"/>
                <a:gd name="T91" fmla="*/ 9 h 419"/>
                <a:gd name="T92" fmla="*/ 119 w 408"/>
                <a:gd name="T93" fmla="*/ 45 h 419"/>
                <a:gd name="T94" fmla="*/ 124 w 408"/>
                <a:gd name="T95" fmla="*/ 79 h 419"/>
                <a:gd name="T96" fmla="*/ 146 w 408"/>
                <a:gd name="T97" fmla="*/ 77 h 419"/>
                <a:gd name="T98" fmla="*/ 146 w 408"/>
                <a:gd name="T99" fmla="*/ 77 h 419"/>
                <a:gd name="T100" fmla="*/ 146 w 408"/>
                <a:gd name="T101" fmla="*/ 77 h 41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08" h="419">
                  <a:moveTo>
                    <a:pt x="408" y="211"/>
                  </a:moveTo>
                  <a:lnTo>
                    <a:pt x="364" y="193"/>
                  </a:lnTo>
                  <a:lnTo>
                    <a:pt x="325" y="26"/>
                  </a:lnTo>
                  <a:lnTo>
                    <a:pt x="311" y="0"/>
                  </a:lnTo>
                  <a:lnTo>
                    <a:pt x="258" y="18"/>
                  </a:lnTo>
                  <a:lnTo>
                    <a:pt x="237" y="38"/>
                  </a:lnTo>
                  <a:lnTo>
                    <a:pt x="237" y="66"/>
                  </a:lnTo>
                  <a:lnTo>
                    <a:pt x="288" y="226"/>
                  </a:lnTo>
                  <a:lnTo>
                    <a:pt x="265" y="244"/>
                  </a:lnTo>
                  <a:lnTo>
                    <a:pt x="230" y="210"/>
                  </a:lnTo>
                  <a:lnTo>
                    <a:pt x="192" y="152"/>
                  </a:lnTo>
                  <a:lnTo>
                    <a:pt x="162" y="133"/>
                  </a:lnTo>
                  <a:lnTo>
                    <a:pt x="141" y="95"/>
                  </a:lnTo>
                  <a:lnTo>
                    <a:pt x="118" y="85"/>
                  </a:lnTo>
                  <a:lnTo>
                    <a:pt x="58" y="124"/>
                  </a:lnTo>
                  <a:lnTo>
                    <a:pt x="58" y="161"/>
                  </a:lnTo>
                  <a:lnTo>
                    <a:pt x="96" y="191"/>
                  </a:lnTo>
                  <a:lnTo>
                    <a:pt x="198" y="296"/>
                  </a:lnTo>
                  <a:lnTo>
                    <a:pt x="164" y="325"/>
                  </a:lnTo>
                  <a:lnTo>
                    <a:pt x="37" y="276"/>
                  </a:lnTo>
                  <a:lnTo>
                    <a:pt x="15" y="295"/>
                  </a:lnTo>
                  <a:lnTo>
                    <a:pt x="0" y="333"/>
                  </a:lnTo>
                  <a:lnTo>
                    <a:pt x="7" y="371"/>
                  </a:lnTo>
                  <a:lnTo>
                    <a:pt x="52" y="391"/>
                  </a:lnTo>
                  <a:lnTo>
                    <a:pt x="170" y="419"/>
                  </a:lnTo>
                  <a:lnTo>
                    <a:pt x="178" y="407"/>
                  </a:lnTo>
                  <a:lnTo>
                    <a:pt x="29" y="352"/>
                  </a:lnTo>
                  <a:lnTo>
                    <a:pt x="29" y="333"/>
                  </a:lnTo>
                  <a:lnTo>
                    <a:pt x="44" y="304"/>
                  </a:lnTo>
                  <a:lnTo>
                    <a:pt x="66" y="304"/>
                  </a:lnTo>
                  <a:lnTo>
                    <a:pt x="170" y="352"/>
                  </a:lnTo>
                  <a:lnTo>
                    <a:pt x="230" y="295"/>
                  </a:lnTo>
                  <a:lnTo>
                    <a:pt x="177" y="247"/>
                  </a:lnTo>
                  <a:lnTo>
                    <a:pt x="170" y="229"/>
                  </a:lnTo>
                  <a:lnTo>
                    <a:pt x="81" y="152"/>
                  </a:lnTo>
                  <a:lnTo>
                    <a:pt x="88" y="133"/>
                  </a:lnTo>
                  <a:lnTo>
                    <a:pt x="125" y="115"/>
                  </a:lnTo>
                  <a:lnTo>
                    <a:pt x="199" y="200"/>
                  </a:lnTo>
                  <a:lnTo>
                    <a:pt x="207" y="219"/>
                  </a:lnTo>
                  <a:lnTo>
                    <a:pt x="266" y="266"/>
                  </a:lnTo>
                  <a:lnTo>
                    <a:pt x="311" y="237"/>
                  </a:lnTo>
                  <a:lnTo>
                    <a:pt x="288" y="152"/>
                  </a:lnTo>
                  <a:lnTo>
                    <a:pt x="303" y="133"/>
                  </a:lnTo>
                  <a:lnTo>
                    <a:pt x="274" y="127"/>
                  </a:lnTo>
                  <a:lnTo>
                    <a:pt x="258" y="47"/>
                  </a:lnTo>
                  <a:lnTo>
                    <a:pt x="302" y="26"/>
                  </a:lnTo>
                  <a:lnTo>
                    <a:pt x="333" y="123"/>
                  </a:lnTo>
                  <a:lnTo>
                    <a:pt x="347" y="219"/>
                  </a:lnTo>
                  <a:lnTo>
                    <a:pt x="408" y="2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52" name="Freeform 110"/>
            <p:cNvSpPr>
              <a:spLocks/>
            </p:cNvSpPr>
            <p:nvPr/>
          </p:nvSpPr>
          <p:spPr bwMode="auto">
            <a:xfrm flipH="1">
              <a:off x="622" y="3625"/>
              <a:ext cx="61" cy="45"/>
            </a:xfrm>
            <a:custGeom>
              <a:avLst/>
              <a:gdLst>
                <a:gd name="T0" fmla="*/ 47 w 171"/>
                <a:gd name="T1" fmla="*/ 0 h 125"/>
                <a:gd name="T2" fmla="*/ 30 w 171"/>
                <a:gd name="T3" fmla="*/ 21 h 125"/>
                <a:gd name="T4" fmla="*/ 16 w 171"/>
                <a:gd name="T5" fmla="*/ 28 h 125"/>
                <a:gd name="T6" fmla="*/ 0 w 171"/>
                <a:gd name="T7" fmla="*/ 35 h 125"/>
                <a:gd name="T8" fmla="*/ 11 w 171"/>
                <a:gd name="T9" fmla="*/ 38 h 125"/>
                <a:gd name="T10" fmla="*/ 34 w 171"/>
                <a:gd name="T11" fmla="*/ 24 h 125"/>
                <a:gd name="T12" fmla="*/ 47 w 171"/>
                <a:gd name="T13" fmla="*/ 14 h 125"/>
                <a:gd name="T14" fmla="*/ 47 w 171"/>
                <a:gd name="T15" fmla="*/ 21 h 125"/>
                <a:gd name="T16" fmla="*/ 16 w 171"/>
                <a:gd name="T17" fmla="*/ 41 h 125"/>
                <a:gd name="T18" fmla="*/ 24 w 171"/>
                <a:gd name="T19" fmla="*/ 45 h 125"/>
                <a:gd name="T20" fmla="*/ 40 w 171"/>
                <a:gd name="T21" fmla="*/ 35 h 125"/>
                <a:gd name="T22" fmla="*/ 53 w 171"/>
                <a:gd name="T23" fmla="*/ 28 h 125"/>
                <a:gd name="T24" fmla="*/ 61 w 171"/>
                <a:gd name="T25" fmla="*/ 21 h 125"/>
                <a:gd name="T26" fmla="*/ 47 w 171"/>
                <a:gd name="T27" fmla="*/ 0 h 125"/>
                <a:gd name="T28" fmla="*/ 47 w 171"/>
                <a:gd name="T29" fmla="*/ 0 h 125"/>
                <a:gd name="T30" fmla="*/ 47 w 171"/>
                <a:gd name="T31" fmla="*/ 0 h 1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1" h="125">
                  <a:moveTo>
                    <a:pt x="133" y="0"/>
                  </a:moveTo>
                  <a:lnTo>
                    <a:pt x="83" y="58"/>
                  </a:lnTo>
                  <a:lnTo>
                    <a:pt x="45" y="77"/>
                  </a:lnTo>
                  <a:lnTo>
                    <a:pt x="0" y="96"/>
                  </a:lnTo>
                  <a:lnTo>
                    <a:pt x="30" y="106"/>
                  </a:lnTo>
                  <a:lnTo>
                    <a:pt x="96" y="68"/>
                  </a:lnTo>
                  <a:lnTo>
                    <a:pt x="133" y="39"/>
                  </a:lnTo>
                  <a:lnTo>
                    <a:pt x="133" y="58"/>
                  </a:lnTo>
                  <a:lnTo>
                    <a:pt x="45" y="115"/>
                  </a:lnTo>
                  <a:lnTo>
                    <a:pt x="67" y="125"/>
                  </a:lnTo>
                  <a:lnTo>
                    <a:pt x="111" y="96"/>
                  </a:lnTo>
                  <a:lnTo>
                    <a:pt x="148" y="77"/>
                  </a:lnTo>
                  <a:lnTo>
                    <a:pt x="171" y="58"/>
                  </a:lnTo>
                  <a:lnTo>
                    <a:pt x="1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53" name="Freeform 111"/>
            <p:cNvSpPr>
              <a:spLocks/>
            </p:cNvSpPr>
            <p:nvPr/>
          </p:nvSpPr>
          <p:spPr bwMode="auto">
            <a:xfrm flipH="1">
              <a:off x="462" y="3695"/>
              <a:ext cx="165" cy="85"/>
            </a:xfrm>
            <a:custGeom>
              <a:avLst/>
              <a:gdLst>
                <a:gd name="T0" fmla="*/ 165 w 467"/>
                <a:gd name="T1" fmla="*/ 0 h 239"/>
                <a:gd name="T2" fmla="*/ 149 w 467"/>
                <a:gd name="T3" fmla="*/ 7 h 239"/>
                <a:gd name="T4" fmla="*/ 131 w 467"/>
                <a:gd name="T5" fmla="*/ 7 h 239"/>
                <a:gd name="T6" fmla="*/ 118 w 467"/>
                <a:gd name="T7" fmla="*/ 14 h 239"/>
                <a:gd name="T8" fmla="*/ 110 w 467"/>
                <a:gd name="T9" fmla="*/ 21 h 239"/>
                <a:gd name="T10" fmla="*/ 78 w 467"/>
                <a:gd name="T11" fmla="*/ 17 h 239"/>
                <a:gd name="T12" fmla="*/ 50 w 467"/>
                <a:gd name="T13" fmla="*/ 24 h 239"/>
                <a:gd name="T14" fmla="*/ 26 w 467"/>
                <a:gd name="T15" fmla="*/ 27 h 239"/>
                <a:gd name="T16" fmla="*/ 9 w 467"/>
                <a:gd name="T17" fmla="*/ 34 h 239"/>
                <a:gd name="T18" fmla="*/ 0 w 467"/>
                <a:gd name="T19" fmla="*/ 41 h 239"/>
                <a:gd name="T20" fmla="*/ 33 w 467"/>
                <a:gd name="T21" fmla="*/ 30 h 239"/>
                <a:gd name="T22" fmla="*/ 78 w 467"/>
                <a:gd name="T23" fmla="*/ 23 h 239"/>
                <a:gd name="T24" fmla="*/ 110 w 467"/>
                <a:gd name="T25" fmla="*/ 27 h 239"/>
                <a:gd name="T26" fmla="*/ 94 w 467"/>
                <a:gd name="T27" fmla="*/ 44 h 239"/>
                <a:gd name="T28" fmla="*/ 76 w 467"/>
                <a:gd name="T29" fmla="*/ 58 h 239"/>
                <a:gd name="T30" fmla="*/ 76 w 467"/>
                <a:gd name="T31" fmla="*/ 72 h 239"/>
                <a:gd name="T32" fmla="*/ 86 w 467"/>
                <a:gd name="T33" fmla="*/ 81 h 239"/>
                <a:gd name="T34" fmla="*/ 99 w 467"/>
                <a:gd name="T35" fmla="*/ 85 h 239"/>
                <a:gd name="T36" fmla="*/ 102 w 467"/>
                <a:gd name="T37" fmla="*/ 75 h 239"/>
                <a:gd name="T38" fmla="*/ 89 w 467"/>
                <a:gd name="T39" fmla="*/ 79 h 239"/>
                <a:gd name="T40" fmla="*/ 84 w 467"/>
                <a:gd name="T41" fmla="*/ 68 h 239"/>
                <a:gd name="T42" fmla="*/ 86 w 467"/>
                <a:gd name="T43" fmla="*/ 62 h 239"/>
                <a:gd name="T44" fmla="*/ 99 w 467"/>
                <a:gd name="T45" fmla="*/ 51 h 239"/>
                <a:gd name="T46" fmla="*/ 110 w 467"/>
                <a:gd name="T47" fmla="*/ 41 h 239"/>
                <a:gd name="T48" fmla="*/ 118 w 467"/>
                <a:gd name="T49" fmla="*/ 27 h 239"/>
                <a:gd name="T50" fmla="*/ 125 w 467"/>
                <a:gd name="T51" fmla="*/ 21 h 239"/>
                <a:gd name="T52" fmla="*/ 139 w 467"/>
                <a:gd name="T53" fmla="*/ 14 h 239"/>
                <a:gd name="T54" fmla="*/ 152 w 467"/>
                <a:gd name="T55" fmla="*/ 10 h 239"/>
                <a:gd name="T56" fmla="*/ 159 w 467"/>
                <a:gd name="T57" fmla="*/ 7 h 239"/>
                <a:gd name="T58" fmla="*/ 165 w 467"/>
                <a:gd name="T59" fmla="*/ 0 h 239"/>
                <a:gd name="T60" fmla="*/ 165 w 467"/>
                <a:gd name="T61" fmla="*/ 0 h 239"/>
                <a:gd name="T62" fmla="*/ 165 w 467"/>
                <a:gd name="T63" fmla="*/ 0 h 2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67" h="239">
                  <a:moveTo>
                    <a:pt x="467" y="0"/>
                  </a:moveTo>
                  <a:lnTo>
                    <a:pt x="421" y="20"/>
                  </a:lnTo>
                  <a:lnTo>
                    <a:pt x="371" y="20"/>
                  </a:lnTo>
                  <a:lnTo>
                    <a:pt x="333" y="39"/>
                  </a:lnTo>
                  <a:lnTo>
                    <a:pt x="312" y="58"/>
                  </a:lnTo>
                  <a:lnTo>
                    <a:pt x="222" y="49"/>
                  </a:lnTo>
                  <a:lnTo>
                    <a:pt x="141" y="68"/>
                  </a:lnTo>
                  <a:lnTo>
                    <a:pt x="75" y="77"/>
                  </a:lnTo>
                  <a:lnTo>
                    <a:pt x="26" y="97"/>
                  </a:lnTo>
                  <a:lnTo>
                    <a:pt x="0" y="115"/>
                  </a:lnTo>
                  <a:lnTo>
                    <a:pt x="93" y="85"/>
                  </a:lnTo>
                  <a:lnTo>
                    <a:pt x="222" y="65"/>
                  </a:lnTo>
                  <a:lnTo>
                    <a:pt x="312" y="77"/>
                  </a:lnTo>
                  <a:lnTo>
                    <a:pt x="266" y="125"/>
                  </a:lnTo>
                  <a:lnTo>
                    <a:pt x="216" y="164"/>
                  </a:lnTo>
                  <a:lnTo>
                    <a:pt x="216" y="202"/>
                  </a:lnTo>
                  <a:lnTo>
                    <a:pt x="244" y="229"/>
                  </a:lnTo>
                  <a:lnTo>
                    <a:pt x="281" y="239"/>
                  </a:lnTo>
                  <a:lnTo>
                    <a:pt x="289" y="211"/>
                  </a:lnTo>
                  <a:lnTo>
                    <a:pt x="252" y="221"/>
                  </a:lnTo>
                  <a:lnTo>
                    <a:pt x="237" y="192"/>
                  </a:lnTo>
                  <a:lnTo>
                    <a:pt x="244" y="173"/>
                  </a:lnTo>
                  <a:lnTo>
                    <a:pt x="281" y="144"/>
                  </a:lnTo>
                  <a:lnTo>
                    <a:pt x="312" y="115"/>
                  </a:lnTo>
                  <a:lnTo>
                    <a:pt x="333" y="77"/>
                  </a:lnTo>
                  <a:lnTo>
                    <a:pt x="355" y="58"/>
                  </a:lnTo>
                  <a:lnTo>
                    <a:pt x="393" y="39"/>
                  </a:lnTo>
                  <a:lnTo>
                    <a:pt x="430" y="29"/>
                  </a:lnTo>
                  <a:lnTo>
                    <a:pt x="451" y="20"/>
                  </a:lnTo>
                  <a:lnTo>
                    <a:pt x="46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54" name="Freeform 112"/>
            <p:cNvSpPr>
              <a:spLocks/>
            </p:cNvSpPr>
            <p:nvPr/>
          </p:nvSpPr>
          <p:spPr bwMode="auto">
            <a:xfrm flipH="1">
              <a:off x="462" y="3722"/>
              <a:ext cx="102" cy="138"/>
            </a:xfrm>
            <a:custGeom>
              <a:avLst/>
              <a:gdLst>
                <a:gd name="T0" fmla="*/ 86 w 289"/>
                <a:gd name="T1" fmla="*/ 0 h 382"/>
                <a:gd name="T2" fmla="*/ 31 w 289"/>
                <a:gd name="T3" fmla="*/ 42 h 382"/>
                <a:gd name="T4" fmla="*/ 31 w 289"/>
                <a:gd name="T5" fmla="*/ 52 h 382"/>
                <a:gd name="T6" fmla="*/ 39 w 289"/>
                <a:gd name="T7" fmla="*/ 62 h 382"/>
                <a:gd name="T8" fmla="*/ 18 w 289"/>
                <a:gd name="T9" fmla="*/ 86 h 382"/>
                <a:gd name="T10" fmla="*/ 0 w 289"/>
                <a:gd name="T11" fmla="*/ 138 h 382"/>
                <a:gd name="T12" fmla="*/ 10 w 289"/>
                <a:gd name="T13" fmla="*/ 138 h 382"/>
                <a:gd name="T14" fmla="*/ 18 w 289"/>
                <a:gd name="T15" fmla="*/ 131 h 382"/>
                <a:gd name="T16" fmla="*/ 52 w 289"/>
                <a:gd name="T17" fmla="*/ 111 h 382"/>
                <a:gd name="T18" fmla="*/ 78 w 289"/>
                <a:gd name="T19" fmla="*/ 83 h 382"/>
                <a:gd name="T20" fmla="*/ 73 w 289"/>
                <a:gd name="T21" fmla="*/ 79 h 382"/>
                <a:gd name="T22" fmla="*/ 47 w 289"/>
                <a:gd name="T23" fmla="*/ 103 h 382"/>
                <a:gd name="T24" fmla="*/ 44 w 289"/>
                <a:gd name="T25" fmla="*/ 93 h 382"/>
                <a:gd name="T26" fmla="*/ 65 w 289"/>
                <a:gd name="T27" fmla="*/ 72 h 382"/>
                <a:gd name="T28" fmla="*/ 42 w 289"/>
                <a:gd name="T29" fmla="*/ 93 h 382"/>
                <a:gd name="T30" fmla="*/ 36 w 289"/>
                <a:gd name="T31" fmla="*/ 87 h 382"/>
                <a:gd name="T32" fmla="*/ 50 w 289"/>
                <a:gd name="T33" fmla="*/ 69 h 382"/>
                <a:gd name="T34" fmla="*/ 31 w 289"/>
                <a:gd name="T35" fmla="*/ 89 h 382"/>
                <a:gd name="T36" fmla="*/ 39 w 289"/>
                <a:gd name="T37" fmla="*/ 93 h 382"/>
                <a:gd name="T38" fmla="*/ 44 w 289"/>
                <a:gd name="T39" fmla="*/ 107 h 382"/>
                <a:gd name="T40" fmla="*/ 29 w 289"/>
                <a:gd name="T41" fmla="*/ 116 h 382"/>
                <a:gd name="T42" fmla="*/ 35 w 289"/>
                <a:gd name="T43" fmla="*/ 108 h 382"/>
                <a:gd name="T44" fmla="*/ 27 w 289"/>
                <a:gd name="T45" fmla="*/ 102 h 382"/>
                <a:gd name="T46" fmla="*/ 8 w 289"/>
                <a:gd name="T47" fmla="*/ 126 h 382"/>
                <a:gd name="T48" fmla="*/ 21 w 289"/>
                <a:gd name="T49" fmla="*/ 90 h 382"/>
                <a:gd name="T50" fmla="*/ 44 w 289"/>
                <a:gd name="T51" fmla="*/ 62 h 382"/>
                <a:gd name="T52" fmla="*/ 55 w 289"/>
                <a:gd name="T53" fmla="*/ 62 h 382"/>
                <a:gd name="T54" fmla="*/ 62 w 289"/>
                <a:gd name="T55" fmla="*/ 62 h 382"/>
                <a:gd name="T56" fmla="*/ 91 w 289"/>
                <a:gd name="T57" fmla="*/ 45 h 382"/>
                <a:gd name="T58" fmla="*/ 102 w 289"/>
                <a:gd name="T59" fmla="*/ 35 h 382"/>
                <a:gd name="T60" fmla="*/ 66 w 289"/>
                <a:gd name="T61" fmla="*/ 57 h 382"/>
                <a:gd name="T62" fmla="*/ 55 w 289"/>
                <a:gd name="T63" fmla="*/ 57 h 382"/>
                <a:gd name="T64" fmla="*/ 42 w 289"/>
                <a:gd name="T65" fmla="*/ 48 h 382"/>
                <a:gd name="T66" fmla="*/ 42 w 289"/>
                <a:gd name="T67" fmla="*/ 38 h 382"/>
                <a:gd name="T68" fmla="*/ 60 w 289"/>
                <a:gd name="T69" fmla="*/ 24 h 382"/>
                <a:gd name="T70" fmla="*/ 70 w 289"/>
                <a:gd name="T71" fmla="*/ 18 h 382"/>
                <a:gd name="T72" fmla="*/ 86 w 289"/>
                <a:gd name="T73" fmla="*/ 0 h 382"/>
                <a:gd name="T74" fmla="*/ 86 w 289"/>
                <a:gd name="T75" fmla="*/ 0 h 382"/>
                <a:gd name="T76" fmla="*/ 86 w 289"/>
                <a:gd name="T77" fmla="*/ 0 h 38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89" h="382">
                  <a:moveTo>
                    <a:pt x="243" y="0"/>
                  </a:moveTo>
                  <a:lnTo>
                    <a:pt x="88" y="115"/>
                  </a:lnTo>
                  <a:lnTo>
                    <a:pt x="88" y="144"/>
                  </a:lnTo>
                  <a:lnTo>
                    <a:pt x="111" y="172"/>
                  </a:lnTo>
                  <a:lnTo>
                    <a:pt x="52" y="238"/>
                  </a:lnTo>
                  <a:lnTo>
                    <a:pt x="0" y="382"/>
                  </a:lnTo>
                  <a:lnTo>
                    <a:pt x="29" y="382"/>
                  </a:lnTo>
                  <a:lnTo>
                    <a:pt x="51" y="363"/>
                  </a:lnTo>
                  <a:lnTo>
                    <a:pt x="147" y="306"/>
                  </a:lnTo>
                  <a:lnTo>
                    <a:pt x="222" y="230"/>
                  </a:lnTo>
                  <a:lnTo>
                    <a:pt x="207" y="220"/>
                  </a:lnTo>
                  <a:lnTo>
                    <a:pt x="134" y="286"/>
                  </a:lnTo>
                  <a:lnTo>
                    <a:pt x="126" y="257"/>
                  </a:lnTo>
                  <a:lnTo>
                    <a:pt x="184" y="200"/>
                  </a:lnTo>
                  <a:lnTo>
                    <a:pt x="119" y="257"/>
                  </a:lnTo>
                  <a:lnTo>
                    <a:pt x="103" y="242"/>
                  </a:lnTo>
                  <a:lnTo>
                    <a:pt x="141" y="192"/>
                  </a:lnTo>
                  <a:lnTo>
                    <a:pt x="88" y="246"/>
                  </a:lnTo>
                  <a:lnTo>
                    <a:pt x="111" y="257"/>
                  </a:lnTo>
                  <a:lnTo>
                    <a:pt x="126" y="296"/>
                  </a:lnTo>
                  <a:lnTo>
                    <a:pt x="81" y="321"/>
                  </a:lnTo>
                  <a:lnTo>
                    <a:pt x="98" y="298"/>
                  </a:lnTo>
                  <a:lnTo>
                    <a:pt x="77" y="281"/>
                  </a:lnTo>
                  <a:lnTo>
                    <a:pt x="22" y="350"/>
                  </a:lnTo>
                  <a:lnTo>
                    <a:pt x="59" y="248"/>
                  </a:lnTo>
                  <a:lnTo>
                    <a:pt x="126" y="172"/>
                  </a:lnTo>
                  <a:lnTo>
                    <a:pt x="155" y="172"/>
                  </a:lnTo>
                  <a:lnTo>
                    <a:pt x="177" y="172"/>
                  </a:lnTo>
                  <a:lnTo>
                    <a:pt x="258" y="125"/>
                  </a:lnTo>
                  <a:lnTo>
                    <a:pt x="289" y="96"/>
                  </a:lnTo>
                  <a:lnTo>
                    <a:pt x="186" y="157"/>
                  </a:lnTo>
                  <a:lnTo>
                    <a:pt x="155" y="157"/>
                  </a:lnTo>
                  <a:lnTo>
                    <a:pt x="119" y="134"/>
                  </a:lnTo>
                  <a:lnTo>
                    <a:pt x="119" y="106"/>
                  </a:lnTo>
                  <a:lnTo>
                    <a:pt x="170" y="67"/>
                  </a:lnTo>
                  <a:lnTo>
                    <a:pt x="199" y="50"/>
                  </a:lnTo>
                  <a:lnTo>
                    <a:pt x="2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55" name="Freeform 113"/>
            <p:cNvSpPr>
              <a:spLocks/>
            </p:cNvSpPr>
            <p:nvPr/>
          </p:nvSpPr>
          <p:spPr bwMode="auto">
            <a:xfrm flipH="1">
              <a:off x="288" y="3712"/>
              <a:ext cx="429" cy="247"/>
            </a:xfrm>
            <a:custGeom>
              <a:avLst/>
              <a:gdLst>
                <a:gd name="T0" fmla="*/ 213 w 1209"/>
                <a:gd name="T1" fmla="*/ 82 h 687"/>
                <a:gd name="T2" fmla="*/ 232 w 1209"/>
                <a:gd name="T3" fmla="*/ 96 h 687"/>
                <a:gd name="T4" fmla="*/ 244 w 1209"/>
                <a:gd name="T5" fmla="*/ 109 h 687"/>
                <a:gd name="T6" fmla="*/ 216 w 1209"/>
                <a:gd name="T7" fmla="*/ 116 h 687"/>
                <a:gd name="T8" fmla="*/ 210 w 1209"/>
                <a:gd name="T9" fmla="*/ 134 h 687"/>
                <a:gd name="T10" fmla="*/ 271 w 1209"/>
                <a:gd name="T11" fmla="*/ 123 h 687"/>
                <a:gd name="T12" fmla="*/ 253 w 1209"/>
                <a:gd name="T13" fmla="*/ 178 h 687"/>
                <a:gd name="T14" fmla="*/ 182 w 1209"/>
                <a:gd name="T15" fmla="*/ 168 h 687"/>
                <a:gd name="T16" fmla="*/ 85 w 1209"/>
                <a:gd name="T17" fmla="*/ 134 h 687"/>
                <a:gd name="T18" fmla="*/ 19 w 1209"/>
                <a:gd name="T19" fmla="*/ 130 h 687"/>
                <a:gd name="T20" fmla="*/ 121 w 1209"/>
                <a:gd name="T21" fmla="*/ 147 h 687"/>
                <a:gd name="T22" fmla="*/ 213 w 1209"/>
                <a:gd name="T23" fmla="*/ 178 h 687"/>
                <a:gd name="T24" fmla="*/ 258 w 1209"/>
                <a:gd name="T25" fmla="*/ 199 h 687"/>
                <a:gd name="T26" fmla="*/ 87 w 1209"/>
                <a:gd name="T27" fmla="*/ 147 h 687"/>
                <a:gd name="T28" fmla="*/ 260 w 1209"/>
                <a:gd name="T29" fmla="*/ 206 h 687"/>
                <a:gd name="T30" fmla="*/ 218 w 1209"/>
                <a:gd name="T31" fmla="*/ 209 h 687"/>
                <a:gd name="T32" fmla="*/ 79 w 1209"/>
                <a:gd name="T33" fmla="*/ 157 h 687"/>
                <a:gd name="T34" fmla="*/ 218 w 1209"/>
                <a:gd name="T35" fmla="*/ 215 h 687"/>
                <a:gd name="T36" fmla="*/ 276 w 1209"/>
                <a:gd name="T37" fmla="*/ 233 h 687"/>
                <a:gd name="T38" fmla="*/ 155 w 1209"/>
                <a:gd name="T39" fmla="*/ 206 h 687"/>
                <a:gd name="T40" fmla="*/ 50 w 1209"/>
                <a:gd name="T41" fmla="*/ 157 h 687"/>
                <a:gd name="T42" fmla="*/ 0 w 1209"/>
                <a:gd name="T43" fmla="*/ 164 h 687"/>
                <a:gd name="T44" fmla="*/ 79 w 1209"/>
                <a:gd name="T45" fmla="*/ 182 h 687"/>
                <a:gd name="T46" fmla="*/ 266 w 1209"/>
                <a:gd name="T47" fmla="*/ 247 h 687"/>
                <a:gd name="T48" fmla="*/ 329 w 1209"/>
                <a:gd name="T49" fmla="*/ 127 h 687"/>
                <a:gd name="T50" fmla="*/ 379 w 1209"/>
                <a:gd name="T51" fmla="*/ 113 h 687"/>
                <a:gd name="T52" fmla="*/ 421 w 1209"/>
                <a:gd name="T53" fmla="*/ 99 h 687"/>
                <a:gd name="T54" fmla="*/ 421 w 1209"/>
                <a:gd name="T55" fmla="*/ 79 h 687"/>
                <a:gd name="T56" fmla="*/ 402 w 1209"/>
                <a:gd name="T57" fmla="*/ 58 h 687"/>
                <a:gd name="T58" fmla="*/ 389 w 1209"/>
                <a:gd name="T59" fmla="*/ 48 h 687"/>
                <a:gd name="T60" fmla="*/ 407 w 1209"/>
                <a:gd name="T61" fmla="*/ 20 h 687"/>
                <a:gd name="T62" fmla="*/ 397 w 1209"/>
                <a:gd name="T63" fmla="*/ 0 h 687"/>
                <a:gd name="T64" fmla="*/ 389 w 1209"/>
                <a:gd name="T65" fmla="*/ 27 h 687"/>
                <a:gd name="T66" fmla="*/ 376 w 1209"/>
                <a:gd name="T67" fmla="*/ 45 h 687"/>
                <a:gd name="T68" fmla="*/ 345 w 1209"/>
                <a:gd name="T69" fmla="*/ 62 h 687"/>
                <a:gd name="T70" fmla="*/ 337 w 1209"/>
                <a:gd name="T71" fmla="*/ 37 h 687"/>
                <a:gd name="T72" fmla="*/ 331 w 1209"/>
                <a:gd name="T73" fmla="*/ 68 h 687"/>
                <a:gd name="T74" fmla="*/ 314 w 1209"/>
                <a:gd name="T75" fmla="*/ 96 h 687"/>
                <a:gd name="T76" fmla="*/ 296 w 1209"/>
                <a:gd name="T77" fmla="*/ 99 h 687"/>
                <a:gd name="T78" fmla="*/ 284 w 1209"/>
                <a:gd name="T79" fmla="*/ 89 h 687"/>
                <a:gd name="T80" fmla="*/ 274 w 1209"/>
                <a:gd name="T81" fmla="*/ 82 h 687"/>
                <a:gd name="T82" fmla="*/ 263 w 1209"/>
                <a:gd name="T83" fmla="*/ 75 h 687"/>
                <a:gd name="T84" fmla="*/ 232 w 1209"/>
                <a:gd name="T85" fmla="*/ 79 h 687"/>
                <a:gd name="T86" fmla="*/ 249 w 1209"/>
                <a:gd name="T87" fmla="*/ 48 h 687"/>
                <a:gd name="T88" fmla="*/ 210 w 1209"/>
                <a:gd name="T89" fmla="*/ 70 h 6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09" h="687">
                  <a:moveTo>
                    <a:pt x="591" y="195"/>
                  </a:moveTo>
                  <a:lnTo>
                    <a:pt x="601" y="228"/>
                  </a:lnTo>
                  <a:lnTo>
                    <a:pt x="624" y="248"/>
                  </a:lnTo>
                  <a:lnTo>
                    <a:pt x="653" y="266"/>
                  </a:lnTo>
                  <a:lnTo>
                    <a:pt x="668" y="285"/>
                  </a:lnTo>
                  <a:lnTo>
                    <a:pt x="689" y="304"/>
                  </a:lnTo>
                  <a:lnTo>
                    <a:pt x="704" y="314"/>
                  </a:lnTo>
                  <a:lnTo>
                    <a:pt x="608" y="324"/>
                  </a:lnTo>
                  <a:lnTo>
                    <a:pt x="460" y="410"/>
                  </a:lnTo>
                  <a:lnTo>
                    <a:pt x="593" y="372"/>
                  </a:lnTo>
                  <a:lnTo>
                    <a:pt x="720" y="353"/>
                  </a:lnTo>
                  <a:lnTo>
                    <a:pt x="764" y="343"/>
                  </a:lnTo>
                  <a:lnTo>
                    <a:pt x="794" y="334"/>
                  </a:lnTo>
                  <a:lnTo>
                    <a:pt x="712" y="495"/>
                  </a:lnTo>
                  <a:lnTo>
                    <a:pt x="608" y="495"/>
                  </a:lnTo>
                  <a:lnTo>
                    <a:pt x="512" y="468"/>
                  </a:lnTo>
                  <a:lnTo>
                    <a:pt x="364" y="410"/>
                  </a:lnTo>
                  <a:lnTo>
                    <a:pt x="239" y="372"/>
                  </a:lnTo>
                  <a:lnTo>
                    <a:pt x="134" y="353"/>
                  </a:lnTo>
                  <a:lnTo>
                    <a:pt x="53" y="362"/>
                  </a:lnTo>
                  <a:lnTo>
                    <a:pt x="201" y="372"/>
                  </a:lnTo>
                  <a:lnTo>
                    <a:pt x="342" y="410"/>
                  </a:lnTo>
                  <a:lnTo>
                    <a:pt x="453" y="457"/>
                  </a:lnTo>
                  <a:lnTo>
                    <a:pt x="601" y="495"/>
                  </a:lnTo>
                  <a:lnTo>
                    <a:pt x="698" y="514"/>
                  </a:lnTo>
                  <a:lnTo>
                    <a:pt x="727" y="553"/>
                  </a:lnTo>
                  <a:lnTo>
                    <a:pt x="512" y="505"/>
                  </a:lnTo>
                  <a:lnTo>
                    <a:pt x="245" y="410"/>
                  </a:lnTo>
                  <a:lnTo>
                    <a:pt x="512" y="524"/>
                  </a:lnTo>
                  <a:lnTo>
                    <a:pt x="734" y="572"/>
                  </a:lnTo>
                  <a:lnTo>
                    <a:pt x="749" y="592"/>
                  </a:lnTo>
                  <a:lnTo>
                    <a:pt x="615" y="582"/>
                  </a:lnTo>
                  <a:lnTo>
                    <a:pt x="431" y="524"/>
                  </a:lnTo>
                  <a:lnTo>
                    <a:pt x="223" y="438"/>
                  </a:lnTo>
                  <a:lnTo>
                    <a:pt x="482" y="553"/>
                  </a:lnTo>
                  <a:lnTo>
                    <a:pt x="615" y="599"/>
                  </a:lnTo>
                  <a:lnTo>
                    <a:pt x="771" y="610"/>
                  </a:lnTo>
                  <a:lnTo>
                    <a:pt x="779" y="648"/>
                  </a:lnTo>
                  <a:lnTo>
                    <a:pt x="631" y="638"/>
                  </a:lnTo>
                  <a:lnTo>
                    <a:pt x="438" y="572"/>
                  </a:lnTo>
                  <a:lnTo>
                    <a:pt x="276" y="495"/>
                  </a:lnTo>
                  <a:lnTo>
                    <a:pt x="142" y="438"/>
                  </a:lnTo>
                  <a:lnTo>
                    <a:pt x="60" y="429"/>
                  </a:lnTo>
                  <a:lnTo>
                    <a:pt x="0" y="457"/>
                  </a:lnTo>
                  <a:lnTo>
                    <a:pt x="104" y="477"/>
                  </a:lnTo>
                  <a:lnTo>
                    <a:pt x="223" y="505"/>
                  </a:lnTo>
                  <a:lnTo>
                    <a:pt x="490" y="619"/>
                  </a:lnTo>
                  <a:lnTo>
                    <a:pt x="749" y="687"/>
                  </a:lnTo>
                  <a:lnTo>
                    <a:pt x="854" y="687"/>
                  </a:lnTo>
                  <a:lnTo>
                    <a:pt x="928" y="353"/>
                  </a:lnTo>
                  <a:lnTo>
                    <a:pt x="1038" y="334"/>
                  </a:lnTo>
                  <a:lnTo>
                    <a:pt x="1067" y="314"/>
                  </a:lnTo>
                  <a:lnTo>
                    <a:pt x="1134" y="285"/>
                  </a:lnTo>
                  <a:lnTo>
                    <a:pt x="1186" y="276"/>
                  </a:lnTo>
                  <a:lnTo>
                    <a:pt x="1209" y="248"/>
                  </a:lnTo>
                  <a:lnTo>
                    <a:pt x="1186" y="219"/>
                  </a:lnTo>
                  <a:lnTo>
                    <a:pt x="1142" y="190"/>
                  </a:lnTo>
                  <a:lnTo>
                    <a:pt x="1134" y="162"/>
                  </a:lnTo>
                  <a:lnTo>
                    <a:pt x="1112" y="143"/>
                  </a:lnTo>
                  <a:lnTo>
                    <a:pt x="1097" y="134"/>
                  </a:lnTo>
                  <a:lnTo>
                    <a:pt x="1112" y="91"/>
                  </a:lnTo>
                  <a:lnTo>
                    <a:pt x="1146" y="55"/>
                  </a:lnTo>
                  <a:lnTo>
                    <a:pt x="1150" y="28"/>
                  </a:lnTo>
                  <a:lnTo>
                    <a:pt x="1119" y="0"/>
                  </a:lnTo>
                  <a:lnTo>
                    <a:pt x="1127" y="47"/>
                  </a:lnTo>
                  <a:lnTo>
                    <a:pt x="1097" y="76"/>
                  </a:lnTo>
                  <a:lnTo>
                    <a:pt x="1074" y="85"/>
                  </a:lnTo>
                  <a:lnTo>
                    <a:pt x="1059" y="124"/>
                  </a:lnTo>
                  <a:lnTo>
                    <a:pt x="1023" y="153"/>
                  </a:lnTo>
                  <a:lnTo>
                    <a:pt x="971" y="172"/>
                  </a:lnTo>
                  <a:lnTo>
                    <a:pt x="957" y="180"/>
                  </a:lnTo>
                  <a:lnTo>
                    <a:pt x="950" y="104"/>
                  </a:lnTo>
                  <a:lnTo>
                    <a:pt x="928" y="124"/>
                  </a:lnTo>
                  <a:lnTo>
                    <a:pt x="934" y="188"/>
                  </a:lnTo>
                  <a:lnTo>
                    <a:pt x="909" y="247"/>
                  </a:lnTo>
                  <a:lnTo>
                    <a:pt x="886" y="266"/>
                  </a:lnTo>
                  <a:lnTo>
                    <a:pt x="860" y="274"/>
                  </a:lnTo>
                  <a:lnTo>
                    <a:pt x="835" y="274"/>
                  </a:lnTo>
                  <a:lnTo>
                    <a:pt x="808" y="270"/>
                  </a:lnTo>
                  <a:lnTo>
                    <a:pt x="801" y="248"/>
                  </a:lnTo>
                  <a:lnTo>
                    <a:pt x="769" y="254"/>
                  </a:lnTo>
                  <a:lnTo>
                    <a:pt x="771" y="228"/>
                  </a:lnTo>
                  <a:lnTo>
                    <a:pt x="739" y="232"/>
                  </a:lnTo>
                  <a:lnTo>
                    <a:pt x="742" y="209"/>
                  </a:lnTo>
                  <a:lnTo>
                    <a:pt x="689" y="219"/>
                  </a:lnTo>
                  <a:lnTo>
                    <a:pt x="653" y="219"/>
                  </a:lnTo>
                  <a:lnTo>
                    <a:pt x="646" y="190"/>
                  </a:lnTo>
                  <a:lnTo>
                    <a:pt x="703" y="134"/>
                  </a:lnTo>
                  <a:lnTo>
                    <a:pt x="591" y="1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56" name="Freeform 114"/>
            <p:cNvSpPr>
              <a:spLocks/>
            </p:cNvSpPr>
            <p:nvPr/>
          </p:nvSpPr>
          <p:spPr bwMode="auto">
            <a:xfrm flipH="1">
              <a:off x="365" y="3598"/>
              <a:ext cx="117" cy="128"/>
            </a:xfrm>
            <a:custGeom>
              <a:avLst/>
              <a:gdLst>
                <a:gd name="T0" fmla="*/ 5 w 333"/>
                <a:gd name="T1" fmla="*/ 117 h 353"/>
                <a:gd name="T2" fmla="*/ 49 w 333"/>
                <a:gd name="T3" fmla="*/ 69 h 353"/>
                <a:gd name="T4" fmla="*/ 80 w 333"/>
                <a:gd name="T5" fmla="*/ 41 h 353"/>
                <a:gd name="T6" fmla="*/ 78 w 333"/>
                <a:gd name="T7" fmla="*/ 31 h 353"/>
                <a:gd name="T8" fmla="*/ 88 w 333"/>
                <a:gd name="T9" fmla="*/ 24 h 353"/>
                <a:gd name="T10" fmla="*/ 88 w 333"/>
                <a:gd name="T11" fmla="*/ 14 h 353"/>
                <a:gd name="T12" fmla="*/ 106 w 333"/>
                <a:gd name="T13" fmla="*/ 7 h 353"/>
                <a:gd name="T14" fmla="*/ 117 w 333"/>
                <a:gd name="T15" fmla="*/ 0 h 353"/>
                <a:gd name="T16" fmla="*/ 116 w 333"/>
                <a:gd name="T17" fmla="*/ 9 h 353"/>
                <a:gd name="T18" fmla="*/ 98 w 333"/>
                <a:gd name="T19" fmla="*/ 17 h 353"/>
                <a:gd name="T20" fmla="*/ 98 w 333"/>
                <a:gd name="T21" fmla="*/ 28 h 353"/>
                <a:gd name="T22" fmla="*/ 85 w 333"/>
                <a:gd name="T23" fmla="*/ 34 h 353"/>
                <a:gd name="T24" fmla="*/ 88 w 333"/>
                <a:gd name="T25" fmla="*/ 45 h 353"/>
                <a:gd name="T26" fmla="*/ 57 w 333"/>
                <a:gd name="T27" fmla="*/ 69 h 353"/>
                <a:gd name="T28" fmla="*/ 0 w 333"/>
                <a:gd name="T29" fmla="*/ 128 h 353"/>
                <a:gd name="T30" fmla="*/ 5 w 333"/>
                <a:gd name="T31" fmla="*/ 117 h 353"/>
                <a:gd name="T32" fmla="*/ 5 w 333"/>
                <a:gd name="T33" fmla="*/ 117 h 353"/>
                <a:gd name="T34" fmla="*/ 5 w 333"/>
                <a:gd name="T35" fmla="*/ 117 h 3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3" h="353">
                  <a:moveTo>
                    <a:pt x="13" y="324"/>
                  </a:moveTo>
                  <a:lnTo>
                    <a:pt x="140" y="190"/>
                  </a:lnTo>
                  <a:lnTo>
                    <a:pt x="229" y="114"/>
                  </a:lnTo>
                  <a:lnTo>
                    <a:pt x="221" y="86"/>
                  </a:lnTo>
                  <a:lnTo>
                    <a:pt x="251" y="66"/>
                  </a:lnTo>
                  <a:lnTo>
                    <a:pt x="251" y="39"/>
                  </a:lnTo>
                  <a:lnTo>
                    <a:pt x="302" y="19"/>
                  </a:lnTo>
                  <a:lnTo>
                    <a:pt x="333" y="0"/>
                  </a:lnTo>
                  <a:lnTo>
                    <a:pt x="329" y="24"/>
                  </a:lnTo>
                  <a:lnTo>
                    <a:pt x="278" y="47"/>
                  </a:lnTo>
                  <a:lnTo>
                    <a:pt x="280" y="78"/>
                  </a:lnTo>
                  <a:lnTo>
                    <a:pt x="243" y="95"/>
                  </a:lnTo>
                  <a:lnTo>
                    <a:pt x="251" y="124"/>
                  </a:lnTo>
                  <a:lnTo>
                    <a:pt x="162" y="190"/>
                  </a:lnTo>
                  <a:lnTo>
                    <a:pt x="0" y="353"/>
                  </a:lnTo>
                  <a:lnTo>
                    <a:pt x="13" y="3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57" name="Freeform 115"/>
            <p:cNvSpPr>
              <a:spLocks/>
            </p:cNvSpPr>
            <p:nvPr/>
          </p:nvSpPr>
          <p:spPr bwMode="auto">
            <a:xfrm flipH="1">
              <a:off x="381" y="3643"/>
              <a:ext cx="81" cy="79"/>
            </a:xfrm>
            <a:custGeom>
              <a:avLst/>
              <a:gdLst>
                <a:gd name="T0" fmla="*/ 0 w 226"/>
                <a:gd name="T1" fmla="*/ 79 h 219"/>
                <a:gd name="T2" fmla="*/ 80 w 226"/>
                <a:gd name="T3" fmla="*/ 0 h 219"/>
                <a:gd name="T4" fmla="*/ 81 w 226"/>
                <a:gd name="T5" fmla="*/ 6 h 219"/>
                <a:gd name="T6" fmla="*/ 0 w 226"/>
                <a:gd name="T7" fmla="*/ 79 h 219"/>
                <a:gd name="T8" fmla="*/ 0 w 226"/>
                <a:gd name="T9" fmla="*/ 79 h 219"/>
                <a:gd name="T10" fmla="*/ 0 w 226"/>
                <a:gd name="T11" fmla="*/ 79 h 2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6" h="219">
                  <a:moveTo>
                    <a:pt x="0" y="219"/>
                  </a:moveTo>
                  <a:lnTo>
                    <a:pt x="222" y="0"/>
                  </a:lnTo>
                  <a:lnTo>
                    <a:pt x="226" y="16"/>
                  </a:lnTo>
                  <a:lnTo>
                    <a:pt x="0" y="2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58" name="Freeform 116"/>
            <p:cNvSpPr>
              <a:spLocks/>
            </p:cNvSpPr>
            <p:nvPr/>
          </p:nvSpPr>
          <p:spPr bwMode="auto">
            <a:xfrm flipH="1">
              <a:off x="304" y="3584"/>
              <a:ext cx="142" cy="142"/>
            </a:xfrm>
            <a:custGeom>
              <a:avLst/>
              <a:gdLst>
                <a:gd name="T0" fmla="*/ 1 w 400"/>
                <a:gd name="T1" fmla="*/ 137 h 392"/>
                <a:gd name="T2" fmla="*/ 73 w 400"/>
                <a:gd name="T3" fmla="*/ 66 h 392"/>
                <a:gd name="T4" fmla="*/ 62 w 400"/>
                <a:gd name="T5" fmla="*/ 59 h 392"/>
                <a:gd name="T6" fmla="*/ 66 w 400"/>
                <a:gd name="T7" fmla="*/ 52 h 392"/>
                <a:gd name="T8" fmla="*/ 79 w 400"/>
                <a:gd name="T9" fmla="*/ 62 h 392"/>
                <a:gd name="T10" fmla="*/ 84 w 400"/>
                <a:gd name="T11" fmla="*/ 69 h 392"/>
                <a:gd name="T12" fmla="*/ 87 w 400"/>
                <a:gd name="T13" fmla="*/ 76 h 392"/>
                <a:gd name="T14" fmla="*/ 96 w 400"/>
                <a:gd name="T15" fmla="*/ 75 h 392"/>
                <a:gd name="T16" fmla="*/ 92 w 400"/>
                <a:gd name="T17" fmla="*/ 62 h 392"/>
                <a:gd name="T18" fmla="*/ 84 w 400"/>
                <a:gd name="T19" fmla="*/ 52 h 392"/>
                <a:gd name="T20" fmla="*/ 97 w 400"/>
                <a:gd name="T21" fmla="*/ 59 h 392"/>
                <a:gd name="T22" fmla="*/ 102 w 400"/>
                <a:gd name="T23" fmla="*/ 69 h 392"/>
                <a:gd name="T24" fmla="*/ 112 w 400"/>
                <a:gd name="T25" fmla="*/ 64 h 392"/>
                <a:gd name="T26" fmla="*/ 109 w 400"/>
                <a:gd name="T27" fmla="*/ 51 h 392"/>
                <a:gd name="T28" fmla="*/ 100 w 400"/>
                <a:gd name="T29" fmla="*/ 43 h 392"/>
                <a:gd name="T30" fmla="*/ 97 w 400"/>
                <a:gd name="T31" fmla="*/ 34 h 392"/>
                <a:gd name="T32" fmla="*/ 110 w 400"/>
                <a:gd name="T33" fmla="*/ 45 h 392"/>
                <a:gd name="T34" fmla="*/ 116 w 400"/>
                <a:gd name="T35" fmla="*/ 55 h 392"/>
                <a:gd name="T36" fmla="*/ 134 w 400"/>
                <a:gd name="T37" fmla="*/ 38 h 392"/>
                <a:gd name="T38" fmla="*/ 129 w 400"/>
                <a:gd name="T39" fmla="*/ 25 h 392"/>
                <a:gd name="T40" fmla="*/ 118 w 400"/>
                <a:gd name="T41" fmla="*/ 10 h 392"/>
                <a:gd name="T42" fmla="*/ 106 w 400"/>
                <a:gd name="T43" fmla="*/ 9 h 392"/>
                <a:gd name="T44" fmla="*/ 89 w 400"/>
                <a:gd name="T45" fmla="*/ 21 h 392"/>
                <a:gd name="T46" fmla="*/ 82 w 400"/>
                <a:gd name="T47" fmla="*/ 18 h 392"/>
                <a:gd name="T48" fmla="*/ 101 w 400"/>
                <a:gd name="T49" fmla="*/ 3 h 392"/>
                <a:gd name="T50" fmla="*/ 115 w 400"/>
                <a:gd name="T51" fmla="*/ 0 h 392"/>
                <a:gd name="T52" fmla="*/ 127 w 400"/>
                <a:gd name="T53" fmla="*/ 4 h 392"/>
                <a:gd name="T54" fmla="*/ 142 w 400"/>
                <a:gd name="T55" fmla="*/ 34 h 392"/>
                <a:gd name="T56" fmla="*/ 137 w 400"/>
                <a:gd name="T57" fmla="*/ 45 h 392"/>
                <a:gd name="T58" fmla="*/ 124 w 400"/>
                <a:gd name="T59" fmla="*/ 59 h 392"/>
                <a:gd name="T60" fmla="*/ 121 w 400"/>
                <a:gd name="T61" fmla="*/ 72 h 392"/>
                <a:gd name="T62" fmla="*/ 109 w 400"/>
                <a:gd name="T63" fmla="*/ 74 h 392"/>
                <a:gd name="T64" fmla="*/ 103 w 400"/>
                <a:gd name="T65" fmla="*/ 82 h 392"/>
                <a:gd name="T66" fmla="*/ 85 w 400"/>
                <a:gd name="T67" fmla="*/ 87 h 392"/>
                <a:gd name="T68" fmla="*/ 55 w 400"/>
                <a:gd name="T69" fmla="*/ 110 h 392"/>
                <a:gd name="T70" fmla="*/ 66 w 400"/>
                <a:gd name="T71" fmla="*/ 114 h 392"/>
                <a:gd name="T72" fmla="*/ 84 w 400"/>
                <a:gd name="T73" fmla="*/ 108 h 392"/>
                <a:gd name="T74" fmla="*/ 100 w 400"/>
                <a:gd name="T75" fmla="*/ 107 h 392"/>
                <a:gd name="T76" fmla="*/ 111 w 400"/>
                <a:gd name="T77" fmla="*/ 112 h 392"/>
                <a:gd name="T78" fmla="*/ 128 w 400"/>
                <a:gd name="T79" fmla="*/ 120 h 392"/>
                <a:gd name="T80" fmla="*/ 117 w 400"/>
                <a:gd name="T81" fmla="*/ 123 h 392"/>
                <a:gd name="T82" fmla="*/ 109 w 400"/>
                <a:gd name="T83" fmla="*/ 116 h 392"/>
                <a:gd name="T84" fmla="*/ 94 w 400"/>
                <a:gd name="T85" fmla="*/ 113 h 392"/>
                <a:gd name="T86" fmla="*/ 79 w 400"/>
                <a:gd name="T87" fmla="*/ 114 h 392"/>
                <a:gd name="T88" fmla="*/ 68 w 400"/>
                <a:gd name="T89" fmla="*/ 116 h 392"/>
                <a:gd name="T90" fmla="*/ 47 w 400"/>
                <a:gd name="T91" fmla="*/ 125 h 392"/>
                <a:gd name="T92" fmla="*/ 29 w 400"/>
                <a:gd name="T93" fmla="*/ 138 h 392"/>
                <a:gd name="T94" fmla="*/ 0 w 400"/>
                <a:gd name="T95" fmla="*/ 142 h 392"/>
                <a:gd name="T96" fmla="*/ 21 w 400"/>
                <a:gd name="T97" fmla="*/ 132 h 392"/>
                <a:gd name="T98" fmla="*/ 1 w 400"/>
                <a:gd name="T99" fmla="*/ 137 h 392"/>
                <a:gd name="T100" fmla="*/ 1 w 400"/>
                <a:gd name="T101" fmla="*/ 137 h 392"/>
                <a:gd name="T102" fmla="*/ 1 w 400"/>
                <a:gd name="T103" fmla="*/ 137 h 3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00" h="392">
                  <a:moveTo>
                    <a:pt x="2" y="377"/>
                  </a:moveTo>
                  <a:lnTo>
                    <a:pt x="207" y="182"/>
                  </a:lnTo>
                  <a:lnTo>
                    <a:pt x="175" y="162"/>
                  </a:lnTo>
                  <a:lnTo>
                    <a:pt x="186" y="144"/>
                  </a:lnTo>
                  <a:lnTo>
                    <a:pt x="222" y="172"/>
                  </a:lnTo>
                  <a:lnTo>
                    <a:pt x="236" y="191"/>
                  </a:lnTo>
                  <a:lnTo>
                    <a:pt x="245" y="210"/>
                  </a:lnTo>
                  <a:lnTo>
                    <a:pt x="270" y="208"/>
                  </a:lnTo>
                  <a:lnTo>
                    <a:pt x="259" y="172"/>
                  </a:lnTo>
                  <a:lnTo>
                    <a:pt x="236" y="144"/>
                  </a:lnTo>
                  <a:lnTo>
                    <a:pt x="274" y="163"/>
                  </a:lnTo>
                  <a:lnTo>
                    <a:pt x="288" y="191"/>
                  </a:lnTo>
                  <a:lnTo>
                    <a:pt x="315" y="177"/>
                  </a:lnTo>
                  <a:lnTo>
                    <a:pt x="306" y="141"/>
                  </a:lnTo>
                  <a:lnTo>
                    <a:pt x="283" y="119"/>
                  </a:lnTo>
                  <a:lnTo>
                    <a:pt x="274" y="95"/>
                  </a:lnTo>
                  <a:lnTo>
                    <a:pt x="310" y="125"/>
                  </a:lnTo>
                  <a:lnTo>
                    <a:pt x="326" y="153"/>
                  </a:lnTo>
                  <a:lnTo>
                    <a:pt x="378" y="105"/>
                  </a:lnTo>
                  <a:lnTo>
                    <a:pt x="363" y="68"/>
                  </a:lnTo>
                  <a:lnTo>
                    <a:pt x="332" y="27"/>
                  </a:lnTo>
                  <a:lnTo>
                    <a:pt x="299" y="24"/>
                  </a:lnTo>
                  <a:lnTo>
                    <a:pt x="252" y="58"/>
                  </a:lnTo>
                  <a:lnTo>
                    <a:pt x="230" y="49"/>
                  </a:lnTo>
                  <a:lnTo>
                    <a:pt x="285" y="9"/>
                  </a:lnTo>
                  <a:lnTo>
                    <a:pt x="323" y="0"/>
                  </a:lnTo>
                  <a:lnTo>
                    <a:pt x="359" y="11"/>
                  </a:lnTo>
                  <a:lnTo>
                    <a:pt x="400" y="95"/>
                  </a:lnTo>
                  <a:lnTo>
                    <a:pt x="386" y="125"/>
                  </a:lnTo>
                  <a:lnTo>
                    <a:pt x="349" y="162"/>
                  </a:lnTo>
                  <a:lnTo>
                    <a:pt x="340" y="198"/>
                  </a:lnTo>
                  <a:lnTo>
                    <a:pt x="306" y="204"/>
                  </a:lnTo>
                  <a:lnTo>
                    <a:pt x="290" y="226"/>
                  </a:lnTo>
                  <a:lnTo>
                    <a:pt x="239" y="239"/>
                  </a:lnTo>
                  <a:lnTo>
                    <a:pt x="155" y="305"/>
                  </a:lnTo>
                  <a:lnTo>
                    <a:pt x="186" y="315"/>
                  </a:lnTo>
                  <a:lnTo>
                    <a:pt x="236" y="297"/>
                  </a:lnTo>
                  <a:lnTo>
                    <a:pt x="283" y="295"/>
                  </a:lnTo>
                  <a:lnTo>
                    <a:pt x="312" y="309"/>
                  </a:lnTo>
                  <a:lnTo>
                    <a:pt x="361" y="331"/>
                  </a:lnTo>
                  <a:lnTo>
                    <a:pt x="329" y="340"/>
                  </a:lnTo>
                  <a:lnTo>
                    <a:pt x="306" y="321"/>
                  </a:lnTo>
                  <a:lnTo>
                    <a:pt x="266" y="312"/>
                  </a:lnTo>
                  <a:lnTo>
                    <a:pt x="222" y="315"/>
                  </a:lnTo>
                  <a:lnTo>
                    <a:pt x="192" y="321"/>
                  </a:lnTo>
                  <a:lnTo>
                    <a:pt x="133" y="344"/>
                  </a:lnTo>
                  <a:lnTo>
                    <a:pt x="81" y="382"/>
                  </a:lnTo>
                  <a:lnTo>
                    <a:pt x="0" y="392"/>
                  </a:lnTo>
                  <a:lnTo>
                    <a:pt x="60" y="364"/>
                  </a:lnTo>
                  <a:lnTo>
                    <a:pt x="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59" name="Freeform 117"/>
            <p:cNvSpPr>
              <a:spLocks/>
            </p:cNvSpPr>
            <p:nvPr/>
          </p:nvSpPr>
          <p:spPr bwMode="auto">
            <a:xfrm flipH="1">
              <a:off x="632" y="3705"/>
              <a:ext cx="105" cy="141"/>
            </a:xfrm>
            <a:custGeom>
              <a:avLst/>
              <a:gdLst>
                <a:gd name="T0" fmla="*/ 105 w 297"/>
                <a:gd name="T1" fmla="*/ 35 h 392"/>
                <a:gd name="T2" fmla="*/ 63 w 297"/>
                <a:gd name="T3" fmla="*/ 65 h 392"/>
                <a:gd name="T4" fmla="*/ 31 w 297"/>
                <a:gd name="T5" fmla="*/ 100 h 392"/>
                <a:gd name="T6" fmla="*/ 0 w 297"/>
                <a:gd name="T7" fmla="*/ 141 h 392"/>
                <a:gd name="T8" fmla="*/ 45 w 297"/>
                <a:gd name="T9" fmla="*/ 76 h 392"/>
                <a:gd name="T10" fmla="*/ 47 w 297"/>
                <a:gd name="T11" fmla="*/ 59 h 392"/>
                <a:gd name="T12" fmla="*/ 52 w 297"/>
                <a:gd name="T13" fmla="*/ 65 h 392"/>
                <a:gd name="T14" fmla="*/ 52 w 297"/>
                <a:gd name="T15" fmla="*/ 45 h 392"/>
                <a:gd name="T16" fmla="*/ 65 w 297"/>
                <a:gd name="T17" fmla="*/ 55 h 392"/>
                <a:gd name="T18" fmla="*/ 60 w 297"/>
                <a:gd name="T19" fmla="*/ 35 h 392"/>
                <a:gd name="T20" fmla="*/ 71 w 297"/>
                <a:gd name="T21" fmla="*/ 45 h 392"/>
                <a:gd name="T22" fmla="*/ 68 w 297"/>
                <a:gd name="T23" fmla="*/ 21 h 392"/>
                <a:gd name="T24" fmla="*/ 84 w 297"/>
                <a:gd name="T25" fmla="*/ 35 h 392"/>
                <a:gd name="T26" fmla="*/ 76 w 297"/>
                <a:gd name="T27" fmla="*/ 10 h 392"/>
                <a:gd name="T28" fmla="*/ 94 w 297"/>
                <a:gd name="T29" fmla="*/ 28 h 392"/>
                <a:gd name="T30" fmla="*/ 84 w 297"/>
                <a:gd name="T31" fmla="*/ 0 h 392"/>
                <a:gd name="T32" fmla="*/ 99 w 297"/>
                <a:gd name="T33" fmla="*/ 14 h 392"/>
                <a:gd name="T34" fmla="*/ 102 w 297"/>
                <a:gd name="T35" fmla="*/ 28 h 392"/>
                <a:gd name="T36" fmla="*/ 105 w 297"/>
                <a:gd name="T37" fmla="*/ 35 h 392"/>
                <a:gd name="T38" fmla="*/ 105 w 297"/>
                <a:gd name="T39" fmla="*/ 35 h 392"/>
                <a:gd name="T40" fmla="*/ 105 w 297"/>
                <a:gd name="T41" fmla="*/ 35 h 3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7" h="392">
                  <a:moveTo>
                    <a:pt x="297" y="96"/>
                  </a:moveTo>
                  <a:lnTo>
                    <a:pt x="178" y="182"/>
                  </a:lnTo>
                  <a:lnTo>
                    <a:pt x="89" y="278"/>
                  </a:lnTo>
                  <a:lnTo>
                    <a:pt x="0" y="392"/>
                  </a:lnTo>
                  <a:lnTo>
                    <a:pt x="126" y="210"/>
                  </a:lnTo>
                  <a:lnTo>
                    <a:pt x="133" y="163"/>
                  </a:lnTo>
                  <a:lnTo>
                    <a:pt x="147" y="182"/>
                  </a:lnTo>
                  <a:lnTo>
                    <a:pt x="147" y="124"/>
                  </a:lnTo>
                  <a:lnTo>
                    <a:pt x="185" y="154"/>
                  </a:lnTo>
                  <a:lnTo>
                    <a:pt x="170" y="96"/>
                  </a:lnTo>
                  <a:lnTo>
                    <a:pt x="200" y="124"/>
                  </a:lnTo>
                  <a:lnTo>
                    <a:pt x="192" y="58"/>
                  </a:lnTo>
                  <a:lnTo>
                    <a:pt x="238" y="96"/>
                  </a:lnTo>
                  <a:lnTo>
                    <a:pt x="214" y="29"/>
                  </a:lnTo>
                  <a:lnTo>
                    <a:pt x="266" y="77"/>
                  </a:lnTo>
                  <a:lnTo>
                    <a:pt x="238" y="0"/>
                  </a:lnTo>
                  <a:lnTo>
                    <a:pt x="281" y="39"/>
                  </a:lnTo>
                  <a:lnTo>
                    <a:pt x="288" y="77"/>
                  </a:lnTo>
                  <a:lnTo>
                    <a:pt x="297"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660" name="Freeform 118"/>
            <p:cNvSpPr>
              <a:spLocks/>
            </p:cNvSpPr>
            <p:nvPr/>
          </p:nvSpPr>
          <p:spPr bwMode="auto">
            <a:xfrm flipH="1">
              <a:off x="749" y="3598"/>
              <a:ext cx="243" cy="265"/>
            </a:xfrm>
            <a:custGeom>
              <a:avLst/>
              <a:gdLst>
                <a:gd name="T0" fmla="*/ 191 w 687"/>
                <a:gd name="T1" fmla="*/ 20 h 734"/>
                <a:gd name="T2" fmla="*/ 97 w 687"/>
                <a:gd name="T3" fmla="*/ 31 h 734"/>
                <a:gd name="T4" fmla="*/ 65 w 687"/>
                <a:gd name="T5" fmla="*/ 62 h 734"/>
                <a:gd name="T6" fmla="*/ 41 w 687"/>
                <a:gd name="T7" fmla="*/ 86 h 734"/>
                <a:gd name="T8" fmla="*/ 7 w 687"/>
                <a:gd name="T9" fmla="*/ 110 h 734"/>
                <a:gd name="T10" fmla="*/ 47 w 687"/>
                <a:gd name="T11" fmla="*/ 138 h 734"/>
                <a:gd name="T12" fmla="*/ 0 w 687"/>
                <a:gd name="T13" fmla="*/ 148 h 734"/>
                <a:gd name="T14" fmla="*/ 65 w 687"/>
                <a:gd name="T15" fmla="*/ 176 h 734"/>
                <a:gd name="T16" fmla="*/ 13 w 687"/>
                <a:gd name="T17" fmla="*/ 213 h 734"/>
                <a:gd name="T18" fmla="*/ 81 w 687"/>
                <a:gd name="T19" fmla="*/ 201 h 734"/>
                <a:gd name="T20" fmla="*/ 99 w 687"/>
                <a:gd name="T21" fmla="*/ 203 h 734"/>
                <a:gd name="T22" fmla="*/ 108 w 687"/>
                <a:gd name="T23" fmla="*/ 209 h 734"/>
                <a:gd name="T24" fmla="*/ 125 w 687"/>
                <a:gd name="T25" fmla="*/ 212 h 734"/>
                <a:gd name="T26" fmla="*/ 144 w 687"/>
                <a:gd name="T27" fmla="*/ 214 h 734"/>
                <a:gd name="T28" fmla="*/ 164 w 687"/>
                <a:gd name="T29" fmla="*/ 217 h 734"/>
                <a:gd name="T30" fmla="*/ 182 w 687"/>
                <a:gd name="T31" fmla="*/ 225 h 734"/>
                <a:gd name="T32" fmla="*/ 243 w 687"/>
                <a:gd name="T33" fmla="*/ 265 h 734"/>
                <a:gd name="T34" fmla="*/ 151 w 687"/>
                <a:gd name="T35" fmla="*/ 203 h 734"/>
                <a:gd name="T36" fmla="*/ 21 w 687"/>
                <a:gd name="T37" fmla="*/ 151 h 734"/>
                <a:gd name="T38" fmla="*/ 99 w 687"/>
                <a:gd name="T39" fmla="*/ 172 h 734"/>
                <a:gd name="T40" fmla="*/ 196 w 687"/>
                <a:gd name="T41" fmla="*/ 210 h 734"/>
                <a:gd name="T42" fmla="*/ 93 w 687"/>
                <a:gd name="T43" fmla="*/ 163 h 734"/>
                <a:gd name="T44" fmla="*/ 21 w 687"/>
                <a:gd name="T45" fmla="*/ 114 h 734"/>
                <a:gd name="T46" fmla="*/ 76 w 687"/>
                <a:gd name="T47" fmla="*/ 130 h 734"/>
                <a:gd name="T48" fmla="*/ 79 w 687"/>
                <a:gd name="T49" fmla="*/ 123 h 734"/>
                <a:gd name="T50" fmla="*/ 68 w 687"/>
                <a:gd name="T51" fmla="*/ 68 h 734"/>
                <a:gd name="T52" fmla="*/ 138 w 687"/>
                <a:gd name="T53" fmla="*/ 158 h 734"/>
                <a:gd name="T54" fmla="*/ 204 w 687"/>
                <a:gd name="T55" fmla="*/ 207 h 734"/>
                <a:gd name="T56" fmla="*/ 206 w 687"/>
                <a:gd name="T57" fmla="*/ 203 h 734"/>
                <a:gd name="T58" fmla="*/ 115 w 687"/>
                <a:gd name="T59" fmla="*/ 131 h 734"/>
                <a:gd name="T60" fmla="*/ 78 w 687"/>
                <a:gd name="T61" fmla="*/ 72 h 734"/>
                <a:gd name="T62" fmla="*/ 113 w 687"/>
                <a:gd name="T63" fmla="*/ 39 h 734"/>
                <a:gd name="T64" fmla="*/ 206 w 687"/>
                <a:gd name="T65" fmla="*/ 19 h 734"/>
                <a:gd name="T66" fmla="*/ 238 w 687"/>
                <a:gd name="T67" fmla="*/ 0 h 7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87" h="734">
                  <a:moveTo>
                    <a:pt x="672" y="0"/>
                  </a:moveTo>
                  <a:lnTo>
                    <a:pt x="539" y="56"/>
                  </a:lnTo>
                  <a:lnTo>
                    <a:pt x="391" y="86"/>
                  </a:lnTo>
                  <a:lnTo>
                    <a:pt x="273" y="86"/>
                  </a:lnTo>
                  <a:lnTo>
                    <a:pt x="171" y="82"/>
                  </a:lnTo>
                  <a:lnTo>
                    <a:pt x="184" y="171"/>
                  </a:lnTo>
                  <a:lnTo>
                    <a:pt x="94" y="190"/>
                  </a:lnTo>
                  <a:lnTo>
                    <a:pt x="117" y="239"/>
                  </a:lnTo>
                  <a:lnTo>
                    <a:pt x="147" y="276"/>
                  </a:lnTo>
                  <a:lnTo>
                    <a:pt x="21" y="305"/>
                  </a:lnTo>
                  <a:lnTo>
                    <a:pt x="80" y="353"/>
                  </a:lnTo>
                  <a:lnTo>
                    <a:pt x="132" y="381"/>
                  </a:lnTo>
                  <a:lnTo>
                    <a:pt x="51" y="400"/>
                  </a:lnTo>
                  <a:lnTo>
                    <a:pt x="0" y="410"/>
                  </a:lnTo>
                  <a:lnTo>
                    <a:pt x="110" y="468"/>
                  </a:lnTo>
                  <a:lnTo>
                    <a:pt x="184" y="487"/>
                  </a:lnTo>
                  <a:lnTo>
                    <a:pt x="154" y="524"/>
                  </a:lnTo>
                  <a:lnTo>
                    <a:pt x="36" y="591"/>
                  </a:lnTo>
                  <a:lnTo>
                    <a:pt x="139" y="610"/>
                  </a:lnTo>
                  <a:lnTo>
                    <a:pt x="230" y="556"/>
                  </a:lnTo>
                  <a:lnTo>
                    <a:pt x="187" y="609"/>
                  </a:lnTo>
                  <a:lnTo>
                    <a:pt x="281" y="563"/>
                  </a:lnTo>
                  <a:lnTo>
                    <a:pt x="235" y="605"/>
                  </a:lnTo>
                  <a:lnTo>
                    <a:pt x="306" y="578"/>
                  </a:lnTo>
                  <a:lnTo>
                    <a:pt x="287" y="601"/>
                  </a:lnTo>
                  <a:lnTo>
                    <a:pt x="352" y="588"/>
                  </a:lnTo>
                  <a:lnTo>
                    <a:pt x="347" y="609"/>
                  </a:lnTo>
                  <a:lnTo>
                    <a:pt x="407" y="594"/>
                  </a:lnTo>
                  <a:lnTo>
                    <a:pt x="388" y="615"/>
                  </a:lnTo>
                  <a:lnTo>
                    <a:pt x="465" y="601"/>
                  </a:lnTo>
                  <a:lnTo>
                    <a:pt x="465" y="626"/>
                  </a:lnTo>
                  <a:lnTo>
                    <a:pt x="514" y="622"/>
                  </a:lnTo>
                  <a:lnTo>
                    <a:pt x="532" y="649"/>
                  </a:lnTo>
                  <a:lnTo>
                    <a:pt x="687" y="734"/>
                  </a:lnTo>
                  <a:lnTo>
                    <a:pt x="570" y="629"/>
                  </a:lnTo>
                  <a:lnTo>
                    <a:pt x="428" y="563"/>
                  </a:lnTo>
                  <a:lnTo>
                    <a:pt x="236" y="495"/>
                  </a:lnTo>
                  <a:lnTo>
                    <a:pt x="58" y="419"/>
                  </a:lnTo>
                  <a:lnTo>
                    <a:pt x="146" y="395"/>
                  </a:lnTo>
                  <a:lnTo>
                    <a:pt x="281" y="477"/>
                  </a:lnTo>
                  <a:lnTo>
                    <a:pt x="393" y="507"/>
                  </a:lnTo>
                  <a:lnTo>
                    <a:pt x="554" y="581"/>
                  </a:lnTo>
                  <a:lnTo>
                    <a:pt x="415" y="503"/>
                  </a:lnTo>
                  <a:lnTo>
                    <a:pt x="263" y="452"/>
                  </a:lnTo>
                  <a:lnTo>
                    <a:pt x="161" y="381"/>
                  </a:lnTo>
                  <a:lnTo>
                    <a:pt x="58" y="315"/>
                  </a:lnTo>
                  <a:lnTo>
                    <a:pt x="159" y="293"/>
                  </a:lnTo>
                  <a:lnTo>
                    <a:pt x="216" y="360"/>
                  </a:lnTo>
                  <a:lnTo>
                    <a:pt x="409" y="476"/>
                  </a:lnTo>
                  <a:lnTo>
                    <a:pt x="222" y="342"/>
                  </a:lnTo>
                  <a:lnTo>
                    <a:pt x="124" y="210"/>
                  </a:lnTo>
                  <a:lnTo>
                    <a:pt x="192" y="187"/>
                  </a:lnTo>
                  <a:lnTo>
                    <a:pt x="257" y="324"/>
                  </a:lnTo>
                  <a:lnTo>
                    <a:pt x="391" y="439"/>
                  </a:lnTo>
                  <a:lnTo>
                    <a:pt x="494" y="515"/>
                  </a:lnTo>
                  <a:lnTo>
                    <a:pt x="576" y="573"/>
                  </a:lnTo>
                  <a:lnTo>
                    <a:pt x="679" y="677"/>
                  </a:lnTo>
                  <a:lnTo>
                    <a:pt x="583" y="563"/>
                  </a:lnTo>
                  <a:lnTo>
                    <a:pt x="458" y="468"/>
                  </a:lnTo>
                  <a:lnTo>
                    <a:pt x="324" y="362"/>
                  </a:lnTo>
                  <a:lnTo>
                    <a:pt x="266" y="295"/>
                  </a:lnTo>
                  <a:lnTo>
                    <a:pt x="220" y="200"/>
                  </a:lnTo>
                  <a:lnTo>
                    <a:pt x="208" y="107"/>
                  </a:lnTo>
                  <a:lnTo>
                    <a:pt x="320" y="107"/>
                  </a:lnTo>
                  <a:lnTo>
                    <a:pt x="412" y="100"/>
                  </a:lnTo>
                  <a:lnTo>
                    <a:pt x="581" y="53"/>
                  </a:lnTo>
                  <a:lnTo>
                    <a:pt x="6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25617" name="AutoShape 119">
            <a:hlinkClick r:id="" action="ppaction://hlinkshowjump?jump=previousslide" highlightClick="1"/>
          </p:cNvPr>
          <p:cNvSpPr>
            <a:spLocks noChangeArrowheads="1"/>
          </p:cNvSpPr>
          <p:nvPr/>
        </p:nvSpPr>
        <p:spPr bwMode="auto">
          <a:xfrm>
            <a:off x="8101014" y="4516041"/>
            <a:ext cx="358775" cy="270272"/>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ru-RU" altLang="ru-RU"/>
          </a:p>
        </p:txBody>
      </p:sp>
      <p:sp>
        <p:nvSpPr>
          <p:cNvPr id="25618" name="AutoShape 120">
            <a:hlinkClick r:id="" action="ppaction://hlinkshowjump?jump=nextslide" highlightClick="1"/>
          </p:cNvPr>
          <p:cNvSpPr>
            <a:spLocks noChangeArrowheads="1"/>
          </p:cNvSpPr>
          <p:nvPr/>
        </p:nvSpPr>
        <p:spPr bwMode="auto">
          <a:xfrm>
            <a:off x="8532814" y="4516042"/>
            <a:ext cx="287337" cy="269081"/>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ru-RU" altLang="ru-RU"/>
          </a:p>
        </p:txBody>
      </p:sp>
    </p:spTree>
    <p:extLst>
      <p:ext uri="{BB962C8B-B14F-4D97-AF65-F5344CB8AC3E}">
        <p14:creationId xmlns:p14="http://schemas.microsoft.com/office/powerpoint/2010/main" val="4100358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86025"/>
                                        </p:tgtEl>
                                        <p:attrNameLst>
                                          <p:attrName>style.visibility</p:attrName>
                                        </p:attrNameLst>
                                      </p:cBhvr>
                                      <p:to>
                                        <p:strVal val="visible"/>
                                      </p:to>
                                    </p:set>
                                    <p:animEffect transition="in" filter="blinds(vertical)">
                                      <p:cBhvr>
                                        <p:cTn id="7" dur="500"/>
                                        <p:tgtEl>
                                          <p:spTgt spid="86025"/>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86031"/>
                                        </p:tgtEl>
                                        <p:attrNameLst>
                                          <p:attrName>style.visibility</p:attrName>
                                        </p:attrNameLst>
                                      </p:cBhvr>
                                      <p:to>
                                        <p:strVal val="visible"/>
                                      </p:to>
                                    </p:set>
                                    <p:animEffect transition="in" filter="dissolve">
                                      <p:cBhvr>
                                        <p:cTn id="11" dur="500"/>
                                        <p:tgtEl>
                                          <p:spTgt spid="8603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7" presetClass="entr" presetSubtype="10" fill="hold" grpId="0" nodeType="clickEffect">
                                  <p:stCondLst>
                                    <p:cond delay="0"/>
                                  </p:stCondLst>
                                  <p:childTnLst>
                                    <p:set>
                                      <p:cBhvr>
                                        <p:cTn id="15" dur="1" fill="hold">
                                          <p:stCondLst>
                                            <p:cond delay="0"/>
                                          </p:stCondLst>
                                        </p:cTn>
                                        <p:tgtEl>
                                          <p:spTgt spid="86019"/>
                                        </p:tgtEl>
                                        <p:attrNameLst>
                                          <p:attrName>style.visibility</p:attrName>
                                        </p:attrNameLst>
                                      </p:cBhvr>
                                      <p:to>
                                        <p:strVal val="visible"/>
                                      </p:to>
                                    </p:set>
                                    <p:anim calcmode="lin" valueType="num">
                                      <p:cBhvr>
                                        <p:cTn id="16" dur="500" fill="hold"/>
                                        <p:tgtEl>
                                          <p:spTgt spid="86019"/>
                                        </p:tgtEl>
                                        <p:attrNameLst>
                                          <p:attrName>ppt_w</p:attrName>
                                        </p:attrNameLst>
                                      </p:cBhvr>
                                      <p:tavLst>
                                        <p:tav tm="0">
                                          <p:val>
                                            <p:fltVal val="0"/>
                                          </p:val>
                                        </p:tav>
                                        <p:tav tm="100000">
                                          <p:val>
                                            <p:strVal val="#ppt_w"/>
                                          </p:val>
                                        </p:tav>
                                      </p:tavLst>
                                    </p:anim>
                                    <p:anim calcmode="lin" valueType="num">
                                      <p:cBhvr>
                                        <p:cTn id="17" dur="500" fill="hold"/>
                                        <p:tgtEl>
                                          <p:spTgt spid="86019"/>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500"/>
                            </p:stCondLst>
                            <p:childTnLst>
                              <p:par>
                                <p:cTn id="19" presetID="2" presetClass="entr" presetSubtype="2" fill="hold" grpId="0" nodeType="afterEffect">
                                  <p:stCondLst>
                                    <p:cond delay="0"/>
                                  </p:stCondLst>
                                  <p:childTnLst>
                                    <p:set>
                                      <p:cBhvr>
                                        <p:cTn id="20" dur="1" fill="hold">
                                          <p:stCondLst>
                                            <p:cond delay="0"/>
                                          </p:stCondLst>
                                        </p:cTn>
                                        <p:tgtEl>
                                          <p:spTgt spid="86026"/>
                                        </p:tgtEl>
                                        <p:attrNameLst>
                                          <p:attrName>style.visibility</p:attrName>
                                        </p:attrNameLst>
                                      </p:cBhvr>
                                      <p:to>
                                        <p:strVal val="visible"/>
                                      </p:to>
                                    </p:set>
                                    <p:anim calcmode="lin" valueType="num">
                                      <p:cBhvr additive="base">
                                        <p:cTn id="21" dur="500" fill="hold"/>
                                        <p:tgtEl>
                                          <p:spTgt spid="86026"/>
                                        </p:tgtEl>
                                        <p:attrNameLst>
                                          <p:attrName>ppt_x</p:attrName>
                                        </p:attrNameLst>
                                      </p:cBhvr>
                                      <p:tavLst>
                                        <p:tav tm="0">
                                          <p:val>
                                            <p:strVal val="1+#ppt_w/2"/>
                                          </p:val>
                                        </p:tav>
                                        <p:tav tm="100000">
                                          <p:val>
                                            <p:strVal val="#ppt_x"/>
                                          </p:val>
                                        </p:tav>
                                      </p:tavLst>
                                    </p:anim>
                                    <p:anim calcmode="lin" valueType="num">
                                      <p:cBhvr additive="base">
                                        <p:cTn id="22" dur="500" fill="hold"/>
                                        <p:tgtEl>
                                          <p:spTgt spid="86026"/>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6020"/>
                                        </p:tgtEl>
                                        <p:attrNameLst>
                                          <p:attrName>style.visibility</p:attrName>
                                        </p:attrNameLst>
                                      </p:cBhvr>
                                      <p:to>
                                        <p:strVal val="visible"/>
                                      </p:to>
                                    </p:set>
                                    <p:animEffect transition="in" filter="dissolve">
                                      <p:cBhvr>
                                        <p:cTn id="27" dur="500"/>
                                        <p:tgtEl>
                                          <p:spTgt spid="86020"/>
                                        </p:tgtEl>
                                      </p:cBhvr>
                                    </p:animEffect>
                                  </p:childTnLst>
                                </p:cTn>
                              </p:par>
                            </p:childTnLst>
                          </p:cTn>
                        </p:par>
                        <p:par>
                          <p:cTn id="28" fill="hold" nodeType="afterGroup">
                            <p:stCondLst>
                              <p:cond delay="500"/>
                            </p:stCondLst>
                            <p:childTnLst>
                              <p:par>
                                <p:cTn id="29" presetID="2" presetClass="entr" presetSubtype="2" fill="hold" grpId="0" nodeType="afterEffect">
                                  <p:stCondLst>
                                    <p:cond delay="0"/>
                                  </p:stCondLst>
                                  <p:childTnLst>
                                    <p:set>
                                      <p:cBhvr>
                                        <p:cTn id="30" dur="1" fill="hold">
                                          <p:stCondLst>
                                            <p:cond delay="0"/>
                                          </p:stCondLst>
                                        </p:cTn>
                                        <p:tgtEl>
                                          <p:spTgt spid="86027"/>
                                        </p:tgtEl>
                                        <p:attrNameLst>
                                          <p:attrName>style.visibility</p:attrName>
                                        </p:attrNameLst>
                                      </p:cBhvr>
                                      <p:to>
                                        <p:strVal val="visible"/>
                                      </p:to>
                                    </p:set>
                                    <p:anim calcmode="lin" valueType="num">
                                      <p:cBhvr additive="base">
                                        <p:cTn id="31" dur="500" fill="hold"/>
                                        <p:tgtEl>
                                          <p:spTgt spid="86027"/>
                                        </p:tgtEl>
                                        <p:attrNameLst>
                                          <p:attrName>ppt_x</p:attrName>
                                        </p:attrNameLst>
                                      </p:cBhvr>
                                      <p:tavLst>
                                        <p:tav tm="0">
                                          <p:val>
                                            <p:strVal val="1+#ppt_w/2"/>
                                          </p:val>
                                        </p:tav>
                                        <p:tav tm="100000">
                                          <p:val>
                                            <p:strVal val="#ppt_x"/>
                                          </p:val>
                                        </p:tav>
                                      </p:tavLst>
                                    </p:anim>
                                    <p:anim calcmode="lin" valueType="num">
                                      <p:cBhvr additive="base">
                                        <p:cTn id="32" dur="500" fill="hold"/>
                                        <p:tgtEl>
                                          <p:spTgt spid="8602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6021"/>
                                        </p:tgtEl>
                                        <p:attrNameLst>
                                          <p:attrName>style.visibility</p:attrName>
                                        </p:attrNameLst>
                                      </p:cBhvr>
                                      <p:to>
                                        <p:strVal val="visible"/>
                                      </p:to>
                                    </p:set>
                                    <p:animEffect transition="in" filter="dissolve">
                                      <p:cBhvr>
                                        <p:cTn id="37" dur="500"/>
                                        <p:tgtEl>
                                          <p:spTgt spid="86021"/>
                                        </p:tgtEl>
                                      </p:cBhvr>
                                    </p:animEffect>
                                  </p:childTnLst>
                                </p:cTn>
                              </p:par>
                            </p:childTnLst>
                          </p:cTn>
                        </p:par>
                        <p:par>
                          <p:cTn id="38" fill="hold" nodeType="afterGroup">
                            <p:stCondLst>
                              <p:cond delay="500"/>
                            </p:stCondLst>
                            <p:childTnLst>
                              <p:par>
                                <p:cTn id="39" presetID="2" presetClass="entr" presetSubtype="2" fill="hold" grpId="0" nodeType="afterEffect">
                                  <p:stCondLst>
                                    <p:cond delay="0"/>
                                  </p:stCondLst>
                                  <p:childTnLst>
                                    <p:set>
                                      <p:cBhvr>
                                        <p:cTn id="40" dur="1" fill="hold">
                                          <p:stCondLst>
                                            <p:cond delay="0"/>
                                          </p:stCondLst>
                                        </p:cTn>
                                        <p:tgtEl>
                                          <p:spTgt spid="86028"/>
                                        </p:tgtEl>
                                        <p:attrNameLst>
                                          <p:attrName>style.visibility</p:attrName>
                                        </p:attrNameLst>
                                      </p:cBhvr>
                                      <p:to>
                                        <p:strVal val="visible"/>
                                      </p:to>
                                    </p:set>
                                    <p:anim calcmode="lin" valueType="num">
                                      <p:cBhvr additive="base">
                                        <p:cTn id="41" dur="500" fill="hold"/>
                                        <p:tgtEl>
                                          <p:spTgt spid="86028"/>
                                        </p:tgtEl>
                                        <p:attrNameLst>
                                          <p:attrName>ppt_x</p:attrName>
                                        </p:attrNameLst>
                                      </p:cBhvr>
                                      <p:tavLst>
                                        <p:tav tm="0">
                                          <p:val>
                                            <p:strVal val="1+#ppt_w/2"/>
                                          </p:val>
                                        </p:tav>
                                        <p:tav tm="100000">
                                          <p:val>
                                            <p:strVal val="#ppt_x"/>
                                          </p:val>
                                        </p:tav>
                                      </p:tavLst>
                                    </p:anim>
                                    <p:anim calcmode="lin" valueType="num">
                                      <p:cBhvr additive="base">
                                        <p:cTn id="42" dur="500" fill="hold"/>
                                        <p:tgtEl>
                                          <p:spTgt spid="86028"/>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6022"/>
                                        </p:tgtEl>
                                        <p:attrNameLst>
                                          <p:attrName>style.visibility</p:attrName>
                                        </p:attrNameLst>
                                      </p:cBhvr>
                                      <p:to>
                                        <p:strVal val="visible"/>
                                      </p:to>
                                    </p:set>
                                    <p:animEffect transition="in" filter="dissolve">
                                      <p:cBhvr>
                                        <p:cTn id="47" dur="500"/>
                                        <p:tgtEl>
                                          <p:spTgt spid="86022"/>
                                        </p:tgtEl>
                                      </p:cBhvr>
                                    </p:animEffect>
                                  </p:childTnLst>
                                </p:cTn>
                              </p:par>
                            </p:childTnLst>
                          </p:cTn>
                        </p:par>
                        <p:par>
                          <p:cTn id="48" fill="hold" nodeType="afterGroup">
                            <p:stCondLst>
                              <p:cond delay="500"/>
                            </p:stCondLst>
                            <p:childTnLst>
                              <p:par>
                                <p:cTn id="49" presetID="2" presetClass="entr" presetSubtype="2" fill="hold" grpId="0" nodeType="afterEffect">
                                  <p:stCondLst>
                                    <p:cond delay="0"/>
                                  </p:stCondLst>
                                  <p:childTnLst>
                                    <p:set>
                                      <p:cBhvr>
                                        <p:cTn id="50" dur="1" fill="hold">
                                          <p:stCondLst>
                                            <p:cond delay="0"/>
                                          </p:stCondLst>
                                        </p:cTn>
                                        <p:tgtEl>
                                          <p:spTgt spid="86029"/>
                                        </p:tgtEl>
                                        <p:attrNameLst>
                                          <p:attrName>style.visibility</p:attrName>
                                        </p:attrNameLst>
                                      </p:cBhvr>
                                      <p:to>
                                        <p:strVal val="visible"/>
                                      </p:to>
                                    </p:set>
                                    <p:anim calcmode="lin" valueType="num">
                                      <p:cBhvr additive="base">
                                        <p:cTn id="51" dur="500" fill="hold"/>
                                        <p:tgtEl>
                                          <p:spTgt spid="86029"/>
                                        </p:tgtEl>
                                        <p:attrNameLst>
                                          <p:attrName>ppt_x</p:attrName>
                                        </p:attrNameLst>
                                      </p:cBhvr>
                                      <p:tavLst>
                                        <p:tav tm="0">
                                          <p:val>
                                            <p:strVal val="1+#ppt_w/2"/>
                                          </p:val>
                                        </p:tav>
                                        <p:tav tm="100000">
                                          <p:val>
                                            <p:strVal val="#ppt_x"/>
                                          </p:val>
                                        </p:tav>
                                      </p:tavLst>
                                    </p:anim>
                                    <p:anim calcmode="lin" valueType="num">
                                      <p:cBhvr additive="base">
                                        <p:cTn id="52" dur="500" fill="hold"/>
                                        <p:tgtEl>
                                          <p:spTgt spid="86029"/>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86023"/>
                                        </p:tgtEl>
                                        <p:attrNameLst>
                                          <p:attrName>style.visibility</p:attrName>
                                        </p:attrNameLst>
                                      </p:cBhvr>
                                      <p:to>
                                        <p:strVal val="visible"/>
                                      </p:to>
                                    </p:set>
                                    <p:animEffect transition="in" filter="dissolve">
                                      <p:cBhvr>
                                        <p:cTn id="57" dur="500"/>
                                        <p:tgtEl>
                                          <p:spTgt spid="86023"/>
                                        </p:tgtEl>
                                      </p:cBhvr>
                                    </p:animEffect>
                                  </p:childTnLst>
                                </p:cTn>
                              </p:par>
                            </p:childTnLst>
                          </p:cTn>
                        </p:par>
                        <p:par>
                          <p:cTn id="58" fill="hold" nodeType="afterGroup">
                            <p:stCondLst>
                              <p:cond delay="500"/>
                            </p:stCondLst>
                            <p:childTnLst>
                              <p:par>
                                <p:cTn id="59" presetID="2" presetClass="entr" presetSubtype="2" fill="hold" grpId="0" nodeType="afterEffect">
                                  <p:stCondLst>
                                    <p:cond delay="0"/>
                                  </p:stCondLst>
                                  <p:childTnLst>
                                    <p:set>
                                      <p:cBhvr>
                                        <p:cTn id="60" dur="1" fill="hold">
                                          <p:stCondLst>
                                            <p:cond delay="0"/>
                                          </p:stCondLst>
                                        </p:cTn>
                                        <p:tgtEl>
                                          <p:spTgt spid="86030"/>
                                        </p:tgtEl>
                                        <p:attrNameLst>
                                          <p:attrName>style.visibility</p:attrName>
                                        </p:attrNameLst>
                                      </p:cBhvr>
                                      <p:to>
                                        <p:strVal val="visible"/>
                                      </p:to>
                                    </p:set>
                                    <p:anim calcmode="lin" valueType="num">
                                      <p:cBhvr additive="base">
                                        <p:cTn id="61" dur="500" fill="hold"/>
                                        <p:tgtEl>
                                          <p:spTgt spid="86030"/>
                                        </p:tgtEl>
                                        <p:attrNameLst>
                                          <p:attrName>ppt_x</p:attrName>
                                        </p:attrNameLst>
                                      </p:cBhvr>
                                      <p:tavLst>
                                        <p:tav tm="0">
                                          <p:val>
                                            <p:strVal val="1+#ppt_w/2"/>
                                          </p:val>
                                        </p:tav>
                                        <p:tav tm="100000">
                                          <p:val>
                                            <p:strVal val="#ppt_x"/>
                                          </p:val>
                                        </p:tav>
                                      </p:tavLst>
                                    </p:anim>
                                    <p:anim calcmode="lin" valueType="num">
                                      <p:cBhvr additive="base">
                                        <p:cTn id="62" dur="500" fill="hold"/>
                                        <p:tgtEl>
                                          <p:spTgt spid="86030"/>
                                        </p:tgtEl>
                                        <p:attrNameLst>
                                          <p:attrName>ppt_y</p:attrName>
                                        </p:attrNameLst>
                                      </p:cBhvr>
                                      <p:tavLst>
                                        <p:tav tm="0">
                                          <p:val>
                                            <p:strVal val="#ppt_y"/>
                                          </p:val>
                                        </p:tav>
                                        <p:tav tm="100000">
                                          <p:val>
                                            <p:strVal val="#ppt_y"/>
                                          </p:val>
                                        </p:tav>
                                      </p:tavLst>
                                    </p:anim>
                                  </p:childTnLst>
                                </p:cTn>
                              </p:par>
                            </p:childTnLst>
                          </p:cTn>
                        </p:par>
                        <p:par>
                          <p:cTn id="63" fill="hold" nodeType="afterGroup">
                            <p:stCondLst>
                              <p:cond delay="1000"/>
                            </p:stCondLst>
                            <p:childTnLst>
                              <p:par>
                                <p:cTn id="64" presetID="17" presetClass="entr" presetSubtype="10" fill="hold" nodeType="afterEffect">
                                  <p:stCondLst>
                                    <p:cond delay="0"/>
                                  </p:stCondLst>
                                  <p:childTnLst>
                                    <p:set>
                                      <p:cBhvr>
                                        <p:cTn id="65" dur="1" fill="hold">
                                          <p:stCondLst>
                                            <p:cond delay="0"/>
                                          </p:stCondLst>
                                        </p:cTn>
                                        <p:tgtEl>
                                          <p:spTgt spid="86092"/>
                                        </p:tgtEl>
                                        <p:attrNameLst>
                                          <p:attrName>style.visibility</p:attrName>
                                        </p:attrNameLst>
                                      </p:cBhvr>
                                      <p:to>
                                        <p:strVal val="visible"/>
                                      </p:to>
                                    </p:set>
                                    <p:anim calcmode="lin" valueType="num">
                                      <p:cBhvr>
                                        <p:cTn id="66" dur="500" fill="hold"/>
                                        <p:tgtEl>
                                          <p:spTgt spid="86092"/>
                                        </p:tgtEl>
                                        <p:attrNameLst>
                                          <p:attrName>ppt_w</p:attrName>
                                        </p:attrNameLst>
                                      </p:cBhvr>
                                      <p:tavLst>
                                        <p:tav tm="0">
                                          <p:val>
                                            <p:fltVal val="0"/>
                                          </p:val>
                                        </p:tav>
                                        <p:tav tm="100000">
                                          <p:val>
                                            <p:strVal val="#ppt_w"/>
                                          </p:val>
                                        </p:tav>
                                      </p:tavLst>
                                    </p:anim>
                                    <p:anim calcmode="lin" valueType="num">
                                      <p:cBhvr>
                                        <p:cTn id="67" dur="500" fill="hold"/>
                                        <p:tgtEl>
                                          <p:spTgt spid="8609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animBg="1" autoUpdateAnimBg="0"/>
      <p:bldP spid="86020" grpId="0" animBg="1" autoUpdateAnimBg="0"/>
      <p:bldP spid="86021" grpId="0" animBg="1" autoUpdateAnimBg="0"/>
      <p:bldP spid="86022" grpId="0" animBg="1" autoUpdateAnimBg="0"/>
      <p:bldP spid="86023" grpId="0" animBg="1" autoUpdateAnimBg="0"/>
      <p:bldP spid="86025" grpId="0" autoUpdateAnimBg="0"/>
      <p:bldP spid="86026" grpId="0" animBg="1" autoUpdateAnimBg="0"/>
      <p:bldP spid="86027" grpId="0" animBg="1" autoUpdateAnimBg="0"/>
      <p:bldP spid="86028" grpId="0" animBg="1" autoUpdateAnimBg="0"/>
      <p:bldP spid="86029" grpId="0" animBg="1" autoUpdateAnimBg="0"/>
      <p:bldP spid="86030"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4213" y="735806"/>
            <a:ext cx="7696200" cy="171450"/>
          </a:xfrm>
        </p:spPr>
        <p:txBody>
          <a:bodyPr>
            <a:normAutofit fontScale="90000"/>
          </a:bodyPr>
          <a:lstStyle/>
          <a:p>
            <a:pPr eaLnBrk="1" hangingPunct="1"/>
            <a:r>
              <a:rPr lang="ru-RU" altLang="ru-RU" sz="2400" b="1" smtClean="0">
                <a:latin typeface="Times New Roman" pitchFamily="18" charset="0"/>
              </a:rPr>
              <a:t/>
            </a:r>
            <a:br>
              <a:rPr lang="ru-RU" altLang="ru-RU" sz="2400" b="1" smtClean="0">
                <a:latin typeface="Times New Roman" pitchFamily="18" charset="0"/>
              </a:rPr>
            </a:br>
            <a:r>
              <a:rPr lang="ru-RU" altLang="ru-RU" sz="2400" b="1" smtClean="0">
                <a:latin typeface="Times New Roman" pitchFamily="18" charset="0"/>
              </a:rPr>
              <a:t/>
            </a:r>
            <a:br>
              <a:rPr lang="ru-RU" altLang="ru-RU" sz="2400" b="1" smtClean="0">
                <a:latin typeface="Times New Roman" pitchFamily="18" charset="0"/>
              </a:rPr>
            </a:br>
            <a:r>
              <a:rPr lang="ru-RU" altLang="ru-RU" sz="2400" b="1" smtClean="0">
                <a:latin typeface="Times New Roman" pitchFamily="18" charset="0"/>
              </a:rPr>
              <a:t>ТИПОЛОГИЯ ПРОЕКТОВ</a:t>
            </a:r>
            <a:br>
              <a:rPr lang="ru-RU" altLang="ru-RU" sz="2400" b="1" smtClean="0">
                <a:latin typeface="Times New Roman" pitchFamily="18" charset="0"/>
              </a:rPr>
            </a:br>
            <a:r>
              <a:rPr lang="ru-RU" altLang="ru-RU" sz="2400" b="1" smtClean="0">
                <a:latin typeface="Times New Roman" pitchFamily="18" charset="0"/>
              </a:rPr>
              <a:t> </a:t>
            </a:r>
            <a:r>
              <a:rPr lang="ru-RU" altLang="ru-RU" sz="2400" i="1" smtClean="0"/>
              <a:t>П</a:t>
            </a:r>
            <a:r>
              <a:rPr lang="ru-RU" altLang="ru-RU" sz="2400" b="1" i="1" smtClean="0">
                <a:cs typeface="Times New Roman" pitchFamily="18" charset="0"/>
              </a:rPr>
              <a:t>редметно-содержательная</a:t>
            </a:r>
            <a:r>
              <a:rPr lang="ru-RU" altLang="ru-RU" sz="2400" b="1" i="1" smtClean="0"/>
              <a:t> </a:t>
            </a:r>
            <a:r>
              <a:rPr lang="ru-RU" altLang="ru-RU" sz="2400" b="1" i="1" smtClean="0">
                <a:cs typeface="Times New Roman" pitchFamily="18" charset="0"/>
              </a:rPr>
              <a:t>область</a:t>
            </a:r>
            <a:r>
              <a:rPr lang="ru-RU" altLang="ru-RU" sz="2400" b="1" i="1" smtClean="0"/>
              <a:t>.</a:t>
            </a:r>
          </a:p>
        </p:txBody>
      </p:sp>
      <p:sp>
        <p:nvSpPr>
          <p:cNvPr id="87043" name="Line 3"/>
          <p:cNvSpPr>
            <a:spLocks noChangeShapeType="1"/>
          </p:cNvSpPr>
          <p:nvPr/>
        </p:nvSpPr>
        <p:spPr bwMode="auto">
          <a:xfrm>
            <a:off x="762000" y="571500"/>
            <a:ext cx="7632700" cy="0"/>
          </a:xfrm>
          <a:prstGeom prst="line">
            <a:avLst/>
          </a:prstGeom>
          <a:noFill/>
          <a:ln w="19050">
            <a:solidFill>
              <a:schemeClr val="folHlink"/>
            </a:solidFill>
            <a:round/>
            <a:headEnd/>
            <a:tailEnd/>
          </a:ln>
          <a:effectLst>
            <a:prstShdw prst="shdw17" dist="17961" dir="2700000">
              <a:schemeClr val="folHlink">
                <a:gamma/>
                <a:shade val="60000"/>
                <a:invGamma/>
              </a:schemeClr>
            </a:prstShdw>
          </a:effectLst>
          <a:extLst>
            <a:ext uri="{909E8E84-426E-40DD-AFC4-6F175D3DCCD1}">
              <a14:hiddenFill xmlns:a14="http://schemas.microsoft.com/office/drawing/2010/main">
                <a:noFill/>
              </a14:hiddenFill>
            </a:ext>
          </a:extLst>
        </p:spPr>
        <p:txBody>
          <a:bodyPr/>
          <a:lstStyle/>
          <a:p>
            <a:pPr>
              <a:defRPr/>
            </a:pPr>
            <a:endParaRPr lang="ru-RU"/>
          </a:p>
        </p:txBody>
      </p:sp>
      <p:sp>
        <p:nvSpPr>
          <p:cNvPr id="87045" name="AutoShape 5"/>
          <p:cNvSpPr>
            <a:spLocks noChangeArrowheads="1"/>
          </p:cNvSpPr>
          <p:nvPr/>
        </p:nvSpPr>
        <p:spPr bwMode="auto">
          <a:xfrm>
            <a:off x="4953000" y="1885950"/>
            <a:ext cx="2971800" cy="2400300"/>
          </a:xfrm>
          <a:prstGeom prst="flowChartMultidocument">
            <a:avLst/>
          </a:prstGeom>
          <a:gradFill rotWithShape="0">
            <a:gsLst>
              <a:gs pos="0">
                <a:srgbClr val="FFFFFF"/>
              </a:gs>
              <a:gs pos="100000">
                <a:srgbClr val="C5FAB6"/>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ru-RU" altLang="ru-RU" sz="1000">
                <a:latin typeface="Arial" pitchFamily="34" charset="0"/>
              </a:rPr>
              <a:t>К</a:t>
            </a:r>
            <a:r>
              <a:rPr lang="ru-RU" altLang="ru-RU" sz="1000">
                <a:latin typeface="Arial" pitchFamily="34" charset="0"/>
                <a:cs typeface="Times New Roman" pitchFamily="18" charset="0"/>
              </a:rPr>
              <a:t>ак правило, выполняются во внеурочное время. Это могут быть небольшие проекты, затрагивающие два-три предмета, а могут быть достаточно объемные, продолжительные, общешкольные, планирующие решить ту или иную достаточно сложную проблему, значимую для всех участников проекта (например, такие проекты, как: "Единое речевое пространство", "Культура общения ", "Проблема человеческого достоинства в российском обществе XIX — XX веков", "На рубеже веков", пр.). </a:t>
            </a:r>
          </a:p>
        </p:txBody>
      </p:sp>
      <p:sp>
        <p:nvSpPr>
          <p:cNvPr id="87046" name="AutoShape 6"/>
          <p:cNvSpPr>
            <a:spLocks noChangeArrowheads="1"/>
          </p:cNvSpPr>
          <p:nvPr/>
        </p:nvSpPr>
        <p:spPr bwMode="auto">
          <a:xfrm>
            <a:off x="914400" y="1885950"/>
            <a:ext cx="2971800" cy="2400300"/>
          </a:xfrm>
          <a:prstGeom prst="flowChartMultidocument">
            <a:avLst/>
          </a:prstGeom>
          <a:gradFill rotWithShape="0">
            <a:gsLst>
              <a:gs pos="0">
                <a:srgbClr val="FFFFFF"/>
              </a:gs>
              <a:gs pos="100000">
                <a:srgbClr val="C5FAB6"/>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ru-RU" altLang="ru-RU" sz="1200">
                <a:latin typeface="Arial" pitchFamily="34" charset="0"/>
              </a:rPr>
              <a:t>П</a:t>
            </a:r>
            <a:r>
              <a:rPr lang="ru-RU" altLang="ru-RU" sz="1200">
                <a:latin typeface="Arial" pitchFamily="34" charset="0"/>
                <a:cs typeface="Times New Roman" pitchFamily="18" charset="0"/>
              </a:rPr>
              <a:t>о одному предмету. При этом выбираются наиболее сложные разделы или темы программы. Разумеется, работа над монопроекгами предусматривает подчас применение знаний из других областей для решения той или иной проблемы. Но сама проблема лежит в одной предметной области.</a:t>
            </a:r>
            <a:r>
              <a:rPr lang="ru-RU" altLang="ru-RU" sz="1200">
                <a:latin typeface="Arial" pitchFamily="34" charset="0"/>
              </a:rPr>
              <a:t> </a:t>
            </a:r>
          </a:p>
        </p:txBody>
      </p:sp>
      <p:sp>
        <p:nvSpPr>
          <p:cNvPr id="87047" name="AutoShape 7"/>
          <p:cNvSpPr>
            <a:spLocks/>
          </p:cNvSpPr>
          <p:nvPr/>
        </p:nvSpPr>
        <p:spPr bwMode="auto">
          <a:xfrm>
            <a:off x="755650" y="1437085"/>
            <a:ext cx="3200400" cy="285750"/>
          </a:xfrm>
          <a:prstGeom prst="borderCallout3">
            <a:avLst>
              <a:gd name="adj1" fmla="val 30000"/>
              <a:gd name="adj2" fmla="val -2380"/>
              <a:gd name="adj3" fmla="val 30000"/>
              <a:gd name="adj4" fmla="val -3028"/>
              <a:gd name="adj5" fmla="val 197917"/>
              <a:gd name="adj6" fmla="val -3028"/>
              <a:gd name="adj7" fmla="val 387917"/>
              <a:gd name="adj8" fmla="val 7343"/>
            </a:avLst>
          </a:prstGeom>
          <a:gradFill rotWithShape="0">
            <a:gsLst>
              <a:gs pos="0">
                <a:srgbClr val="E5FF9D"/>
              </a:gs>
              <a:gs pos="100000">
                <a:srgbClr val="E5FF9D">
                  <a:gamma/>
                  <a:shade val="72941"/>
                  <a:invGamma/>
                </a:srgbClr>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ru-RU" sz="2000" b="1">
                <a:solidFill>
                  <a:srgbClr val="800000"/>
                </a:solidFill>
                <a:latin typeface="Arial" pitchFamily="34" charset="0"/>
                <a:cs typeface="Times New Roman" pitchFamily="18" charset="0"/>
              </a:rPr>
              <a:t>монопроекты</a:t>
            </a:r>
            <a:r>
              <a:rPr lang="ru-RU" b="1">
                <a:solidFill>
                  <a:srgbClr val="800000"/>
                </a:solidFill>
                <a:effectLst>
                  <a:outerShdw blurRad="38100" dist="38100" dir="2700000" algn="tl">
                    <a:srgbClr val="000000"/>
                  </a:outerShdw>
                </a:effectLst>
                <a:latin typeface="Arial" pitchFamily="34" charset="0"/>
              </a:rPr>
              <a:t> </a:t>
            </a:r>
          </a:p>
        </p:txBody>
      </p:sp>
      <p:sp>
        <p:nvSpPr>
          <p:cNvPr id="87048" name="AutoShape 8"/>
          <p:cNvSpPr>
            <a:spLocks/>
          </p:cNvSpPr>
          <p:nvPr/>
        </p:nvSpPr>
        <p:spPr bwMode="auto">
          <a:xfrm>
            <a:off x="4800600" y="1428750"/>
            <a:ext cx="3200400" cy="285750"/>
          </a:xfrm>
          <a:prstGeom prst="borderCallout3">
            <a:avLst>
              <a:gd name="adj1" fmla="val 30000"/>
              <a:gd name="adj2" fmla="val -2380"/>
              <a:gd name="adj3" fmla="val 30000"/>
              <a:gd name="adj4" fmla="val -3028"/>
              <a:gd name="adj5" fmla="val 197917"/>
              <a:gd name="adj6" fmla="val -3028"/>
              <a:gd name="adj7" fmla="val 387917"/>
              <a:gd name="adj8" fmla="val 7343"/>
            </a:avLst>
          </a:prstGeom>
          <a:gradFill rotWithShape="0">
            <a:gsLst>
              <a:gs pos="0">
                <a:srgbClr val="E5FF9D"/>
              </a:gs>
              <a:gs pos="100000">
                <a:srgbClr val="E5FF9D">
                  <a:gamma/>
                  <a:shade val="92157"/>
                  <a:invGamma/>
                </a:srgbClr>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ru-RU" sz="2000" b="1">
                <a:solidFill>
                  <a:srgbClr val="800000"/>
                </a:solidFill>
                <a:latin typeface="Arial" pitchFamily="34" charset="0"/>
                <a:cs typeface="Times New Roman" pitchFamily="18" charset="0"/>
              </a:rPr>
              <a:t>межпредметные</a:t>
            </a:r>
            <a:r>
              <a:rPr lang="ru-RU" b="1" i="1">
                <a:solidFill>
                  <a:schemeClr val="bg1"/>
                </a:solidFill>
                <a:effectLst>
                  <a:outerShdw blurRad="38100" dist="38100" dir="2700000" algn="tl">
                    <a:srgbClr val="000000"/>
                  </a:outerShdw>
                </a:effectLst>
                <a:latin typeface="Arial" pitchFamily="34" charset="0"/>
                <a:cs typeface="Times New Roman" pitchFamily="18" charset="0"/>
              </a:rPr>
              <a:t> </a:t>
            </a:r>
            <a:r>
              <a:rPr lang="ru-RU" sz="2000" b="1">
                <a:solidFill>
                  <a:srgbClr val="800000"/>
                </a:solidFill>
                <a:latin typeface="Arial" pitchFamily="34" charset="0"/>
                <a:cs typeface="Times New Roman" pitchFamily="18" charset="0"/>
              </a:rPr>
              <a:t>проекты</a:t>
            </a:r>
            <a:r>
              <a:rPr lang="ru-RU" b="1" i="1">
                <a:solidFill>
                  <a:schemeClr val="bg1"/>
                </a:solidFill>
                <a:effectLst>
                  <a:outerShdw blurRad="38100" dist="38100" dir="2700000" algn="tl">
                    <a:srgbClr val="000000"/>
                  </a:outerShdw>
                </a:effectLst>
                <a:latin typeface="Arial" pitchFamily="34" charset="0"/>
                <a:cs typeface="Times New Roman" pitchFamily="18" charset="0"/>
              </a:rPr>
              <a:t> </a:t>
            </a:r>
          </a:p>
        </p:txBody>
      </p:sp>
      <p:grpSp>
        <p:nvGrpSpPr>
          <p:cNvPr id="27656" name="Group 9"/>
          <p:cNvGrpSpPr>
            <a:grpSpLocks/>
          </p:cNvGrpSpPr>
          <p:nvPr/>
        </p:nvGrpSpPr>
        <p:grpSpPr bwMode="auto">
          <a:xfrm>
            <a:off x="3810000" y="2457450"/>
            <a:ext cx="1138238" cy="1943100"/>
            <a:chOff x="2400" y="2208"/>
            <a:chExt cx="717" cy="1632"/>
          </a:xfrm>
        </p:grpSpPr>
        <p:grpSp>
          <p:nvGrpSpPr>
            <p:cNvPr id="27660" name="Group 10"/>
            <p:cNvGrpSpPr>
              <a:grpSpLocks/>
            </p:cNvGrpSpPr>
            <p:nvPr/>
          </p:nvGrpSpPr>
          <p:grpSpPr bwMode="auto">
            <a:xfrm>
              <a:off x="2496" y="2976"/>
              <a:ext cx="528" cy="864"/>
              <a:chOff x="-512" y="1999"/>
              <a:chExt cx="478" cy="831"/>
            </a:xfrm>
          </p:grpSpPr>
          <p:grpSp>
            <p:nvGrpSpPr>
              <p:cNvPr id="27662" name="Group 11"/>
              <p:cNvGrpSpPr>
                <a:grpSpLocks/>
              </p:cNvGrpSpPr>
              <p:nvPr/>
            </p:nvGrpSpPr>
            <p:grpSpPr bwMode="auto">
              <a:xfrm>
                <a:off x="-512" y="2681"/>
                <a:ext cx="478" cy="149"/>
                <a:chOff x="-512" y="2681"/>
                <a:chExt cx="478" cy="149"/>
              </a:xfrm>
            </p:grpSpPr>
            <p:sp>
              <p:nvSpPr>
                <p:cNvPr id="27664" name="Freeform 12"/>
                <p:cNvSpPr>
                  <a:spLocks/>
                </p:cNvSpPr>
                <p:nvPr/>
              </p:nvSpPr>
              <p:spPr bwMode="auto">
                <a:xfrm>
                  <a:off x="-512" y="2689"/>
                  <a:ext cx="232" cy="100"/>
                </a:xfrm>
                <a:custGeom>
                  <a:avLst/>
                  <a:gdLst>
                    <a:gd name="T0" fmla="*/ 133 w 695"/>
                    <a:gd name="T1" fmla="*/ 0 h 300"/>
                    <a:gd name="T2" fmla="*/ 81 w 695"/>
                    <a:gd name="T3" fmla="*/ 28 h 300"/>
                    <a:gd name="T4" fmla="*/ 42 w 695"/>
                    <a:gd name="T5" fmla="*/ 39 h 300"/>
                    <a:gd name="T6" fmla="*/ 10 w 695"/>
                    <a:gd name="T7" fmla="*/ 48 h 300"/>
                    <a:gd name="T8" fmla="*/ 1 w 695"/>
                    <a:gd name="T9" fmla="*/ 56 h 300"/>
                    <a:gd name="T10" fmla="*/ 0 w 695"/>
                    <a:gd name="T11" fmla="*/ 73 h 300"/>
                    <a:gd name="T12" fmla="*/ 3 w 695"/>
                    <a:gd name="T13" fmla="*/ 85 h 300"/>
                    <a:gd name="T14" fmla="*/ 12 w 695"/>
                    <a:gd name="T15" fmla="*/ 94 h 300"/>
                    <a:gd name="T16" fmla="*/ 31 w 695"/>
                    <a:gd name="T17" fmla="*/ 100 h 300"/>
                    <a:gd name="T18" fmla="*/ 56 w 695"/>
                    <a:gd name="T19" fmla="*/ 100 h 300"/>
                    <a:gd name="T20" fmla="*/ 114 w 695"/>
                    <a:gd name="T21" fmla="*/ 94 h 300"/>
                    <a:gd name="T22" fmla="*/ 142 w 695"/>
                    <a:gd name="T23" fmla="*/ 87 h 300"/>
                    <a:gd name="T24" fmla="*/ 161 w 695"/>
                    <a:gd name="T25" fmla="*/ 88 h 300"/>
                    <a:gd name="T26" fmla="*/ 203 w 695"/>
                    <a:gd name="T27" fmla="*/ 89 h 300"/>
                    <a:gd name="T28" fmla="*/ 216 w 695"/>
                    <a:gd name="T29" fmla="*/ 87 h 300"/>
                    <a:gd name="T30" fmla="*/ 225 w 695"/>
                    <a:gd name="T31" fmla="*/ 83 h 300"/>
                    <a:gd name="T32" fmla="*/ 231 w 695"/>
                    <a:gd name="T33" fmla="*/ 75 h 300"/>
                    <a:gd name="T34" fmla="*/ 232 w 695"/>
                    <a:gd name="T35" fmla="*/ 20 h 300"/>
                    <a:gd name="T36" fmla="*/ 133 w 695"/>
                    <a:gd name="T37" fmla="*/ 0 h 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95" h="300">
                      <a:moveTo>
                        <a:pt x="398" y="0"/>
                      </a:moveTo>
                      <a:lnTo>
                        <a:pt x="242" y="84"/>
                      </a:lnTo>
                      <a:lnTo>
                        <a:pt x="125" y="116"/>
                      </a:lnTo>
                      <a:lnTo>
                        <a:pt x="29" y="144"/>
                      </a:lnTo>
                      <a:lnTo>
                        <a:pt x="3" y="168"/>
                      </a:lnTo>
                      <a:lnTo>
                        <a:pt x="0" y="220"/>
                      </a:lnTo>
                      <a:lnTo>
                        <a:pt x="8" y="254"/>
                      </a:lnTo>
                      <a:lnTo>
                        <a:pt x="36" y="282"/>
                      </a:lnTo>
                      <a:lnTo>
                        <a:pt x="92" y="300"/>
                      </a:lnTo>
                      <a:lnTo>
                        <a:pt x="168" y="300"/>
                      </a:lnTo>
                      <a:lnTo>
                        <a:pt x="341" y="282"/>
                      </a:lnTo>
                      <a:lnTo>
                        <a:pt x="424" y="260"/>
                      </a:lnTo>
                      <a:lnTo>
                        <a:pt x="483" y="263"/>
                      </a:lnTo>
                      <a:lnTo>
                        <a:pt x="608" y="266"/>
                      </a:lnTo>
                      <a:lnTo>
                        <a:pt x="647" y="260"/>
                      </a:lnTo>
                      <a:lnTo>
                        <a:pt x="675" y="248"/>
                      </a:lnTo>
                      <a:lnTo>
                        <a:pt x="693" y="226"/>
                      </a:lnTo>
                      <a:lnTo>
                        <a:pt x="695" y="60"/>
                      </a:lnTo>
                      <a:lnTo>
                        <a:pt x="398" y="0"/>
                      </a:lnTo>
                      <a:close/>
                    </a:path>
                  </a:pathLst>
                </a:custGeom>
                <a:solidFill>
                  <a:srgbClr val="603000"/>
                </a:solidFill>
                <a:ln w="4763">
                  <a:solidFill>
                    <a:srgbClr val="000000"/>
                  </a:solidFill>
                  <a:prstDash val="solid"/>
                  <a:round/>
                  <a:headEnd/>
                  <a:tailEnd/>
                </a:ln>
              </p:spPr>
              <p:txBody>
                <a:bodyPr/>
                <a:lstStyle/>
                <a:p>
                  <a:endParaRPr lang="ru-RU"/>
                </a:p>
              </p:txBody>
            </p:sp>
            <p:sp>
              <p:nvSpPr>
                <p:cNvPr id="27665" name="Freeform 13"/>
                <p:cNvSpPr>
                  <a:spLocks/>
                </p:cNvSpPr>
                <p:nvPr/>
              </p:nvSpPr>
              <p:spPr bwMode="auto">
                <a:xfrm>
                  <a:off x="-203" y="2681"/>
                  <a:ext cx="169" cy="149"/>
                </a:xfrm>
                <a:custGeom>
                  <a:avLst/>
                  <a:gdLst>
                    <a:gd name="T0" fmla="*/ 96 w 507"/>
                    <a:gd name="T1" fmla="*/ 16 h 447"/>
                    <a:gd name="T2" fmla="*/ 121 w 507"/>
                    <a:gd name="T3" fmla="*/ 55 h 447"/>
                    <a:gd name="T4" fmla="*/ 152 w 507"/>
                    <a:gd name="T5" fmla="*/ 88 h 447"/>
                    <a:gd name="T6" fmla="*/ 166 w 507"/>
                    <a:gd name="T7" fmla="*/ 100 h 447"/>
                    <a:gd name="T8" fmla="*/ 169 w 507"/>
                    <a:gd name="T9" fmla="*/ 110 h 447"/>
                    <a:gd name="T10" fmla="*/ 169 w 507"/>
                    <a:gd name="T11" fmla="*/ 125 h 447"/>
                    <a:gd name="T12" fmla="*/ 163 w 507"/>
                    <a:gd name="T13" fmla="*/ 138 h 447"/>
                    <a:gd name="T14" fmla="*/ 145 w 507"/>
                    <a:gd name="T15" fmla="*/ 146 h 447"/>
                    <a:gd name="T16" fmla="*/ 127 w 507"/>
                    <a:gd name="T17" fmla="*/ 149 h 447"/>
                    <a:gd name="T18" fmla="*/ 96 w 507"/>
                    <a:gd name="T19" fmla="*/ 149 h 447"/>
                    <a:gd name="T20" fmla="*/ 79 w 507"/>
                    <a:gd name="T21" fmla="*/ 140 h 447"/>
                    <a:gd name="T22" fmla="*/ 61 w 507"/>
                    <a:gd name="T23" fmla="*/ 129 h 447"/>
                    <a:gd name="T24" fmla="*/ 40 w 507"/>
                    <a:gd name="T25" fmla="*/ 103 h 447"/>
                    <a:gd name="T26" fmla="*/ 28 w 507"/>
                    <a:gd name="T27" fmla="*/ 90 h 447"/>
                    <a:gd name="T28" fmla="*/ 1 w 507"/>
                    <a:gd name="T29" fmla="*/ 69 h 447"/>
                    <a:gd name="T30" fmla="*/ 0 w 507"/>
                    <a:gd name="T31" fmla="*/ 26 h 447"/>
                    <a:gd name="T32" fmla="*/ 5 w 507"/>
                    <a:gd name="T33" fmla="*/ 0 h 447"/>
                    <a:gd name="T34" fmla="*/ 96 w 507"/>
                    <a:gd name="T35" fmla="*/ 16 h 4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7" h="447">
                      <a:moveTo>
                        <a:pt x="289" y="47"/>
                      </a:moveTo>
                      <a:lnTo>
                        <a:pt x="364" y="165"/>
                      </a:lnTo>
                      <a:lnTo>
                        <a:pt x="455" y="264"/>
                      </a:lnTo>
                      <a:lnTo>
                        <a:pt x="497" y="301"/>
                      </a:lnTo>
                      <a:lnTo>
                        <a:pt x="507" y="331"/>
                      </a:lnTo>
                      <a:lnTo>
                        <a:pt x="507" y="375"/>
                      </a:lnTo>
                      <a:lnTo>
                        <a:pt x="489" y="413"/>
                      </a:lnTo>
                      <a:lnTo>
                        <a:pt x="436" y="439"/>
                      </a:lnTo>
                      <a:lnTo>
                        <a:pt x="380" y="447"/>
                      </a:lnTo>
                      <a:lnTo>
                        <a:pt x="289" y="447"/>
                      </a:lnTo>
                      <a:lnTo>
                        <a:pt x="236" y="421"/>
                      </a:lnTo>
                      <a:lnTo>
                        <a:pt x="183" y="386"/>
                      </a:lnTo>
                      <a:lnTo>
                        <a:pt x="121" y="310"/>
                      </a:lnTo>
                      <a:lnTo>
                        <a:pt x="83" y="269"/>
                      </a:lnTo>
                      <a:lnTo>
                        <a:pt x="3" y="206"/>
                      </a:lnTo>
                      <a:lnTo>
                        <a:pt x="0" y="79"/>
                      </a:lnTo>
                      <a:lnTo>
                        <a:pt x="14" y="0"/>
                      </a:lnTo>
                      <a:lnTo>
                        <a:pt x="289" y="47"/>
                      </a:lnTo>
                      <a:close/>
                    </a:path>
                  </a:pathLst>
                </a:custGeom>
                <a:solidFill>
                  <a:srgbClr val="603000"/>
                </a:solidFill>
                <a:ln w="4763">
                  <a:solidFill>
                    <a:srgbClr val="000000"/>
                  </a:solidFill>
                  <a:prstDash val="solid"/>
                  <a:round/>
                  <a:headEnd/>
                  <a:tailEnd/>
                </a:ln>
              </p:spPr>
              <p:txBody>
                <a:bodyPr/>
                <a:lstStyle/>
                <a:p>
                  <a:endParaRPr lang="ru-RU"/>
                </a:p>
              </p:txBody>
            </p:sp>
          </p:grpSp>
          <p:sp>
            <p:nvSpPr>
              <p:cNvPr id="27663" name="Freeform 14"/>
              <p:cNvSpPr>
                <a:spLocks/>
              </p:cNvSpPr>
              <p:nvPr/>
            </p:nvSpPr>
            <p:spPr bwMode="auto">
              <a:xfrm>
                <a:off x="-424" y="1999"/>
                <a:ext cx="330" cy="735"/>
              </a:xfrm>
              <a:custGeom>
                <a:avLst/>
                <a:gdLst>
                  <a:gd name="T0" fmla="*/ 41 w 990"/>
                  <a:gd name="T1" fmla="*/ 4 h 2207"/>
                  <a:gd name="T2" fmla="*/ 14 w 990"/>
                  <a:gd name="T3" fmla="*/ 177 h 2207"/>
                  <a:gd name="T4" fmla="*/ 9 w 990"/>
                  <a:gd name="T5" fmla="*/ 245 h 2207"/>
                  <a:gd name="T6" fmla="*/ 4 w 990"/>
                  <a:gd name="T7" fmla="*/ 315 h 2207"/>
                  <a:gd name="T8" fmla="*/ 4 w 990"/>
                  <a:gd name="T9" fmla="*/ 379 h 2207"/>
                  <a:gd name="T10" fmla="*/ 0 w 990"/>
                  <a:gd name="T11" fmla="*/ 430 h 2207"/>
                  <a:gd name="T12" fmla="*/ 3 w 990"/>
                  <a:gd name="T13" fmla="*/ 453 h 2207"/>
                  <a:gd name="T14" fmla="*/ 23 w 990"/>
                  <a:gd name="T15" fmla="*/ 552 h 2207"/>
                  <a:gd name="T16" fmla="*/ 23 w 990"/>
                  <a:gd name="T17" fmla="*/ 643 h 2207"/>
                  <a:gd name="T18" fmla="*/ 26 w 990"/>
                  <a:gd name="T19" fmla="*/ 688 h 2207"/>
                  <a:gd name="T20" fmla="*/ 45 w 990"/>
                  <a:gd name="T21" fmla="*/ 701 h 2207"/>
                  <a:gd name="T22" fmla="*/ 70 w 990"/>
                  <a:gd name="T23" fmla="*/ 707 h 2207"/>
                  <a:gd name="T24" fmla="*/ 92 w 990"/>
                  <a:gd name="T25" fmla="*/ 710 h 2207"/>
                  <a:gd name="T26" fmla="*/ 120 w 990"/>
                  <a:gd name="T27" fmla="*/ 714 h 2207"/>
                  <a:gd name="T28" fmla="*/ 148 w 990"/>
                  <a:gd name="T29" fmla="*/ 716 h 2207"/>
                  <a:gd name="T30" fmla="*/ 148 w 990"/>
                  <a:gd name="T31" fmla="*/ 685 h 2207"/>
                  <a:gd name="T32" fmla="*/ 133 w 990"/>
                  <a:gd name="T33" fmla="*/ 538 h 2207"/>
                  <a:gd name="T34" fmla="*/ 122 w 990"/>
                  <a:gd name="T35" fmla="*/ 456 h 2207"/>
                  <a:gd name="T36" fmla="*/ 120 w 990"/>
                  <a:gd name="T37" fmla="*/ 419 h 2207"/>
                  <a:gd name="T38" fmla="*/ 127 w 990"/>
                  <a:gd name="T39" fmla="*/ 324 h 2207"/>
                  <a:gd name="T40" fmla="*/ 139 w 990"/>
                  <a:gd name="T41" fmla="*/ 200 h 2207"/>
                  <a:gd name="T42" fmla="*/ 156 w 990"/>
                  <a:gd name="T43" fmla="*/ 319 h 2207"/>
                  <a:gd name="T44" fmla="*/ 178 w 990"/>
                  <a:gd name="T45" fmla="*/ 450 h 2207"/>
                  <a:gd name="T46" fmla="*/ 190 w 990"/>
                  <a:gd name="T47" fmla="*/ 535 h 2207"/>
                  <a:gd name="T48" fmla="*/ 215 w 990"/>
                  <a:gd name="T49" fmla="*/ 721 h 2207"/>
                  <a:gd name="T50" fmla="*/ 231 w 990"/>
                  <a:gd name="T51" fmla="*/ 728 h 2207"/>
                  <a:gd name="T52" fmla="*/ 248 w 990"/>
                  <a:gd name="T53" fmla="*/ 733 h 2207"/>
                  <a:gd name="T54" fmla="*/ 270 w 990"/>
                  <a:gd name="T55" fmla="*/ 735 h 2207"/>
                  <a:gd name="T56" fmla="*/ 295 w 990"/>
                  <a:gd name="T57" fmla="*/ 735 h 2207"/>
                  <a:gd name="T58" fmla="*/ 320 w 990"/>
                  <a:gd name="T59" fmla="*/ 721 h 2207"/>
                  <a:gd name="T60" fmla="*/ 330 w 990"/>
                  <a:gd name="T61" fmla="*/ 708 h 2207"/>
                  <a:gd name="T62" fmla="*/ 328 w 990"/>
                  <a:gd name="T63" fmla="*/ 679 h 2207"/>
                  <a:gd name="T64" fmla="*/ 318 w 990"/>
                  <a:gd name="T65" fmla="*/ 588 h 2207"/>
                  <a:gd name="T66" fmla="*/ 305 w 990"/>
                  <a:gd name="T67" fmla="*/ 485 h 2207"/>
                  <a:gd name="T68" fmla="*/ 292 w 990"/>
                  <a:gd name="T69" fmla="*/ 359 h 2207"/>
                  <a:gd name="T70" fmla="*/ 279 w 990"/>
                  <a:gd name="T71" fmla="*/ 246 h 2207"/>
                  <a:gd name="T72" fmla="*/ 279 w 990"/>
                  <a:gd name="T73" fmla="*/ 176 h 2207"/>
                  <a:gd name="T74" fmla="*/ 289 w 990"/>
                  <a:gd name="T75" fmla="*/ 116 h 2207"/>
                  <a:gd name="T76" fmla="*/ 279 w 990"/>
                  <a:gd name="T77" fmla="*/ 40 h 2207"/>
                  <a:gd name="T78" fmla="*/ 273 w 990"/>
                  <a:gd name="T79" fmla="*/ 0 h 2207"/>
                  <a:gd name="T80" fmla="*/ 193 w 990"/>
                  <a:gd name="T81" fmla="*/ 20 h 2207"/>
                  <a:gd name="T82" fmla="*/ 133 w 990"/>
                  <a:gd name="T83" fmla="*/ 30 h 2207"/>
                  <a:gd name="T84" fmla="*/ 83 w 990"/>
                  <a:gd name="T85" fmla="*/ 20 h 2207"/>
                  <a:gd name="T86" fmla="*/ 41 w 990"/>
                  <a:gd name="T87" fmla="*/ 4 h 22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90" h="2207">
                    <a:moveTo>
                      <a:pt x="124" y="13"/>
                    </a:moveTo>
                    <a:lnTo>
                      <a:pt x="43" y="532"/>
                    </a:lnTo>
                    <a:lnTo>
                      <a:pt x="27" y="736"/>
                    </a:lnTo>
                    <a:lnTo>
                      <a:pt x="13" y="946"/>
                    </a:lnTo>
                    <a:lnTo>
                      <a:pt x="13" y="1138"/>
                    </a:lnTo>
                    <a:lnTo>
                      <a:pt x="0" y="1291"/>
                    </a:lnTo>
                    <a:lnTo>
                      <a:pt x="9" y="1359"/>
                    </a:lnTo>
                    <a:lnTo>
                      <a:pt x="68" y="1658"/>
                    </a:lnTo>
                    <a:lnTo>
                      <a:pt x="68" y="1931"/>
                    </a:lnTo>
                    <a:lnTo>
                      <a:pt x="77" y="2066"/>
                    </a:lnTo>
                    <a:lnTo>
                      <a:pt x="135" y="2105"/>
                    </a:lnTo>
                    <a:lnTo>
                      <a:pt x="210" y="2124"/>
                    </a:lnTo>
                    <a:lnTo>
                      <a:pt x="276" y="2132"/>
                    </a:lnTo>
                    <a:lnTo>
                      <a:pt x="361" y="2143"/>
                    </a:lnTo>
                    <a:lnTo>
                      <a:pt x="443" y="2150"/>
                    </a:lnTo>
                    <a:lnTo>
                      <a:pt x="444" y="2057"/>
                    </a:lnTo>
                    <a:lnTo>
                      <a:pt x="399" y="1614"/>
                    </a:lnTo>
                    <a:lnTo>
                      <a:pt x="365" y="1369"/>
                    </a:lnTo>
                    <a:lnTo>
                      <a:pt x="361" y="1259"/>
                    </a:lnTo>
                    <a:lnTo>
                      <a:pt x="381" y="974"/>
                    </a:lnTo>
                    <a:lnTo>
                      <a:pt x="417" y="600"/>
                    </a:lnTo>
                    <a:lnTo>
                      <a:pt x="467" y="958"/>
                    </a:lnTo>
                    <a:lnTo>
                      <a:pt x="535" y="1352"/>
                    </a:lnTo>
                    <a:lnTo>
                      <a:pt x="569" y="1607"/>
                    </a:lnTo>
                    <a:lnTo>
                      <a:pt x="644" y="2165"/>
                    </a:lnTo>
                    <a:lnTo>
                      <a:pt x="692" y="2185"/>
                    </a:lnTo>
                    <a:lnTo>
                      <a:pt x="744" y="2202"/>
                    </a:lnTo>
                    <a:lnTo>
                      <a:pt x="810" y="2207"/>
                    </a:lnTo>
                    <a:lnTo>
                      <a:pt x="885" y="2207"/>
                    </a:lnTo>
                    <a:lnTo>
                      <a:pt x="960" y="2165"/>
                    </a:lnTo>
                    <a:lnTo>
                      <a:pt x="990" y="2127"/>
                    </a:lnTo>
                    <a:lnTo>
                      <a:pt x="985" y="2038"/>
                    </a:lnTo>
                    <a:lnTo>
                      <a:pt x="954" y="1765"/>
                    </a:lnTo>
                    <a:lnTo>
                      <a:pt x="916" y="1457"/>
                    </a:lnTo>
                    <a:lnTo>
                      <a:pt x="875" y="1078"/>
                    </a:lnTo>
                    <a:lnTo>
                      <a:pt x="836" y="738"/>
                    </a:lnTo>
                    <a:lnTo>
                      <a:pt x="836" y="528"/>
                    </a:lnTo>
                    <a:lnTo>
                      <a:pt x="866" y="347"/>
                    </a:lnTo>
                    <a:lnTo>
                      <a:pt x="836" y="121"/>
                    </a:lnTo>
                    <a:lnTo>
                      <a:pt x="820" y="0"/>
                    </a:lnTo>
                    <a:lnTo>
                      <a:pt x="580" y="60"/>
                    </a:lnTo>
                    <a:lnTo>
                      <a:pt x="399" y="91"/>
                    </a:lnTo>
                    <a:lnTo>
                      <a:pt x="248" y="60"/>
                    </a:lnTo>
                    <a:lnTo>
                      <a:pt x="124" y="13"/>
                    </a:lnTo>
                    <a:close/>
                  </a:path>
                </a:pathLst>
              </a:custGeom>
              <a:solidFill>
                <a:srgbClr val="202020"/>
              </a:solidFill>
              <a:ln w="4763">
                <a:solidFill>
                  <a:srgbClr val="000000"/>
                </a:solidFill>
                <a:prstDash val="solid"/>
                <a:round/>
                <a:headEnd/>
                <a:tailEnd/>
              </a:ln>
            </p:spPr>
            <p:txBody>
              <a:bodyPr/>
              <a:lstStyle/>
              <a:p>
                <a:endParaRPr lang="ru-RU"/>
              </a:p>
            </p:txBody>
          </p:sp>
        </p:grpSp>
        <p:pic>
          <p:nvPicPr>
            <p:cNvPr id="27661" name="Picture 15" descr="PE01845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0" y="2208"/>
              <a:ext cx="717"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7" name="Text Box 16"/>
          <p:cNvSpPr txBox="1">
            <a:spLocks noChangeArrowheads="1"/>
          </p:cNvSpPr>
          <p:nvPr/>
        </p:nvSpPr>
        <p:spPr bwMode="auto">
          <a:xfrm>
            <a:off x="534303" y="4400550"/>
            <a:ext cx="78896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ru-RU" altLang="ru-RU" sz="1400" b="1" i="1">
                <a:latin typeface="Arial" pitchFamily="34" charset="0"/>
                <a:cs typeface="Times New Roman" pitchFamily="18" charset="0"/>
              </a:rPr>
              <a:t>Такая типология развивается в работах В.В. Гузеева, Е.С.Полат, И.Д. Чечель и др.</a:t>
            </a:r>
            <a:r>
              <a:rPr lang="ru-RU" altLang="ru-RU" sz="1400" b="1" i="1">
                <a:latin typeface="Arial" pitchFamily="34" charset="0"/>
              </a:rPr>
              <a:t> </a:t>
            </a:r>
          </a:p>
        </p:txBody>
      </p:sp>
      <p:sp>
        <p:nvSpPr>
          <p:cNvPr id="27658" name="AutoShape 17">
            <a:hlinkClick r:id="" action="ppaction://hlinkshowjump?jump=previousslide" highlightClick="1"/>
          </p:cNvPr>
          <p:cNvSpPr>
            <a:spLocks noChangeArrowheads="1"/>
          </p:cNvSpPr>
          <p:nvPr/>
        </p:nvSpPr>
        <p:spPr bwMode="auto">
          <a:xfrm>
            <a:off x="8101014" y="4516041"/>
            <a:ext cx="358775" cy="270272"/>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ru-RU" altLang="ru-RU"/>
          </a:p>
        </p:txBody>
      </p:sp>
      <p:sp>
        <p:nvSpPr>
          <p:cNvPr id="27659" name="AutoShape 18">
            <a:hlinkClick r:id="" action="ppaction://hlinkshowjump?jump=nextslide" highlightClick="1"/>
          </p:cNvPr>
          <p:cNvSpPr>
            <a:spLocks noChangeArrowheads="1"/>
          </p:cNvSpPr>
          <p:nvPr/>
        </p:nvSpPr>
        <p:spPr bwMode="auto">
          <a:xfrm>
            <a:off x="8532814" y="4516042"/>
            <a:ext cx="287337" cy="269081"/>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ru-RU" altLang="ru-RU"/>
          </a:p>
        </p:txBody>
      </p:sp>
    </p:spTree>
    <p:extLst>
      <p:ext uri="{BB962C8B-B14F-4D97-AF65-F5344CB8AC3E}">
        <p14:creationId xmlns:p14="http://schemas.microsoft.com/office/powerpoint/2010/main" val="2482759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7047"/>
                                        </p:tgtEl>
                                        <p:attrNameLst>
                                          <p:attrName>style.visibility</p:attrName>
                                        </p:attrNameLst>
                                      </p:cBhvr>
                                      <p:to>
                                        <p:strVal val="visible"/>
                                      </p:to>
                                    </p:set>
                                    <p:animEffect transition="in" filter="blinds(horizontal)">
                                      <p:cBhvr>
                                        <p:cTn id="7" dur="500"/>
                                        <p:tgtEl>
                                          <p:spTgt spid="87047"/>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7046"/>
                                        </p:tgtEl>
                                        <p:attrNameLst>
                                          <p:attrName>style.visibility</p:attrName>
                                        </p:attrNameLst>
                                      </p:cBhvr>
                                      <p:to>
                                        <p:strVal val="visible"/>
                                      </p:to>
                                    </p:set>
                                    <p:animEffect transition="in" filter="blinds(horizontal)">
                                      <p:cBhvr>
                                        <p:cTn id="11" dur="500"/>
                                        <p:tgtEl>
                                          <p:spTgt spid="8704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87048"/>
                                        </p:tgtEl>
                                        <p:attrNameLst>
                                          <p:attrName>style.visibility</p:attrName>
                                        </p:attrNameLst>
                                      </p:cBhvr>
                                      <p:to>
                                        <p:strVal val="visible"/>
                                      </p:to>
                                    </p:set>
                                    <p:animEffect transition="in" filter="blinds(horizontal)">
                                      <p:cBhvr>
                                        <p:cTn id="16" dur="500"/>
                                        <p:tgtEl>
                                          <p:spTgt spid="87048"/>
                                        </p:tgtEl>
                                      </p:cBhvr>
                                    </p:animEffect>
                                  </p:childTnLst>
                                </p:cTn>
                              </p:par>
                            </p:childTnLst>
                          </p:cTn>
                        </p:par>
                        <p:par>
                          <p:cTn id="17" fill="hold" nodeType="afterGroup">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87045"/>
                                        </p:tgtEl>
                                        <p:attrNameLst>
                                          <p:attrName>style.visibility</p:attrName>
                                        </p:attrNameLst>
                                      </p:cBhvr>
                                      <p:to>
                                        <p:strVal val="visible"/>
                                      </p:to>
                                    </p:set>
                                    <p:animEffect transition="in" filter="blinds(horizontal)">
                                      <p:cBhvr>
                                        <p:cTn id="20" dur="500"/>
                                        <p:tgtEl>
                                          <p:spTgt spid="87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animBg="1"/>
      <p:bldP spid="87046" grpId="0" animBg="1"/>
      <p:bldP spid="87047" grpId="0" animBg="1"/>
      <p:bldP spid="8704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AutoShape 2" descr="Мелкое конфетти"/>
          <p:cNvSpPr>
            <a:spLocks/>
          </p:cNvSpPr>
          <p:nvPr/>
        </p:nvSpPr>
        <p:spPr bwMode="auto">
          <a:xfrm>
            <a:off x="4953000" y="4057650"/>
            <a:ext cx="1828800" cy="400050"/>
          </a:xfrm>
          <a:prstGeom prst="borderCallout1">
            <a:avLst>
              <a:gd name="adj1" fmla="val 78569"/>
              <a:gd name="adj2" fmla="val 104167"/>
              <a:gd name="adj3" fmla="val -386014"/>
              <a:gd name="adj4" fmla="val 104167"/>
            </a:avLst>
          </a:prstGeom>
          <a:pattFill prst="smConfetti">
            <a:fgClr>
              <a:srgbClr val="83BEEF"/>
            </a:fgClr>
            <a:bgClr>
              <a:schemeClr val="bg1"/>
            </a:bgClr>
          </a:pattFill>
          <a:ln w="9525">
            <a:solidFill>
              <a:srgbClr val="000099"/>
            </a:solidFill>
            <a:miter lim="800000"/>
            <a:headEnd/>
            <a:tailEnd/>
          </a:ln>
          <a:effectLst>
            <a:outerShdw dist="107763" dir="18900000" algn="ctr" rotWithShape="0">
              <a:srgbClr val="0099FF"/>
            </a:outerShdw>
          </a:effec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ru-RU" altLang="ru-RU" sz="1400" b="1" i="1">
                <a:latin typeface="Arial" pitchFamily="34" charset="0"/>
              </a:rPr>
              <a:t>Д</a:t>
            </a:r>
            <a:r>
              <a:rPr lang="ru-RU" altLang="ru-RU" sz="1400" b="1" i="1">
                <a:latin typeface="Arial" pitchFamily="34" charset="0"/>
                <a:cs typeface="Times New Roman" pitchFamily="18" charset="0"/>
              </a:rPr>
              <a:t>олгосрочными </a:t>
            </a:r>
            <a:endParaRPr lang="ru-RU" altLang="ru-RU" sz="1400" b="1" i="1">
              <a:latin typeface="Arial" pitchFamily="34" charset="0"/>
            </a:endParaRPr>
          </a:p>
          <a:p>
            <a:pPr algn="ctr" eaLnBrk="1" hangingPunct="1"/>
            <a:r>
              <a:rPr lang="ru-RU" altLang="ru-RU" sz="1400" i="1">
                <a:latin typeface="Arial" pitchFamily="34" charset="0"/>
                <a:cs typeface="Times New Roman" pitchFamily="18" charset="0"/>
              </a:rPr>
              <a:t>(до года)</a:t>
            </a:r>
            <a:endParaRPr lang="ru-RU" altLang="ru-RU" sz="1400" i="1">
              <a:latin typeface="Arial" pitchFamily="34" charset="0"/>
            </a:endParaRPr>
          </a:p>
        </p:txBody>
      </p:sp>
      <p:grpSp>
        <p:nvGrpSpPr>
          <p:cNvPr id="91139" name="Group 3"/>
          <p:cNvGrpSpPr>
            <a:grpSpLocks/>
          </p:cNvGrpSpPr>
          <p:nvPr/>
        </p:nvGrpSpPr>
        <p:grpSpPr bwMode="auto">
          <a:xfrm>
            <a:off x="1219200" y="3257550"/>
            <a:ext cx="2438400" cy="800100"/>
            <a:chOff x="960" y="2880"/>
            <a:chExt cx="1536" cy="672"/>
          </a:xfrm>
        </p:grpSpPr>
        <p:sp>
          <p:nvSpPr>
            <p:cNvPr id="91140" name="AutoShape 4" descr="25%"/>
            <p:cNvSpPr>
              <a:spLocks noChangeArrowheads="1"/>
            </p:cNvSpPr>
            <p:nvPr/>
          </p:nvSpPr>
          <p:spPr bwMode="auto">
            <a:xfrm>
              <a:off x="960" y="3264"/>
              <a:ext cx="1488" cy="288"/>
            </a:xfrm>
            <a:prstGeom prst="wedgeRectCallout">
              <a:avLst>
                <a:gd name="adj1" fmla="val -64245"/>
                <a:gd name="adj2" fmla="val -479167"/>
              </a:avLst>
            </a:prstGeom>
            <a:pattFill prst="pct25">
              <a:fgClr>
                <a:srgbClr val="FF99FF"/>
              </a:fgClr>
              <a:bgClr>
                <a:schemeClr val="bg1"/>
              </a:bgClr>
            </a:pattFill>
            <a:ln>
              <a:noFill/>
            </a:ln>
            <a:effectLst>
              <a:outerShdw dist="107763" dir="2700000" algn="ctr" rotWithShape="0">
                <a:srgbClr val="E2CCFC"/>
              </a:outerShdw>
            </a:effectLst>
            <a:extLst>
              <a:ext uri="{91240B29-F687-4F45-9708-019B960494DF}">
                <a14:hiddenLine xmlns:a14="http://schemas.microsoft.com/office/drawing/2010/main" w="9525">
                  <a:solidFill>
                    <a:schemeClr val="tx1"/>
                  </a:solidFill>
                  <a:miter lim="800000"/>
                  <a:headEnd/>
                  <a:tailEnd/>
                </a14:hiddenLine>
              </a:ext>
            </a:extLst>
          </p:spPr>
          <p:txBody>
            <a:bodyPr/>
            <a:lstStyle/>
            <a:p>
              <a:pPr algn="ctr">
                <a:defRPr/>
              </a:pPr>
              <a:r>
                <a:rPr lang="ru-RU" b="1" i="1">
                  <a:solidFill>
                    <a:schemeClr val="hlink"/>
                  </a:solidFill>
                  <a:effectLst>
                    <a:outerShdw blurRad="38100" dist="38100" dir="2700000" algn="tl">
                      <a:srgbClr val="C0C0C0"/>
                    </a:outerShdw>
                  </a:effectLst>
                  <a:latin typeface="Arial" pitchFamily="34" charset="0"/>
                  <a:cs typeface="Times New Roman" pitchFamily="18" charset="0"/>
                </a:rPr>
                <a:t>групповые</a:t>
              </a:r>
              <a:r>
                <a:rPr lang="ru-RU" b="1">
                  <a:solidFill>
                    <a:schemeClr val="hlink"/>
                  </a:solidFill>
                  <a:effectLst>
                    <a:outerShdw blurRad="38100" dist="38100" dir="2700000" algn="tl">
                      <a:srgbClr val="C0C0C0"/>
                    </a:outerShdw>
                  </a:effectLst>
                  <a:latin typeface="Arial" pitchFamily="34" charset="0"/>
                  <a:cs typeface="Times New Roman" pitchFamily="18" charset="0"/>
                </a:rPr>
                <a:t> </a:t>
              </a:r>
            </a:p>
          </p:txBody>
        </p:sp>
        <p:grpSp>
          <p:nvGrpSpPr>
            <p:cNvPr id="30742" name="Group 5"/>
            <p:cNvGrpSpPr>
              <a:grpSpLocks/>
            </p:cNvGrpSpPr>
            <p:nvPr/>
          </p:nvGrpSpPr>
          <p:grpSpPr bwMode="auto">
            <a:xfrm>
              <a:off x="1776" y="2880"/>
              <a:ext cx="720" cy="480"/>
              <a:chOff x="1776" y="2880"/>
              <a:chExt cx="720" cy="480"/>
            </a:xfrm>
          </p:grpSpPr>
          <p:pic>
            <p:nvPicPr>
              <p:cNvPr id="30743" name="Picture 6" descr="BOY_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8" y="2880"/>
                <a:ext cx="33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44" name="Group 7"/>
              <p:cNvGrpSpPr>
                <a:grpSpLocks/>
              </p:cNvGrpSpPr>
              <p:nvPr/>
            </p:nvGrpSpPr>
            <p:grpSpPr bwMode="auto">
              <a:xfrm>
                <a:off x="1776" y="2880"/>
                <a:ext cx="720" cy="480"/>
                <a:chOff x="1776" y="2880"/>
                <a:chExt cx="720" cy="480"/>
              </a:xfrm>
            </p:grpSpPr>
            <p:pic>
              <p:nvPicPr>
                <p:cNvPr id="30745" name="Picture 8" descr="BOY_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6" y="2880"/>
                  <a:ext cx="33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6" name="Picture 9" descr="BOY_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0" y="2880"/>
                  <a:ext cx="33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nvGrpSpPr>
          <p:cNvPr id="91146" name="Group 10"/>
          <p:cNvGrpSpPr>
            <a:grpSpLocks/>
          </p:cNvGrpSpPr>
          <p:nvPr/>
        </p:nvGrpSpPr>
        <p:grpSpPr bwMode="auto">
          <a:xfrm>
            <a:off x="2590800" y="2343150"/>
            <a:ext cx="1905000" cy="800100"/>
            <a:chOff x="1824" y="2112"/>
            <a:chExt cx="1200" cy="672"/>
          </a:xfrm>
        </p:grpSpPr>
        <p:sp>
          <p:nvSpPr>
            <p:cNvPr id="91147" name="AutoShape 11" descr="25%"/>
            <p:cNvSpPr>
              <a:spLocks noChangeArrowheads="1"/>
            </p:cNvSpPr>
            <p:nvPr/>
          </p:nvSpPr>
          <p:spPr bwMode="auto">
            <a:xfrm>
              <a:off x="1824" y="2496"/>
              <a:ext cx="1104" cy="288"/>
            </a:xfrm>
            <a:prstGeom prst="wedgeRectCallout">
              <a:avLst>
                <a:gd name="adj1" fmla="val -148644"/>
                <a:gd name="adj2" fmla="val -191319"/>
              </a:avLst>
            </a:prstGeom>
            <a:pattFill prst="pct25">
              <a:fgClr>
                <a:srgbClr val="FF99FF"/>
              </a:fgClr>
              <a:bgClr>
                <a:schemeClr val="bg1"/>
              </a:bgClr>
            </a:pattFill>
            <a:ln>
              <a:noFill/>
            </a:ln>
            <a:effectLst>
              <a:outerShdw dist="107763" dir="2700000" algn="ctr" rotWithShape="0">
                <a:srgbClr val="E2CCFC"/>
              </a:outerShdw>
            </a:effectLst>
            <a:extLst>
              <a:ext uri="{91240B29-F687-4F45-9708-019B960494DF}">
                <a14:hiddenLine xmlns:a14="http://schemas.microsoft.com/office/drawing/2010/main" w="9525">
                  <a:solidFill>
                    <a:schemeClr val="tx1"/>
                  </a:solidFill>
                  <a:miter lim="800000"/>
                  <a:headEnd/>
                  <a:tailEnd/>
                </a14:hiddenLine>
              </a:ext>
            </a:extLst>
          </p:spPr>
          <p:txBody>
            <a:bodyPr/>
            <a:lstStyle/>
            <a:p>
              <a:pPr algn="ctr">
                <a:defRPr/>
              </a:pPr>
              <a:r>
                <a:rPr lang="ru-RU" b="1" i="1">
                  <a:solidFill>
                    <a:schemeClr val="hlink"/>
                  </a:solidFill>
                  <a:effectLst>
                    <a:outerShdw blurRad="38100" dist="38100" dir="2700000" algn="tl">
                      <a:srgbClr val="C0C0C0"/>
                    </a:outerShdw>
                  </a:effectLst>
                  <a:latin typeface="Arial" pitchFamily="34" charset="0"/>
                  <a:cs typeface="Times New Roman" pitchFamily="18" charset="0"/>
                </a:rPr>
                <a:t>парные</a:t>
              </a:r>
              <a:r>
                <a:rPr lang="ru-RU" b="1">
                  <a:solidFill>
                    <a:schemeClr val="hlink"/>
                  </a:solidFill>
                  <a:effectLst>
                    <a:outerShdw blurRad="38100" dist="38100" dir="2700000" algn="tl">
                      <a:srgbClr val="C0C0C0"/>
                    </a:outerShdw>
                  </a:effectLst>
                  <a:latin typeface="Arial" pitchFamily="34" charset="0"/>
                </a:rPr>
                <a:t> </a:t>
              </a:r>
            </a:p>
          </p:txBody>
        </p:sp>
        <p:grpSp>
          <p:nvGrpSpPr>
            <p:cNvPr id="30738" name="Group 12"/>
            <p:cNvGrpSpPr>
              <a:grpSpLocks/>
            </p:cNvGrpSpPr>
            <p:nvPr/>
          </p:nvGrpSpPr>
          <p:grpSpPr bwMode="auto">
            <a:xfrm>
              <a:off x="2496" y="2112"/>
              <a:ext cx="528" cy="480"/>
              <a:chOff x="2736" y="2112"/>
              <a:chExt cx="528" cy="480"/>
            </a:xfrm>
          </p:grpSpPr>
          <p:pic>
            <p:nvPicPr>
              <p:cNvPr id="30739" name="Picture 13" descr="BOY_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6" y="2112"/>
                <a:ext cx="33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0" name="Picture 14" descr="BOY_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8" y="2112"/>
                <a:ext cx="33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91151" name="Group 15"/>
          <p:cNvGrpSpPr>
            <a:grpSpLocks/>
          </p:cNvGrpSpPr>
          <p:nvPr/>
        </p:nvGrpSpPr>
        <p:grpSpPr bwMode="auto">
          <a:xfrm>
            <a:off x="2514600" y="1371600"/>
            <a:ext cx="1905000" cy="742950"/>
            <a:chOff x="1776" y="1296"/>
            <a:chExt cx="1200" cy="624"/>
          </a:xfrm>
        </p:grpSpPr>
        <p:sp>
          <p:nvSpPr>
            <p:cNvPr id="91152" name="AutoShape 16" descr="25%"/>
            <p:cNvSpPr>
              <a:spLocks noChangeArrowheads="1"/>
            </p:cNvSpPr>
            <p:nvPr/>
          </p:nvSpPr>
          <p:spPr bwMode="auto">
            <a:xfrm>
              <a:off x="1776" y="1632"/>
              <a:ext cx="1104" cy="288"/>
            </a:xfrm>
            <a:prstGeom prst="wedgeRectCallout">
              <a:avLst>
                <a:gd name="adj1" fmla="val -140125"/>
                <a:gd name="adj2" fmla="val 120139"/>
              </a:avLst>
            </a:prstGeom>
            <a:pattFill prst="pct25">
              <a:fgClr>
                <a:srgbClr val="FF99FF"/>
              </a:fgClr>
              <a:bgClr>
                <a:schemeClr val="bg1"/>
              </a:bgClr>
            </a:pattFill>
            <a:ln>
              <a:noFill/>
            </a:ln>
            <a:effectLst>
              <a:outerShdw dist="107763" dir="2700000" algn="ctr" rotWithShape="0">
                <a:srgbClr val="E2CCFC"/>
              </a:outerShdw>
            </a:effectLst>
            <a:extLst>
              <a:ext uri="{91240B29-F687-4F45-9708-019B960494DF}">
                <a14:hiddenLine xmlns:a14="http://schemas.microsoft.com/office/drawing/2010/main" w="9525">
                  <a:solidFill>
                    <a:schemeClr val="tx1"/>
                  </a:solidFill>
                  <a:miter lim="800000"/>
                  <a:headEnd/>
                  <a:tailEnd/>
                </a14:hiddenLine>
              </a:ext>
            </a:extLst>
          </p:spPr>
          <p:txBody>
            <a:bodyPr/>
            <a:lstStyle/>
            <a:p>
              <a:pPr algn="ctr">
                <a:defRPr/>
              </a:pPr>
              <a:r>
                <a:rPr lang="ru-RU" b="1" i="1">
                  <a:solidFill>
                    <a:schemeClr val="hlink"/>
                  </a:solidFill>
                  <a:effectLst>
                    <a:outerShdw blurRad="38100" dist="38100" dir="2700000" algn="tl">
                      <a:srgbClr val="C0C0C0"/>
                    </a:outerShdw>
                  </a:effectLst>
                  <a:latin typeface="Arial" pitchFamily="34" charset="0"/>
                  <a:cs typeface="Times New Roman" pitchFamily="18" charset="0"/>
                </a:rPr>
                <a:t>личностные</a:t>
              </a:r>
              <a:r>
                <a:rPr lang="ru-RU" b="1">
                  <a:solidFill>
                    <a:schemeClr val="hlink"/>
                  </a:solidFill>
                  <a:effectLst>
                    <a:outerShdw blurRad="38100" dist="38100" dir="2700000" algn="tl">
                      <a:srgbClr val="C0C0C0"/>
                    </a:outerShdw>
                  </a:effectLst>
                  <a:latin typeface="Arial" pitchFamily="34" charset="0"/>
                </a:rPr>
                <a:t> </a:t>
              </a:r>
            </a:p>
          </p:txBody>
        </p:sp>
        <p:pic>
          <p:nvPicPr>
            <p:cNvPr id="30736" name="Picture 17" descr="BOY_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0" y="1296"/>
              <a:ext cx="33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26" name="Rectangle 18"/>
          <p:cNvSpPr>
            <a:spLocks noGrp="1" noChangeArrowheads="1"/>
          </p:cNvSpPr>
          <p:nvPr>
            <p:ph type="title"/>
          </p:nvPr>
        </p:nvSpPr>
        <p:spPr>
          <a:xfrm>
            <a:off x="685800" y="342900"/>
            <a:ext cx="7696200" cy="171450"/>
          </a:xfrm>
        </p:spPr>
        <p:txBody>
          <a:bodyPr>
            <a:normAutofit fontScale="90000"/>
          </a:bodyPr>
          <a:lstStyle/>
          <a:p>
            <a:pPr eaLnBrk="1" hangingPunct="1"/>
            <a:r>
              <a:rPr lang="ru-RU" altLang="ru-RU" sz="3000" b="1" smtClean="0">
                <a:latin typeface="Times New Roman" pitchFamily="18" charset="0"/>
              </a:rPr>
              <a:t>ТИПОЛОГИЯ ПРОЕКТОВ</a:t>
            </a:r>
          </a:p>
        </p:txBody>
      </p:sp>
      <p:sp>
        <p:nvSpPr>
          <p:cNvPr id="91155" name="Line 19"/>
          <p:cNvSpPr>
            <a:spLocks noChangeShapeType="1"/>
          </p:cNvSpPr>
          <p:nvPr/>
        </p:nvSpPr>
        <p:spPr bwMode="auto">
          <a:xfrm>
            <a:off x="762000" y="571500"/>
            <a:ext cx="7632700" cy="0"/>
          </a:xfrm>
          <a:prstGeom prst="line">
            <a:avLst/>
          </a:prstGeom>
          <a:noFill/>
          <a:ln w="19050">
            <a:solidFill>
              <a:schemeClr val="folHlink"/>
            </a:solidFill>
            <a:round/>
            <a:headEnd/>
            <a:tailEnd/>
          </a:ln>
          <a:effectLst>
            <a:prstShdw prst="shdw17" dist="17961" dir="2700000">
              <a:schemeClr val="folHlink">
                <a:gamma/>
                <a:shade val="60000"/>
                <a:invGamma/>
              </a:schemeClr>
            </a:prstShdw>
          </a:effectLst>
          <a:extLst>
            <a:ext uri="{909E8E84-426E-40DD-AFC4-6F175D3DCCD1}">
              <a14:hiddenFill xmlns:a14="http://schemas.microsoft.com/office/drawing/2010/main">
                <a:noFill/>
              </a14:hiddenFill>
            </a:ext>
          </a:extLst>
        </p:spPr>
        <p:txBody>
          <a:bodyPr/>
          <a:lstStyle/>
          <a:p>
            <a:pPr>
              <a:defRPr/>
            </a:pPr>
            <a:endParaRPr lang="ru-RU"/>
          </a:p>
        </p:txBody>
      </p:sp>
      <p:sp>
        <p:nvSpPr>
          <p:cNvPr id="91156" name="Oval 20" descr="25%"/>
          <p:cNvSpPr>
            <a:spLocks noChangeArrowheads="1"/>
          </p:cNvSpPr>
          <p:nvPr/>
        </p:nvSpPr>
        <p:spPr bwMode="auto">
          <a:xfrm>
            <a:off x="304800" y="1828800"/>
            <a:ext cx="2057400" cy="1543050"/>
          </a:xfrm>
          <a:prstGeom prst="ellipse">
            <a:avLst/>
          </a:prstGeom>
          <a:pattFill prst="pct25">
            <a:fgClr>
              <a:srgbClr val="0033CC"/>
            </a:fgClr>
            <a:bgClr>
              <a:schemeClr val="bg1"/>
            </a:bgClr>
          </a:pattFill>
          <a:ln>
            <a:noFill/>
          </a:ln>
          <a:effectLst>
            <a:prstShdw prst="shdw17" dist="17961" dir="2700000">
              <a:srgbClr val="0033CC">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anchor="ctr"/>
          <a:lstStyle/>
          <a:p>
            <a:pPr algn="ctr">
              <a:defRPr/>
            </a:pPr>
            <a:r>
              <a:rPr lang="ru-RU" sz="1600" b="1">
                <a:solidFill>
                  <a:srgbClr val="000099"/>
                </a:solidFill>
                <a:latin typeface="Arial" pitchFamily="34" charset="0"/>
                <a:cs typeface="Times New Roman" pitchFamily="18" charset="0"/>
              </a:rPr>
              <a:t>По </a:t>
            </a:r>
            <a:r>
              <a:rPr lang="ru-RU" sz="1600" b="1" i="1">
                <a:solidFill>
                  <a:srgbClr val="000099"/>
                </a:solidFill>
                <a:latin typeface="Arial" pitchFamily="34" charset="0"/>
                <a:cs typeface="Times New Roman" pitchFamily="18" charset="0"/>
              </a:rPr>
              <a:t>количеству участников</a:t>
            </a:r>
            <a:r>
              <a:rPr lang="ru-RU" sz="1600" b="1">
                <a:solidFill>
                  <a:srgbClr val="000099"/>
                </a:solidFill>
                <a:latin typeface="Arial" pitchFamily="34" charset="0"/>
                <a:cs typeface="Times New Roman" pitchFamily="18" charset="0"/>
              </a:rPr>
              <a:t> можно выделить проекты:</a:t>
            </a:r>
          </a:p>
          <a:p>
            <a:pPr algn="ctr">
              <a:defRPr/>
            </a:pPr>
            <a:endParaRPr lang="ru-RU" sz="1600" b="1">
              <a:solidFill>
                <a:srgbClr val="000099"/>
              </a:solidFill>
              <a:latin typeface="Arial" pitchFamily="34" charset="0"/>
            </a:endParaRPr>
          </a:p>
          <a:p>
            <a:pPr algn="ctr">
              <a:defRPr/>
            </a:pPr>
            <a:endParaRPr lang="ru-RU" sz="1600">
              <a:solidFill>
                <a:srgbClr val="800000"/>
              </a:solidFill>
              <a:effectLst>
                <a:outerShdw blurRad="38100" dist="38100" dir="2700000" algn="tl">
                  <a:srgbClr val="C0C0C0"/>
                </a:outerShdw>
              </a:effectLst>
              <a:latin typeface="Arial" pitchFamily="34" charset="0"/>
            </a:endParaRPr>
          </a:p>
        </p:txBody>
      </p:sp>
      <p:sp>
        <p:nvSpPr>
          <p:cNvPr id="91157" name="AutoShape 21" descr="Мелкое конфетти"/>
          <p:cNvSpPr>
            <a:spLocks/>
          </p:cNvSpPr>
          <p:nvPr/>
        </p:nvSpPr>
        <p:spPr bwMode="auto">
          <a:xfrm>
            <a:off x="4953000" y="3028950"/>
            <a:ext cx="2209800" cy="400050"/>
          </a:xfrm>
          <a:prstGeom prst="borderCallout1">
            <a:avLst>
              <a:gd name="adj1" fmla="val 78569"/>
              <a:gd name="adj2" fmla="val 103449"/>
              <a:gd name="adj3" fmla="val -132736"/>
              <a:gd name="adj4" fmla="val 103449"/>
            </a:avLst>
          </a:prstGeom>
          <a:pattFill prst="smConfetti">
            <a:fgClr>
              <a:srgbClr val="83BEEF"/>
            </a:fgClr>
            <a:bgClr>
              <a:schemeClr val="bg1"/>
            </a:bgClr>
          </a:pattFill>
          <a:ln w="9525">
            <a:solidFill>
              <a:srgbClr val="000099"/>
            </a:solidFill>
            <a:miter lim="800000"/>
            <a:headEnd/>
            <a:tailEnd/>
          </a:ln>
          <a:effectLst>
            <a:outerShdw dist="107763" dir="18900000" algn="ctr" rotWithShape="0">
              <a:srgbClr val="0099FF"/>
            </a:outerShdw>
          </a:effec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ru-RU" altLang="ru-RU" sz="1400" b="1" i="1">
                <a:latin typeface="Arial" pitchFamily="34" charset="0"/>
                <a:cs typeface="Times New Roman" pitchFamily="18" charset="0"/>
              </a:rPr>
              <a:t>Краткосрочными</a:t>
            </a:r>
            <a:endParaRPr lang="ru-RU" altLang="ru-RU" sz="1400" b="1" i="1">
              <a:latin typeface="Arial" pitchFamily="34" charset="0"/>
            </a:endParaRPr>
          </a:p>
          <a:p>
            <a:pPr algn="ctr" eaLnBrk="1" hangingPunct="1"/>
            <a:r>
              <a:rPr lang="ru-RU" altLang="ru-RU" sz="1200" i="1">
                <a:latin typeface="Arial" pitchFamily="34" charset="0"/>
                <a:cs typeface="Times New Roman" pitchFamily="18" charset="0"/>
              </a:rPr>
              <a:t>на нескольких уроках (3-6) </a:t>
            </a:r>
            <a:r>
              <a:rPr lang="ru-RU" altLang="ru-RU" sz="1200">
                <a:latin typeface="Arial" pitchFamily="34" charset="0"/>
              </a:rPr>
              <a:t> </a:t>
            </a:r>
          </a:p>
        </p:txBody>
      </p:sp>
      <p:sp>
        <p:nvSpPr>
          <p:cNvPr id="91158" name="AutoShape 22" descr="Мелкое конфетти"/>
          <p:cNvSpPr>
            <a:spLocks/>
          </p:cNvSpPr>
          <p:nvPr/>
        </p:nvSpPr>
        <p:spPr bwMode="auto">
          <a:xfrm>
            <a:off x="4953000" y="3543300"/>
            <a:ext cx="3276600" cy="400050"/>
          </a:xfrm>
          <a:prstGeom prst="borderCallout1">
            <a:avLst>
              <a:gd name="adj1" fmla="val 78569"/>
              <a:gd name="adj2" fmla="val 102324"/>
              <a:gd name="adj3" fmla="val -262500"/>
              <a:gd name="adj4" fmla="val 102324"/>
            </a:avLst>
          </a:prstGeom>
          <a:pattFill prst="smConfetti">
            <a:fgClr>
              <a:srgbClr val="83BEEF"/>
            </a:fgClr>
            <a:bgClr>
              <a:schemeClr val="bg1"/>
            </a:bgClr>
          </a:pattFill>
          <a:ln w="9525">
            <a:solidFill>
              <a:srgbClr val="000099"/>
            </a:solidFill>
            <a:miter lim="800000"/>
            <a:headEnd/>
            <a:tailEnd/>
          </a:ln>
          <a:effectLst>
            <a:outerShdw dist="107763" dir="18900000" algn="ctr" rotWithShape="0">
              <a:srgbClr val="0099FF"/>
            </a:outerShdw>
          </a:effec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ru-RU" altLang="ru-RU" sz="1400" b="1" i="1">
                <a:latin typeface="Arial" pitchFamily="34" charset="0"/>
              </a:rPr>
              <a:t>С</a:t>
            </a:r>
            <a:r>
              <a:rPr lang="ru-RU" altLang="ru-RU" sz="1400" b="1" i="1">
                <a:latin typeface="Arial" pitchFamily="34" charset="0"/>
                <a:cs typeface="Times New Roman" pitchFamily="18" charset="0"/>
              </a:rPr>
              <a:t>редней продолжительности</a:t>
            </a:r>
            <a:endParaRPr lang="ru-RU" altLang="ru-RU" sz="1400" b="1" i="1">
              <a:latin typeface="Arial" pitchFamily="34" charset="0"/>
            </a:endParaRPr>
          </a:p>
          <a:p>
            <a:pPr algn="ctr" eaLnBrk="1" hangingPunct="1"/>
            <a:r>
              <a:rPr lang="ru-RU" altLang="ru-RU" sz="1200" i="1">
                <a:latin typeface="Arial" pitchFamily="34" charset="0"/>
                <a:cs typeface="Times New Roman" pitchFamily="18" charset="0"/>
              </a:rPr>
              <a:t>(один-два  месяца)  </a:t>
            </a:r>
          </a:p>
        </p:txBody>
      </p:sp>
      <p:sp>
        <p:nvSpPr>
          <p:cNvPr id="91159" name="Oval 23" descr="25%"/>
          <p:cNvSpPr>
            <a:spLocks noChangeArrowheads="1"/>
          </p:cNvSpPr>
          <p:nvPr/>
        </p:nvSpPr>
        <p:spPr bwMode="auto">
          <a:xfrm>
            <a:off x="5638800" y="1771650"/>
            <a:ext cx="3124200" cy="1085850"/>
          </a:xfrm>
          <a:prstGeom prst="ellipse">
            <a:avLst/>
          </a:prstGeom>
          <a:pattFill prst="pct25">
            <a:fgClr>
              <a:srgbClr val="0033CC"/>
            </a:fgClr>
            <a:bgClr>
              <a:schemeClr val="bg1"/>
            </a:bgClr>
          </a:pattFill>
          <a:ln>
            <a:noFill/>
          </a:ln>
          <a:effectLst>
            <a:prstShdw prst="shdw17" dist="17961" dir="2700000">
              <a:srgbClr val="0099FF"/>
            </a:prstShdw>
          </a:effectLst>
          <a:extLst>
            <a:ext uri="{91240B29-F687-4F45-9708-019B960494DF}">
              <a14:hiddenLine xmlns:a14="http://schemas.microsoft.com/office/drawing/2010/main" w="9525">
                <a:solidFill>
                  <a:schemeClr val="tx1"/>
                </a:solidFill>
                <a:round/>
                <a:headEnd/>
                <a:tailEnd/>
              </a14:hiddenLine>
            </a:ext>
          </a:extLst>
        </p:spPr>
        <p:txBody>
          <a:bodyPr anchor="ctr"/>
          <a:lstStyle/>
          <a:p>
            <a:pPr algn="ctr">
              <a:defRPr/>
            </a:pPr>
            <a:r>
              <a:rPr lang="ru-RU" sz="1600" b="1">
                <a:solidFill>
                  <a:srgbClr val="000099"/>
                </a:solidFill>
                <a:effectLst>
                  <a:outerShdw blurRad="38100" dist="38100" dir="2700000" algn="tl">
                    <a:srgbClr val="C0C0C0"/>
                  </a:outerShdw>
                </a:effectLst>
                <a:latin typeface="Arial" pitchFamily="34" charset="0"/>
              </a:rPr>
              <a:t>П</a:t>
            </a:r>
            <a:r>
              <a:rPr lang="ru-RU" sz="1600" b="1">
                <a:solidFill>
                  <a:srgbClr val="000099"/>
                </a:solidFill>
                <a:effectLst>
                  <a:outerShdw blurRad="38100" dist="38100" dir="2700000" algn="tl">
                    <a:srgbClr val="C0C0C0"/>
                  </a:outerShdw>
                </a:effectLst>
                <a:latin typeface="Arial" pitchFamily="34" charset="0"/>
                <a:cs typeface="Times New Roman" pitchFamily="18" charset="0"/>
              </a:rPr>
              <a:t>о </a:t>
            </a:r>
            <a:r>
              <a:rPr lang="ru-RU" sz="1600" b="1" i="1">
                <a:solidFill>
                  <a:srgbClr val="000099"/>
                </a:solidFill>
                <a:effectLst>
                  <a:outerShdw blurRad="38100" dist="38100" dir="2700000" algn="tl">
                    <a:srgbClr val="C0C0C0"/>
                  </a:outerShdw>
                </a:effectLst>
                <a:latin typeface="Arial" pitchFamily="34" charset="0"/>
                <a:cs typeface="Times New Roman" pitchFamily="18" charset="0"/>
              </a:rPr>
              <a:t>продолжительности</a:t>
            </a:r>
            <a:r>
              <a:rPr lang="ru-RU" sz="1600" b="1">
                <a:solidFill>
                  <a:srgbClr val="000099"/>
                </a:solidFill>
                <a:effectLst>
                  <a:outerShdw blurRad="38100" dist="38100" dir="2700000" algn="tl">
                    <a:srgbClr val="C0C0C0"/>
                  </a:outerShdw>
                </a:effectLst>
                <a:latin typeface="Arial" pitchFamily="34" charset="0"/>
                <a:cs typeface="Times New Roman" pitchFamily="18" charset="0"/>
              </a:rPr>
              <a:t> проекты могут быть</a:t>
            </a:r>
            <a:r>
              <a:rPr lang="ru-RU" sz="1600" b="1">
                <a:solidFill>
                  <a:srgbClr val="000099"/>
                </a:solidFill>
                <a:effectLst>
                  <a:outerShdw blurRad="38100" dist="38100" dir="2700000" algn="tl">
                    <a:srgbClr val="C0C0C0"/>
                  </a:outerShdw>
                </a:effectLst>
                <a:latin typeface="Arial" pitchFamily="34" charset="0"/>
              </a:rPr>
              <a:t>:</a:t>
            </a:r>
            <a:r>
              <a:rPr lang="ru-RU" sz="1600" b="1">
                <a:solidFill>
                  <a:srgbClr val="000099"/>
                </a:solidFill>
                <a:effectLst>
                  <a:outerShdw blurRad="38100" dist="38100" dir="2700000" algn="tl">
                    <a:srgbClr val="C0C0C0"/>
                  </a:outerShdw>
                </a:effectLst>
                <a:latin typeface="Arial" pitchFamily="34" charset="0"/>
                <a:cs typeface="Times New Roman" pitchFamily="18" charset="0"/>
              </a:rPr>
              <a:t> </a:t>
            </a:r>
            <a:endParaRPr lang="ru-RU" sz="1600" b="1">
              <a:solidFill>
                <a:srgbClr val="000099"/>
              </a:solidFill>
              <a:effectLst>
                <a:outerShdw blurRad="38100" dist="38100" dir="2700000" algn="tl">
                  <a:srgbClr val="C0C0C0"/>
                </a:outerShdw>
              </a:effectLst>
              <a:latin typeface="Arial" pitchFamily="34" charset="0"/>
            </a:endParaRPr>
          </a:p>
          <a:p>
            <a:pPr algn="ctr">
              <a:defRPr/>
            </a:pPr>
            <a:endParaRPr lang="ru-RU" sz="1600">
              <a:solidFill>
                <a:srgbClr val="000099"/>
              </a:solidFill>
              <a:effectLst>
                <a:outerShdw blurRad="38100" dist="38100" dir="2700000" algn="tl">
                  <a:srgbClr val="C0C0C0"/>
                </a:outerShdw>
              </a:effectLst>
              <a:latin typeface="Arial" pitchFamily="34" charset="0"/>
            </a:endParaRPr>
          </a:p>
        </p:txBody>
      </p:sp>
      <p:pic>
        <p:nvPicPr>
          <p:cNvPr id="91160" name="Picture 24" descr="PE01605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971675"/>
            <a:ext cx="1447800" cy="100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3" name="AutoShape 25">
            <a:hlinkClick r:id="" action="ppaction://hlinkshowjump?jump=previousslide" highlightClick="1"/>
          </p:cNvPr>
          <p:cNvSpPr>
            <a:spLocks noChangeArrowheads="1"/>
          </p:cNvSpPr>
          <p:nvPr/>
        </p:nvSpPr>
        <p:spPr bwMode="auto">
          <a:xfrm>
            <a:off x="8101014" y="4516041"/>
            <a:ext cx="358775" cy="270272"/>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ru-RU" altLang="ru-RU"/>
          </a:p>
        </p:txBody>
      </p:sp>
      <p:sp>
        <p:nvSpPr>
          <p:cNvPr id="30734" name="AutoShape 26">
            <a:hlinkClick r:id="" action="ppaction://hlinkshowjump?jump=nextslide" highlightClick="1"/>
          </p:cNvPr>
          <p:cNvSpPr>
            <a:spLocks noChangeArrowheads="1"/>
          </p:cNvSpPr>
          <p:nvPr/>
        </p:nvSpPr>
        <p:spPr bwMode="auto">
          <a:xfrm>
            <a:off x="8532814" y="4516042"/>
            <a:ext cx="287337" cy="269081"/>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ru-RU" altLang="ru-RU"/>
          </a:p>
        </p:txBody>
      </p:sp>
    </p:spTree>
    <p:extLst>
      <p:ext uri="{BB962C8B-B14F-4D97-AF65-F5344CB8AC3E}">
        <p14:creationId xmlns:p14="http://schemas.microsoft.com/office/powerpoint/2010/main" val="1455135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1156"/>
                                        </p:tgtEl>
                                        <p:attrNameLst>
                                          <p:attrName>style.visibility</p:attrName>
                                        </p:attrNameLst>
                                      </p:cBhvr>
                                      <p:to>
                                        <p:strVal val="visible"/>
                                      </p:to>
                                    </p:set>
                                    <p:animEffect transition="in" filter="dissolve">
                                      <p:cBhvr>
                                        <p:cTn id="7" dur="500"/>
                                        <p:tgtEl>
                                          <p:spTgt spid="91156"/>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91151"/>
                                        </p:tgtEl>
                                        <p:attrNameLst>
                                          <p:attrName>style.visibility</p:attrName>
                                        </p:attrNameLst>
                                      </p:cBhvr>
                                      <p:to>
                                        <p:strVal val="visible"/>
                                      </p:to>
                                    </p:set>
                                    <p:animEffect transition="in" filter="dissolve">
                                      <p:cBhvr>
                                        <p:cTn id="11" dur="500"/>
                                        <p:tgtEl>
                                          <p:spTgt spid="91151"/>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91146"/>
                                        </p:tgtEl>
                                        <p:attrNameLst>
                                          <p:attrName>style.visibility</p:attrName>
                                        </p:attrNameLst>
                                      </p:cBhvr>
                                      <p:to>
                                        <p:strVal val="visible"/>
                                      </p:to>
                                    </p:set>
                                    <p:animEffect transition="in" filter="dissolve">
                                      <p:cBhvr>
                                        <p:cTn id="15" dur="500"/>
                                        <p:tgtEl>
                                          <p:spTgt spid="91146"/>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91139"/>
                                        </p:tgtEl>
                                        <p:attrNameLst>
                                          <p:attrName>style.visibility</p:attrName>
                                        </p:attrNameLst>
                                      </p:cBhvr>
                                      <p:to>
                                        <p:strVal val="visible"/>
                                      </p:to>
                                    </p:set>
                                    <p:animEffect transition="in" filter="dissolve">
                                      <p:cBhvr>
                                        <p:cTn id="19" dur="500"/>
                                        <p:tgtEl>
                                          <p:spTgt spid="91139"/>
                                        </p:tgtEl>
                                      </p:cBhvr>
                                    </p:animEffect>
                                  </p:childTnLst>
                                </p:cTn>
                              </p:par>
                            </p:childTnLst>
                          </p:cTn>
                        </p:par>
                        <p:par>
                          <p:cTn id="20" fill="hold" nodeType="afterGroup">
                            <p:stCondLst>
                              <p:cond delay="2000"/>
                            </p:stCondLst>
                            <p:childTnLst>
                              <p:par>
                                <p:cTn id="21" presetID="9" presetClass="entr" presetSubtype="0" fill="hold" grpId="0" nodeType="afterEffect">
                                  <p:stCondLst>
                                    <p:cond delay="2000"/>
                                  </p:stCondLst>
                                  <p:childTnLst>
                                    <p:set>
                                      <p:cBhvr>
                                        <p:cTn id="22" dur="1" fill="hold">
                                          <p:stCondLst>
                                            <p:cond delay="0"/>
                                          </p:stCondLst>
                                        </p:cTn>
                                        <p:tgtEl>
                                          <p:spTgt spid="91159"/>
                                        </p:tgtEl>
                                        <p:attrNameLst>
                                          <p:attrName>style.visibility</p:attrName>
                                        </p:attrNameLst>
                                      </p:cBhvr>
                                      <p:to>
                                        <p:strVal val="visible"/>
                                      </p:to>
                                    </p:set>
                                    <p:animEffect transition="in" filter="dissolve">
                                      <p:cBhvr>
                                        <p:cTn id="23" dur="500"/>
                                        <p:tgtEl>
                                          <p:spTgt spid="91159"/>
                                        </p:tgtEl>
                                      </p:cBhvr>
                                    </p:animEffect>
                                  </p:childTnLst>
                                </p:cTn>
                              </p:par>
                            </p:childTnLst>
                          </p:cTn>
                        </p:par>
                        <p:par>
                          <p:cTn id="24" fill="hold" nodeType="afterGroup">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91157"/>
                                        </p:tgtEl>
                                        <p:attrNameLst>
                                          <p:attrName>style.visibility</p:attrName>
                                        </p:attrNameLst>
                                      </p:cBhvr>
                                      <p:to>
                                        <p:strVal val="visible"/>
                                      </p:to>
                                    </p:set>
                                    <p:animEffect transition="in" filter="dissolve">
                                      <p:cBhvr>
                                        <p:cTn id="27" dur="500"/>
                                        <p:tgtEl>
                                          <p:spTgt spid="91157"/>
                                        </p:tgtEl>
                                      </p:cBhvr>
                                    </p:animEffect>
                                  </p:childTnLst>
                                </p:cTn>
                              </p:par>
                            </p:childTnLst>
                          </p:cTn>
                        </p:par>
                        <p:par>
                          <p:cTn id="28" fill="hold" nodeType="afterGroup">
                            <p:stCondLst>
                              <p:cond delay="5000"/>
                            </p:stCondLst>
                            <p:childTnLst>
                              <p:par>
                                <p:cTn id="29" presetID="9" presetClass="entr" presetSubtype="0" fill="hold" grpId="0" nodeType="afterEffect">
                                  <p:stCondLst>
                                    <p:cond delay="0"/>
                                  </p:stCondLst>
                                  <p:childTnLst>
                                    <p:set>
                                      <p:cBhvr>
                                        <p:cTn id="30" dur="1" fill="hold">
                                          <p:stCondLst>
                                            <p:cond delay="0"/>
                                          </p:stCondLst>
                                        </p:cTn>
                                        <p:tgtEl>
                                          <p:spTgt spid="91158"/>
                                        </p:tgtEl>
                                        <p:attrNameLst>
                                          <p:attrName>style.visibility</p:attrName>
                                        </p:attrNameLst>
                                      </p:cBhvr>
                                      <p:to>
                                        <p:strVal val="visible"/>
                                      </p:to>
                                    </p:set>
                                    <p:animEffect transition="in" filter="dissolve">
                                      <p:cBhvr>
                                        <p:cTn id="31" dur="500"/>
                                        <p:tgtEl>
                                          <p:spTgt spid="91158"/>
                                        </p:tgtEl>
                                      </p:cBhvr>
                                    </p:animEffect>
                                  </p:childTnLst>
                                </p:cTn>
                              </p:par>
                            </p:childTnLst>
                          </p:cTn>
                        </p:par>
                        <p:par>
                          <p:cTn id="32" fill="hold" nodeType="afterGroup">
                            <p:stCondLst>
                              <p:cond delay="5500"/>
                            </p:stCondLst>
                            <p:childTnLst>
                              <p:par>
                                <p:cTn id="33" presetID="9" presetClass="entr" presetSubtype="0" fill="hold" grpId="0" nodeType="afterEffect">
                                  <p:stCondLst>
                                    <p:cond delay="0"/>
                                  </p:stCondLst>
                                  <p:childTnLst>
                                    <p:set>
                                      <p:cBhvr>
                                        <p:cTn id="34" dur="1" fill="hold">
                                          <p:stCondLst>
                                            <p:cond delay="0"/>
                                          </p:stCondLst>
                                        </p:cTn>
                                        <p:tgtEl>
                                          <p:spTgt spid="91138"/>
                                        </p:tgtEl>
                                        <p:attrNameLst>
                                          <p:attrName>style.visibility</p:attrName>
                                        </p:attrNameLst>
                                      </p:cBhvr>
                                      <p:to>
                                        <p:strVal val="visible"/>
                                      </p:to>
                                    </p:set>
                                    <p:animEffect transition="in" filter="dissolve">
                                      <p:cBhvr>
                                        <p:cTn id="35" dur="500"/>
                                        <p:tgtEl>
                                          <p:spTgt spid="91138"/>
                                        </p:tgtEl>
                                      </p:cBhvr>
                                    </p:animEffect>
                                  </p:childTnLst>
                                </p:cTn>
                              </p:par>
                            </p:childTnLst>
                          </p:cTn>
                        </p:par>
                        <p:par>
                          <p:cTn id="36" fill="hold" nodeType="afterGroup">
                            <p:stCondLst>
                              <p:cond delay="6000"/>
                            </p:stCondLst>
                            <p:childTnLst>
                              <p:par>
                                <p:cTn id="37" presetID="3" presetClass="entr" presetSubtype="5" fill="hold" nodeType="afterEffect">
                                  <p:stCondLst>
                                    <p:cond delay="0"/>
                                  </p:stCondLst>
                                  <p:childTnLst>
                                    <p:set>
                                      <p:cBhvr>
                                        <p:cTn id="38" dur="1" fill="hold">
                                          <p:stCondLst>
                                            <p:cond delay="0"/>
                                          </p:stCondLst>
                                        </p:cTn>
                                        <p:tgtEl>
                                          <p:spTgt spid="91160"/>
                                        </p:tgtEl>
                                        <p:attrNameLst>
                                          <p:attrName>style.visibility</p:attrName>
                                        </p:attrNameLst>
                                      </p:cBhvr>
                                      <p:to>
                                        <p:strVal val="visible"/>
                                      </p:to>
                                    </p:set>
                                    <p:animEffect transition="in" filter="blinds(vertical)">
                                      <p:cBhvr>
                                        <p:cTn id="39" dur="500"/>
                                        <p:tgtEl>
                                          <p:spTgt spid="91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animBg="1" autoUpdateAnimBg="0"/>
      <p:bldP spid="91156" grpId="0" animBg="1" autoUpdateAnimBg="0"/>
      <p:bldP spid="91157" grpId="0" animBg="1" autoUpdateAnimBg="0"/>
      <p:bldP spid="91158" grpId="0" animBg="1" autoUpdateAnimBg="0"/>
      <p:bldP spid="91159"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smtClean="0"/>
              <a:t>Роль  эксперимента  в исследовательской </a:t>
            </a:r>
            <a:r>
              <a:rPr lang="ru-RU" sz="2800" b="1" dirty="0"/>
              <a:t>проектной деятельности учащихся </a:t>
            </a:r>
          </a:p>
        </p:txBody>
      </p:sp>
      <p:sp>
        <p:nvSpPr>
          <p:cNvPr id="6" name="Объект 5"/>
          <p:cNvSpPr>
            <a:spLocks noGrp="1"/>
          </p:cNvSpPr>
          <p:nvPr>
            <p:ph idx="1"/>
          </p:nvPr>
        </p:nvSpPr>
        <p:spPr/>
        <p:txBody>
          <a:bodyPr/>
          <a:lstStyle/>
          <a:p>
            <a:endParaRPr lang="ru-RU" dirty="0"/>
          </a:p>
        </p:txBody>
      </p:sp>
      <p:graphicFrame>
        <p:nvGraphicFramePr>
          <p:cNvPr id="4" name="Схема 3"/>
          <p:cNvGraphicFramePr/>
          <p:nvPr>
            <p:extLst>
              <p:ext uri="{D42A27DB-BD31-4B8C-83A1-F6EECF244321}">
                <p14:modId xmlns:p14="http://schemas.microsoft.com/office/powerpoint/2010/main" val="3078397827"/>
              </p:ext>
            </p:extLst>
          </p:nvPr>
        </p:nvGraphicFramePr>
        <p:xfrm>
          <a:off x="1619672" y="1491630"/>
          <a:ext cx="6120680" cy="2016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17221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smtClean="0"/>
              <a:t>Основы проектно-исследовательской компетенции закладываются в начальной школе</a:t>
            </a:r>
            <a:endParaRPr lang="ru-RU" sz="28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075850991"/>
              </p:ext>
            </p:extLst>
          </p:nvPr>
        </p:nvGraphicFramePr>
        <p:xfrm>
          <a:off x="457200" y="1200150"/>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019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a:t>Возможные </a:t>
            </a:r>
            <a:r>
              <a:rPr lang="ru-RU" sz="2400" b="1" dirty="0" smtClean="0"/>
              <a:t> </a:t>
            </a:r>
            <a:r>
              <a:rPr lang="ru-RU" sz="2400" b="1" dirty="0"/>
              <a:t>виды  эксперимента в исследовательской и проектной работе учащихся  по естествознанию в начальной и основной школе</a:t>
            </a:r>
            <a:endParaRPr lang="ru-RU" sz="2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020007349"/>
              </p:ext>
            </p:extLst>
          </p:nvPr>
        </p:nvGraphicFramePr>
        <p:xfrm>
          <a:off x="457200" y="1200150"/>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2045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8"/>
            <a:ext cx="8229600" cy="997619"/>
          </a:xfrm>
        </p:spPr>
        <p:txBody>
          <a:bodyPr>
            <a:noAutofit/>
          </a:bodyPr>
          <a:lstStyle/>
          <a:p>
            <a:r>
              <a:rPr lang="ru-RU" sz="2400" b="1" dirty="0"/>
              <a:t>Различные виды  естественнонаучного эксперимента  в проектной (исследовательской) деятельности в старшей школе</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604616491"/>
              </p:ext>
            </p:extLst>
          </p:nvPr>
        </p:nvGraphicFramePr>
        <p:xfrm>
          <a:off x="457200" y="1200150"/>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1242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779662"/>
            <a:ext cx="7772400" cy="1080120"/>
          </a:xfrm>
        </p:spPr>
        <p:txBody>
          <a:bodyPr>
            <a:normAutofit fontScale="90000"/>
          </a:bodyPr>
          <a:lstStyle/>
          <a:p>
            <a:pPr algn="l"/>
            <a:r>
              <a:rPr lang="ru-RU" altLang="ru-RU" dirty="0"/>
              <a:t/>
            </a:r>
            <a:br>
              <a:rPr lang="ru-RU" altLang="ru-RU" dirty="0"/>
            </a:br>
            <a:r>
              <a:rPr lang="ru-RU" altLang="ru-RU" dirty="0" smtClean="0"/>
              <a:t/>
            </a:r>
            <a:br>
              <a:rPr lang="ru-RU" altLang="ru-RU" dirty="0" smtClean="0"/>
            </a:br>
            <a:r>
              <a:rPr lang="ru-RU" altLang="ru-RU" sz="2200" dirty="0" smtClean="0"/>
              <a:t>«…</a:t>
            </a:r>
            <a:r>
              <a:rPr lang="ru-RU" altLang="ru-RU" sz="2200" dirty="0"/>
              <a:t>научно-практическое образование … позволяет объединить по цели и смыслу исследовательскую, проектную деятельность и научно-техническое творчество учащихся и определить их функцию в современном общем образовании как сферу, обеспечивающую эффективное взаимодействие с миром созданной им высокотехнологичной цивилизации как на технологическом, так и на рефлексивном уровне</a:t>
            </a:r>
            <a:r>
              <a:rPr lang="ru-RU" altLang="ru-RU" sz="2700" dirty="0"/>
              <a:t>».</a:t>
            </a:r>
            <a:br>
              <a:rPr lang="ru-RU" altLang="ru-RU" sz="2700" dirty="0"/>
            </a:br>
            <a:endParaRPr lang="ru-RU" sz="2700" dirty="0"/>
          </a:p>
        </p:txBody>
      </p:sp>
      <p:sp>
        <p:nvSpPr>
          <p:cNvPr id="3" name="Подзаголовок 2"/>
          <p:cNvSpPr>
            <a:spLocks noGrp="1"/>
          </p:cNvSpPr>
          <p:nvPr>
            <p:ph type="subTitle" idx="1"/>
          </p:nvPr>
        </p:nvSpPr>
        <p:spPr>
          <a:xfrm>
            <a:off x="1371600" y="3867894"/>
            <a:ext cx="7016824" cy="361206"/>
          </a:xfrm>
        </p:spPr>
        <p:txBody>
          <a:bodyPr>
            <a:normAutofit fontScale="70000" lnSpcReduction="20000"/>
          </a:bodyPr>
          <a:lstStyle/>
          <a:p>
            <a:r>
              <a:rPr lang="ru-RU" dirty="0"/>
              <a:t>Александр Владимирович Леонтович</a:t>
            </a:r>
          </a:p>
          <a:p>
            <a:endParaRPr lang="ru-RU" dirty="0"/>
          </a:p>
        </p:txBody>
      </p:sp>
      <p:pic>
        <p:nvPicPr>
          <p:cNvPr id="4" name="Заголовок 3"/>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1043608" y="260648"/>
            <a:ext cx="7704856" cy="130299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9289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Первоклассники Сочи будут обеспечены бесплатными учебниками на 7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2916" y="1926673"/>
            <a:ext cx="1367649" cy="1367649"/>
          </a:xfrm>
          <a:prstGeom prst="rect">
            <a:avLst/>
          </a:prstGeom>
          <a:noFill/>
          <a:extLst>
            <a:ext uri="{909E8E84-426E-40DD-AFC4-6F175D3DCCD1}">
              <a14:hiddenFill xmlns:a14="http://schemas.microsoft.com/office/drawing/2010/main">
                <a:solidFill>
                  <a:srgbClr val="FFFFFF"/>
                </a:solidFill>
              </a14:hiddenFill>
            </a:ext>
          </a:extLst>
        </p:spPr>
      </p:pic>
      <p:sp>
        <p:nvSpPr>
          <p:cNvPr id="8" name="Овал 7"/>
          <p:cNvSpPr/>
          <p:nvPr/>
        </p:nvSpPr>
        <p:spPr>
          <a:xfrm>
            <a:off x="607340" y="958938"/>
            <a:ext cx="7585406" cy="3302873"/>
          </a:xfrm>
          <a:prstGeom prst="ellipse">
            <a:avLst/>
          </a:prstGeom>
          <a:noFill/>
          <a:ln w="38100" cmpd="sng">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7" name="TextBox 16"/>
          <p:cNvSpPr txBox="1"/>
          <p:nvPr/>
        </p:nvSpPr>
        <p:spPr>
          <a:xfrm>
            <a:off x="7262489" y="1334755"/>
            <a:ext cx="2083884" cy="461665"/>
          </a:xfrm>
          <a:prstGeom prst="rect">
            <a:avLst/>
          </a:prstGeom>
          <a:noFill/>
        </p:spPr>
        <p:txBody>
          <a:bodyPr wrap="square" rtlCol="0">
            <a:spAutoFit/>
          </a:bodyPr>
          <a:lstStyle/>
          <a:p>
            <a:pPr algn="ctr"/>
            <a:r>
              <a:rPr lang="ru-RU" sz="1200" dirty="0" smtClean="0"/>
              <a:t>Лабораторное и цифровое оборудование </a:t>
            </a:r>
            <a:r>
              <a:rPr lang="en-US" sz="1200" dirty="0" smtClean="0"/>
              <a:t>PASCO</a:t>
            </a:r>
            <a:endParaRPr lang="en-US" sz="1200" dirty="0"/>
          </a:p>
        </p:txBody>
      </p:sp>
      <p:sp>
        <p:nvSpPr>
          <p:cNvPr id="22" name="TextBox 21"/>
          <p:cNvSpPr txBox="1"/>
          <p:nvPr/>
        </p:nvSpPr>
        <p:spPr>
          <a:xfrm>
            <a:off x="1168586" y="-110619"/>
            <a:ext cx="7024160" cy="1077218"/>
          </a:xfrm>
          <a:prstGeom prst="rect">
            <a:avLst/>
          </a:prstGeom>
          <a:noFill/>
        </p:spPr>
        <p:txBody>
          <a:bodyPr wrap="square" rtlCol="0">
            <a:spAutoFit/>
          </a:bodyPr>
          <a:lstStyle/>
          <a:p>
            <a:r>
              <a:rPr lang="ru-RU" sz="3200" b="1" dirty="0" smtClean="0">
                <a:solidFill>
                  <a:srgbClr val="002060"/>
                </a:solidFill>
              </a:rPr>
              <a:t>Информационно-образовательная среда современной школы</a:t>
            </a:r>
            <a:endParaRPr lang="ru-RU" sz="3200" b="1" dirty="0">
              <a:solidFill>
                <a:srgbClr val="002060"/>
              </a:solidFill>
            </a:endParaRPr>
          </a:p>
        </p:txBody>
      </p:sp>
      <p:pic>
        <p:nvPicPr>
          <p:cNvPr id="24" name="Picture 6" descr="C:\Users\normaeva\Documents\Мои полученные файлы\1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2219545"/>
            <a:ext cx="1081226" cy="781657"/>
          </a:xfrm>
          <a:prstGeom prst="rect">
            <a:avLst/>
          </a:prstGeom>
          <a:noFill/>
          <a:extLst>
            <a:ext uri="{909E8E84-426E-40DD-AFC4-6F175D3DCCD1}">
              <a14:hiddenFill xmlns:a14="http://schemas.microsoft.com/office/drawing/2010/main">
                <a:solidFill>
                  <a:srgbClr val="FFFFFF"/>
                </a:solidFill>
              </a14:hiddenFill>
            </a:ext>
          </a:extLst>
        </p:spPr>
      </p:pic>
      <p:pic>
        <p:nvPicPr>
          <p:cNvPr id="25" name="Изображение 1"/>
          <p:cNvPicPr>
            <a:picLocks noChangeAspect="1"/>
          </p:cNvPicPr>
          <p:nvPr/>
        </p:nvPicPr>
        <p:blipFill>
          <a:blip r:embed="rId5"/>
          <a:stretch>
            <a:fillRect/>
          </a:stretch>
        </p:blipFill>
        <p:spPr>
          <a:xfrm>
            <a:off x="1066131" y="2867149"/>
            <a:ext cx="1144186" cy="1282699"/>
          </a:xfrm>
          <a:prstGeom prst="rect">
            <a:avLst/>
          </a:prstGeom>
        </p:spPr>
      </p:pic>
      <p:pic>
        <p:nvPicPr>
          <p:cNvPr id="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54178" y="3887119"/>
            <a:ext cx="882601" cy="734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5" descr="C:\Users\normaeva\Desktop\Мои отчеты\LCD дисплеи\1. ТТ\classroom-management-logo-1.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3798" y="763543"/>
            <a:ext cx="925428" cy="9362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Z:\@МАРКЕТИНГ\!Все материалы по цифровым лабораториям\PASCO\Изображения. Листовки\Датчики и Приборы на прозрачном фоне\675345.png"/>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a:off x="7395772" y="1992652"/>
            <a:ext cx="1512169" cy="1091773"/>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6660232" y="554609"/>
            <a:ext cx="2083884" cy="276999"/>
          </a:xfrm>
          <a:prstGeom prst="rect">
            <a:avLst/>
          </a:prstGeom>
          <a:noFill/>
        </p:spPr>
        <p:txBody>
          <a:bodyPr wrap="square" rtlCol="0">
            <a:spAutoFit/>
          </a:bodyPr>
          <a:lstStyle/>
          <a:p>
            <a:pPr algn="ctr"/>
            <a:r>
              <a:rPr lang="ru-RU" sz="1200" dirty="0" smtClean="0"/>
              <a:t>Управление классом</a:t>
            </a:r>
            <a:endParaRPr lang="en-US" sz="1200" dirty="0"/>
          </a:p>
        </p:txBody>
      </p:sp>
      <p:pic>
        <p:nvPicPr>
          <p:cNvPr id="32" name="Рисунок 31"/>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08992" y="688450"/>
            <a:ext cx="1041596" cy="860873"/>
          </a:xfrm>
          <a:prstGeom prst="rect">
            <a:avLst/>
          </a:prstGeom>
        </p:spPr>
      </p:pic>
      <p:sp>
        <p:nvSpPr>
          <p:cNvPr id="33" name="TextBox 32"/>
          <p:cNvSpPr txBox="1"/>
          <p:nvPr/>
        </p:nvSpPr>
        <p:spPr>
          <a:xfrm>
            <a:off x="-535" y="3283631"/>
            <a:ext cx="1215751" cy="461665"/>
          </a:xfrm>
          <a:prstGeom prst="rect">
            <a:avLst/>
          </a:prstGeom>
          <a:noFill/>
        </p:spPr>
        <p:txBody>
          <a:bodyPr wrap="square" rtlCol="0">
            <a:spAutoFit/>
          </a:bodyPr>
          <a:lstStyle/>
          <a:p>
            <a:pPr algn="ctr"/>
            <a:r>
              <a:rPr lang="ru-RU" sz="1200" dirty="0" err="1" smtClean="0"/>
              <a:t>Нетбук</a:t>
            </a:r>
            <a:endParaRPr lang="ru-RU" sz="1200" dirty="0" smtClean="0"/>
          </a:p>
          <a:p>
            <a:pPr algn="ctr"/>
            <a:r>
              <a:rPr lang="ru-RU" sz="1200" dirty="0" smtClean="0"/>
              <a:t> обучающегося</a:t>
            </a:r>
            <a:endParaRPr lang="en-US" sz="1200" dirty="0"/>
          </a:p>
        </p:txBody>
      </p:sp>
      <p:pic>
        <p:nvPicPr>
          <p:cNvPr id="1028" name="Picture 4" descr="Цифровой микроскоп kena купить, цена, описание, характеристики - POLYMEDIA"/>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07694" y="3540123"/>
            <a:ext cx="1240747" cy="954421"/>
          </a:xfrm>
          <a:prstGeom prst="rect">
            <a:avLst/>
          </a:prstGeom>
          <a:noFill/>
          <a:extLst>
            <a:ext uri="{909E8E84-426E-40DD-AFC4-6F175D3DCCD1}">
              <a14:hiddenFill xmlns:a14="http://schemas.microsoft.com/office/drawing/2010/main">
                <a:solidFill>
                  <a:srgbClr val="FFFFFF"/>
                </a:solidFill>
              </a14:hiddenFill>
            </a:ext>
          </a:extLst>
        </p:spPr>
      </p:pic>
      <p:pic>
        <p:nvPicPr>
          <p:cNvPr id="20" name="Изображение 22"/>
          <p:cNvPicPr>
            <a:picLocks noChangeAspect="1"/>
          </p:cNvPicPr>
          <p:nvPr/>
        </p:nvPicPr>
        <p:blipFill>
          <a:blip r:embed="rId11"/>
          <a:stretch>
            <a:fillRect/>
          </a:stretch>
        </p:blipFill>
        <p:spPr>
          <a:xfrm>
            <a:off x="6861611" y="3261979"/>
            <a:ext cx="830244" cy="1271574"/>
          </a:xfrm>
          <a:prstGeom prst="rect">
            <a:avLst/>
          </a:prstGeom>
          <a:ln>
            <a:noFill/>
          </a:ln>
          <a:effectLst>
            <a:softEdge rad="112500"/>
          </a:effectLst>
        </p:spPr>
      </p:pic>
      <p:sp>
        <p:nvSpPr>
          <p:cNvPr id="37" name="TextBox 36"/>
          <p:cNvSpPr txBox="1"/>
          <p:nvPr/>
        </p:nvSpPr>
        <p:spPr>
          <a:xfrm>
            <a:off x="7262489" y="3785803"/>
            <a:ext cx="2083884" cy="461665"/>
          </a:xfrm>
          <a:prstGeom prst="rect">
            <a:avLst/>
          </a:prstGeom>
          <a:noFill/>
        </p:spPr>
        <p:txBody>
          <a:bodyPr wrap="square" rtlCol="0">
            <a:spAutoFit/>
          </a:bodyPr>
          <a:lstStyle/>
          <a:p>
            <a:pPr algn="ctr"/>
            <a:r>
              <a:rPr lang="ru-RU" sz="1200" dirty="0" smtClean="0"/>
              <a:t>Цифровой микроскоп и документ камера</a:t>
            </a:r>
            <a:endParaRPr lang="en-US" sz="1200" dirty="0"/>
          </a:p>
        </p:txBody>
      </p:sp>
      <p:sp>
        <p:nvSpPr>
          <p:cNvPr id="38" name="Овал 37"/>
          <p:cNvSpPr/>
          <p:nvPr/>
        </p:nvSpPr>
        <p:spPr>
          <a:xfrm>
            <a:off x="2187794" y="1635645"/>
            <a:ext cx="4297970" cy="1872853"/>
          </a:xfrm>
          <a:prstGeom prst="ellipse">
            <a:avLst/>
          </a:prstGeom>
          <a:noFill/>
          <a:ln w="38100" cmpd="sng">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pic>
        <p:nvPicPr>
          <p:cNvPr id="7"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336779" y="3883423"/>
            <a:ext cx="1000700" cy="728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5442890" y="4390533"/>
            <a:ext cx="2083884" cy="461665"/>
          </a:xfrm>
          <a:prstGeom prst="rect">
            <a:avLst/>
          </a:prstGeom>
          <a:noFill/>
        </p:spPr>
        <p:txBody>
          <a:bodyPr wrap="square" rtlCol="0">
            <a:spAutoFit/>
          </a:bodyPr>
          <a:lstStyle/>
          <a:p>
            <a:pPr algn="ctr"/>
            <a:r>
              <a:rPr lang="ru-RU" sz="1200" dirty="0" smtClean="0"/>
              <a:t>Система контроля качества знания</a:t>
            </a:r>
            <a:endParaRPr lang="en-US" sz="1200" dirty="0"/>
          </a:p>
        </p:txBody>
      </p:sp>
      <p:pic>
        <p:nvPicPr>
          <p:cNvPr id="40"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50588" y="1334755"/>
            <a:ext cx="729977" cy="7299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67168" y="1968492"/>
            <a:ext cx="838688" cy="83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2" name="Группа 41"/>
          <p:cNvGrpSpPr/>
          <p:nvPr/>
        </p:nvGrpSpPr>
        <p:grpSpPr>
          <a:xfrm>
            <a:off x="5623452" y="2913842"/>
            <a:ext cx="687892" cy="896564"/>
            <a:chOff x="6173719" y="1203599"/>
            <a:chExt cx="2041541" cy="2842090"/>
          </a:xfrm>
        </p:grpSpPr>
        <p:pic>
          <p:nvPicPr>
            <p:cNvPr id="43" name="Picture 4"/>
            <p:cNvPicPr>
              <a:picLocks noChangeAspect="1" noChangeArrowheads="1"/>
            </p:cNvPicPr>
            <p:nvPr/>
          </p:nvPicPr>
          <p:blipFill>
            <a:blip r:embed="rId15" cstate="print">
              <a:extLst>
                <a:ext uri="{BEBA8EAE-BF5A-486C-A8C5-ECC9F3942E4B}">
                  <a14:imgProps xmlns:a14="http://schemas.microsoft.com/office/drawing/2010/main">
                    <a14:imgLayer r:embed="rId16">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6173719" y="1203599"/>
              <a:ext cx="2041541" cy="28420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2" descr="http://www.polymedia.ru/upload/medialibrary/649/aver.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786045" y="1272145"/>
              <a:ext cx="816888" cy="1075570"/>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TextBox 44"/>
          <p:cNvSpPr txBox="1"/>
          <p:nvPr/>
        </p:nvSpPr>
        <p:spPr>
          <a:xfrm>
            <a:off x="171734" y="600775"/>
            <a:ext cx="1215751" cy="461665"/>
          </a:xfrm>
          <a:prstGeom prst="rect">
            <a:avLst/>
          </a:prstGeom>
          <a:noFill/>
        </p:spPr>
        <p:txBody>
          <a:bodyPr wrap="square" rtlCol="0">
            <a:spAutoFit/>
          </a:bodyPr>
          <a:lstStyle/>
          <a:p>
            <a:pPr algn="ctr"/>
            <a:r>
              <a:rPr lang="ru-RU" sz="1200" dirty="0" smtClean="0"/>
              <a:t>Лингафонный комплекс</a:t>
            </a:r>
            <a:endParaRPr lang="en-US" sz="1200" dirty="0"/>
          </a:p>
        </p:txBody>
      </p:sp>
      <p:grpSp>
        <p:nvGrpSpPr>
          <p:cNvPr id="46" name="Группа 45"/>
          <p:cNvGrpSpPr>
            <a:grpSpLocks/>
          </p:cNvGrpSpPr>
          <p:nvPr/>
        </p:nvGrpSpPr>
        <p:grpSpPr bwMode="auto">
          <a:xfrm>
            <a:off x="708281" y="1133107"/>
            <a:ext cx="1252463" cy="931625"/>
            <a:chOff x="3105149" y="2717800"/>
            <a:chExt cx="4656416" cy="3318919"/>
          </a:xfrm>
        </p:grpSpPr>
        <p:pic>
          <p:nvPicPr>
            <p:cNvPr id="47" name="Рисунок 46"/>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824288" y="2717800"/>
              <a:ext cx="3937277" cy="283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16" descr="Student"/>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105149" y="3433219"/>
              <a:ext cx="1711325"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9" name="Группа 48"/>
          <p:cNvGrpSpPr/>
          <p:nvPr/>
        </p:nvGrpSpPr>
        <p:grpSpPr>
          <a:xfrm>
            <a:off x="1695203" y="1433317"/>
            <a:ext cx="644549" cy="480273"/>
            <a:chOff x="5105886" y="1586894"/>
            <a:chExt cx="1011332" cy="633940"/>
          </a:xfrm>
        </p:grpSpPr>
        <p:pic>
          <p:nvPicPr>
            <p:cNvPr id="50" name="Picture 8" descr="Информация о planetcalc.ru: Онлайн калькуляторы"/>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105886" y="1716778"/>
              <a:ext cx="685884" cy="50405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0" descr="GoodPrint.Ru - магазин расходных материалов"/>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364088" y="1586894"/>
              <a:ext cx="753130" cy="4581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2" name="Группа 51"/>
          <p:cNvGrpSpPr/>
          <p:nvPr/>
        </p:nvGrpSpPr>
        <p:grpSpPr>
          <a:xfrm>
            <a:off x="1341050" y="1433317"/>
            <a:ext cx="644549" cy="480273"/>
            <a:chOff x="5105886" y="1586894"/>
            <a:chExt cx="1011332" cy="633940"/>
          </a:xfrm>
        </p:grpSpPr>
        <p:pic>
          <p:nvPicPr>
            <p:cNvPr id="53" name="Picture 8" descr="Информация о planetcalc.ru: Онлайн калькуляторы"/>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105886" y="1716778"/>
              <a:ext cx="685884" cy="50405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0" descr="GoodPrint.Ru - магазин расходных материалов"/>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364088" y="1586894"/>
              <a:ext cx="753130" cy="458154"/>
            </a:xfrm>
            <a:prstGeom prst="rect">
              <a:avLst/>
            </a:prstGeom>
            <a:noFill/>
            <a:extLst>
              <a:ext uri="{909E8E84-426E-40DD-AFC4-6F175D3DCCD1}">
                <a14:hiddenFill xmlns:a14="http://schemas.microsoft.com/office/drawing/2010/main">
                  <a:solidFill>
                    <a:srgbClr val="FFFFFF"/>
                  </a:solidFill>
                </a14:hiddenFill>
              </a:ext>
            </a:extLst>
          </p:spPr>
        </p:pic>
      </p:grpSp>
      <p:pic>
        <p:nvPicPr>
          <p:cNvPr id="1032" name="Picture 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210317" y="1737436"/>
            <a:ext cx="705499" cy="879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TextBox 56"/>
          <p:cNvSpPr txBox="1"/>
          <p:nvPr/>
        </p:nvSpPr>
        <p:spPr>
          <a:xfrm>
            <a:off x="5073389" y="2305889"/>
            <a:ext cx="1215751" cy="461665"/>
          </a:xfrm>
          <a:prstGeom prst="rect">
            <a:avLst/>
          </a:prstGeom>
          <a:noFill/>
        </p:spPr>
        <p:txBody>
          <a:bodyPr wrap="square" rtlCol="0">
            <a:spAutoFit/>
          </a:bodyPr>
          <a:lstStyle/>
          <a:p>
            <a:pPr algn="ctr"/>
            <a:r>
              <a:rPr lang="ru-RU" sz="1200" dirty="0" smtClean="0"/>
              <a:t>Электронный учебник</a:t>
            </a:r>
            <a:endParaRPr lang="en-US" sz="1200" dirty="0"/>
          </a:p>
        </p:txBody>
      </p:sp>
      <p:sp>
        <p:nvSpPr>
          <p:cNvPr id="58" name="TextBox 57"/>
          <p:cNvSpPr txBox="1"/>
          <p:nvPr/>
        </p:nvSpPr>
        <p:spPr>
          <a:xfrm>
            <a:off x="2846302" y="2038556"/>
            <a:ext cx="1215751" cy="276999"/>
          </a:xfrm>
          <a:prstGeom prst="rect">
            <a:avLst/>
          </a:prstGeom>
          <a:noFill/>
        </p:spPr>
        <p:txBody>
          <a:bodyPr wrap="square" rtlCol="0">
            <a:spAutoFit/>
          </a:bodyPr>
          <a:lstStyle/>
          <a:p>
            <a:pPr algn="ctr"/>
            <a:r>
              <a:rPr lang="ru-RU" sz="1200" dirty="0" smtClean="0"/>
              <a:t>УМК</a:t>
            </a:r>
            <a:endParaRPr lang="en-US" sz="1200" dirty="0"/>
          </a:p>
        </p:txBody>
      </p:sp>
      <p:pic>
        <p:nvPicPr>
          <p:cNvPr id="39" name="Picture 2"/>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l="33333" t="19110" r="30740" b="7704"/>
          <a:stretch/>
        </p:blipFill>
        <p:spPr bwMode="auto">
          <a:xfrm>
            <a:off x="4075415" y="3091401"/>
            <a:ext cx="649256" cy="8266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059186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471"/>
            <a:ext cx="8229600" cy="579073"/>
          </a:xfrm>
        </p:spPr>
        <p:txBody>
          <a:bodyPr>
            <a:noAutofit/>
          </a:bodyPr>
          <a:lstStyle/>
          <a:p>
            <a:r>
              <a:rPr lang="ru-RU" sz="2400" b="1" dirty="0" smtClean="0"/>
              <a:t>Аппаратные решения для естественнонаучного эксперимента с</a:t>
            </a:r>
            <a:r>
              <a:rPr lang="ru-RU" sz="2400" b="1" spc="0" dirty="0" smtClean="0"/>
              <a:t> </a:t>
            </a:r>
            <a:r>
              <a:rPr lang="en-US" sz="2400" b="1" spc="0" dirty="0" smtClean="0"/>
              <a:t>PASCO</a:t>
            </a:r>
            <a:endParaRPr lang="ru-RU" sz="2400" b="1" spc="0" dirty="0"/>
          </a:p>
        </p:txBody>
      </p:sp>
      <p:pic>
        <p:nvPicPr>
          <p:cNvPr id="1027" name="Picture 3" descr="C:\Users\dibirov\Desktop\PASCO\Изображения\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050" y="1433789"/>
            <a:ext cx="1152000" cy="7775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8" name="Picture 4" descr="C:\Users\dibirov\Desktop\PASCO\Изображения\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738" y="631221"/>
            <a:ext cx="1152000" cy="7775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9" name="Picture 5" descr="C:\Users\dibirov\Desktop\PASCO\Изображения\1-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630544"/>
            <a:ext cx="1152000" cy="7775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C:\Users\dibirov\Desktop\PASCO\Изображения\1-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8342" y="1412679"/>
            <a:ext cx="1152000" cy="7775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1" name="Picture 7" descr="C:\Users\dibirov\Desktop\PASCO\Изображения\1-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050" y="3228661"/>
            <a:ext cx="1152000" cy="7775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2" name="Picture 8" descr="C:\Users\dibirov\Desktop\PASCO\Изображения\1-6.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738" y="4011910"/>
            <a:ext cx="1152000" cy="7775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3" name="Picture 9" descr="C:\Users\dibirov\Desktop\PASCO\Изображения\1-7.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8263" y="4011909"/>
            <a:ext cx="1152000" cy="7775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4" name="Picture 10" descr="C:\Users\dibirov\Desktop\PASCO\Изображения\1-8.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78342" y="3185331"/>
            <a:ext cx="1152000" cy="7775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166" y="2194157"/>
            <a:ext cx="2841572" cy="523220"/>
          </a:xfrm>
          <a:prstGeom prst="rect">
            <a:avLst/>
          </a:prstGeom>
        </p:spPr>
        <p:txBody>
          <a:bodyPr wrap="square">
            <a:spAutoFit/>
          </a:bodyPr>
          <a:lstStyle/>
          <a:p>
            <a:r>
              <a:rPr lang="ru-RU" sz="1400" b="1" dirty="0" smtClean="0">
                <a:solidFill>
                  <a:schemeClr val="accent4">
                    <a:lumMod val="50000"/>
                  </a:schemeClr>
                </a:solidFill>
              </a:rPr>
              <a:t>Устройства для сбора </a:t>
            </a:r>
            <a:r>
              <a:rPr lang="ru-RU" sz="1400" b="1" dirty="0">
                <a:solidFill>
                  <a:schemeClr val="accent4">
                    <a:lumMod val="50000"/>
                  </a:schemeClr>
                </a:solidFill>
              </a:rPr>
              <a:t>данных и </a:t>
            </a:r>
            <a:r>
              <a:rPr lang="ru-RU" sz="1400" b="1" dirty="0" smtClean="0">
                <a:solidFill>
                  <a:schemeClr val="accent4">
                    <a:lumMod val="50000"/>
                  </a:schemeClr>
                </a:solidFill>
              </a:rPr>
              <a:t>анализа, интерфейсы для ПК</a:t>
            </a:r>
            <a:endParaRPr lang="ru-RU" sz="1400" b="1" dirty="0">
              <a:solidFill>
                <a:schemeClr val="accent4">
                  <a:lumMod val="50000"/>
                </a:schemeClr>
              </a:solidFill>
            </a:endParaRPr>
          </a:p>
        </p:txBody>
      </p:sp>
      <p:sp>
        <p:nvSpPr>
          <p:cNvPr id="15" name="Прямоугольник 14"/>
          <p:cNvSpPr/>
          <p:nvPr/>
        </p:nvSpPr>
        <p:spPr>
          <a:xfrm>
            <a:off x="2166" y="884923"/>
            <a:ext cx="2841572" cy="523220"/>
          </a:xfrm>
          <a:prstGeom prst="rect">
            <a:avLst/>
          </a:prstGeom>
        </p:spPr>
        <p:txBody>
          <a:bodyPr wrap="square">
            <a:spAutoFit/>
          </a:bodyPr>
          <a:lstStyle/>
          <a:p>
            <a:pPr algn="r"/>
            <a:r>
              <a:rPr lang="ru-RU" sz="1400" b="1" dirty="0" smtClean="0">
                <a:solidFill>
                  <a:schemeClr val="accent4">
                    <a:lumMod val="50000"/>
                  </a:schemeClr>
                </a:solidFill>
              </a:rPr>
              <a:t>Более 70 цифровых датчиков </a:t>
            </a:r>
            <a:br>
              <a:rPr lang="ru-RU" sz="1400" b="1" dirty="0" smtClean="0">
                <a:solidFill>
                  <a:schemeClr val="accent4">
                    <a:lumMod val="50000"/>
                  </a:schemeClr>
                </a:solidFill>
              </a:rPr>
            </a:br>
            <a:r>
              <a:rPr lang="ru-RU" sz="1400" b="1" dirty="0" smtClean="0">
                <a:solidFill>
                  <a:schemeClr val="accent4">
                    <a:lumMod val="50000"/>
                  </a:schemeClr>
                </a:solidFill>
              </a:rPr>
              <a:t>и мульти-датчиков</a:t>
            </a:r>
            <a:endParaRPr lang="ru-RU" sz="1400" b="1" dirty="0">
              <a:solidFill>
                <a:schemeClr val="accent4">
                  <a:lumMod val="50000"/>
                </a:schemeClr>
              </a:solidFill>
            </a:endParaRPr>
          </a:p>
        </p:txBody>
      </p:sp>
      <p:sp>
        <p:nvSpPr>
          <p:cNvPr id="17" name="Прямоугольник 16"/>
          <p:cNvSpPr/>
          <p:nvPr/>
        </p:nvSpPr>
        <p:spPr>
          <a:xfrm>
            <a:off x="6300263" y="882446"/>
            <a:ext cx="2843736" cy="523220"/>
          </a:xfrm>
          <a:prstGeom prst="rect">
            <a:avLst/>
          </a:prstGeom>
        </p:spPr>
        <p:txBody>
          <a:bodyPr wrap="square">
            <a:spAutoFit/>
          </a:bodyPr>
          <a:lstStyle/>
          <a:p>
            <a:r>
              <a:rPr lang="ru-RU" sz="1400" b="1" dirty="0" smtClean="0">
                <a:solidFill>
                  <a:schemeClr val="accent4">
                    <a:lumMod val="50000"/>
                  </a:schemeClr>
                </a:solidFill>
              </a:rPr>
              <a:t>Библиотека видеозаписей  демонстраций и опытов</a:t>
            </a:r>
            <a:endParaRPr lang="ru-RU" sz="1400" b="1" dirty="0">
              <a:solidFill>
                <a:schemeClr val="accent4">
                  <a:lumMod val="50000"/>
                </a:schemeClr>
              </a:solidFill>
            </a:endParaRPr>
          </a:p>
        </p:txBody>
      </p:sp>
      <p:sp>
        <p:nvSpPr>
          <p:cNvPr id="18" name="Прямоугольник 17"/>
          <p:cNvSpPr/>
          <p:nvPr/>
        </p:nvSpPr>
        <p:spPr>
          <a:xfrm>
            <a:off x="6300263" y="2197363"/>
            <a:ext cx="2843737" cy="523220"/>
          </a:xfrm>
          <a:prstGeom prst="rect">
            <a:avLst/>
          </a:prstGeom>
        </p:spPr>
        <p:txBody>
          <a:bodyPr wrap="square">
            <a:spAutoFit/>
          </a:bodyPr>
          <a:lstStyle/>
          <a:p>
            <a:pPr algn="r"/>
            <a:r>
              <a:rPr lang="ru-RU" sz="1400" b="1" dirty="0" smtClean="0">
                <a:solidFill>
                  <a:schemeClr val="accent4">
                    <a:lumMod val="50000"/>
                  </a:schemeClr>
                </a:solidFill>
              </a:rPr>
              <a:t>Интерактивное обучение </a:t>
            </a:r>
            <a:r>
              <a:rPr lang="en-US" sz="1400" b="1" dirty="0" smtClean="0">
                <a:solidFill>
                  <a:schemeClr val="accent4">
                    <a:lumMod val="50000"/>
                  </a:schemeClr>
                </a:solidFill>
              </a:rPr>
              <a:t>on-line</a:t>
            </a:r>
            <a:r>
              <a:rPr lang="ru-RU" sz="1400" b="1" dirty="0" smtClean="0">
                <a:solidFill>
                  <a:schemeClr val="accent4">
                    <a:lumMod val="50000"/>
                  </a:schemeClr>
                </a:solidFill>
              </a:rPr>
              <a:t>: </a:t>
            </a:r>
            <a:r>
              <a:rPr lang="ru-RU" sz="1400" b="1" dirty="0" err="1" smtClean="0">
                <a:solidFill>
                  <a:schemeClr val="accent4">
                    <a:lumMod val="50000"/>
                  </a:schemeClr>
                </a:solidFill>
              </a:rPr>
              <a:t>вебинары</a:t>
            </a:r>
            <a:r>
              <a:rPr lang="ru-RU" sz="1400" b="1" dirty="0" smtClean="0">
                <a:solidFill>
                  <a:schemeClr val="accent4">
                    <a:lumMod val="50000"/>
                  </a:schemeClr>
                </a:solidFill>
              </a:rPr>
              <a:t> по продуктам и ПО</a:t>
            </a:r>
            <a:endParaRPr lang="ru-RU" sz="1400" b="1" dirty="0">
              <a:solidFill>
                <a:schemeClr val="accent4">
                  <a:lumMod val="50000"/>
                </a:schemeClr>
              </a:solidFill>
            </a:endParaRPr>
          </a:p>
        </p:txBody>
      </p:sp>
      <p:sp>
        <p:nvSpPr>
          <p:cNvPr id="19" name="Прямоугольник 18"/>
          <p:cNvSpPr/>
          <p:nvPr/>
        </p:nvSpPr>
        <p:spPr>
          <a:xfrm>
            <a:off x="2166" y="2694712"/>
            <a:ext cx="2841572" cy="523220"/>
          </a:xfrm>
          <a:prstGeom prst="rect">
            <a:avLst/>
          </a:prstGeom>
        </p:spPr>
        <p:txBody>
          <a:bodyPr wrap="square">
            <a:spAutoFit/>
          </a:bodyPr>
          <a:lstStyle/>
          <a:p>
            <a:r>
              <a:rPr lang="ru-RU" sz="1400" b="1" dirty="0" smtClean="0">
                <a:solidFill>
                  <a:schemeClr val="accent4">
                    <a:lumMod val="50000"/>
                  </a:schemeClr>
                </a:solidFill>
              </a:rPr>
              <a:t>Уникальное ПО управления, сбора и обработки данных</a:t>
            </a:r>
            <a:endParaRPr lang="ru-RU" sz="1400" b="1" dirty="0">
              <a:solidFill>
                <a:schemeClr val="accent4">
                  <a:lumMod val="50000"/>
                </a:schemeClr>
              </a:solidFill>
            </a:endParaRPr>
          </a:p>
        </p:txBody>
      </p:sp>
      <p:sp>
        <p:nvSpPr>
          <p:cNvPr id="20" name="Прямоугольник 19"/>
          <p:cNvSpPr/>
          <p:nvPr/>
        </p:nvSpPr>
        <p:spPr>
          <a:xfrm>
            <a:off x="2166" y="4026481"/>
            <a:ext cx="2841572" cy="523220"/>
          </a:xfrm>
          <a:prstGeom prst="rect">
            <a:avLst/>
          </a:prstGeom>
        </p:spPr>
        <p:txBody>
          <a:bodyPr wrap="square">
            <a:spAutoFit/>
          </a:bodyPr>
          <a:lstStyle/>
          <a:p>
            <a:pPr algn="r"/>
            <a:r>
              <a:rPr lang="ru-RU" sz="1400" b="1" dirty="0" smtClean="0">
                <a:solidFill>
                  <a:schemeClr val="accent4">
                    <a:lumMod val="50000"/>
                  </a:schemeClr>
                </a:solidFill>
              </a:rPr>
              <a:t>Конструкции для экспериментов и сборные структуры </a:t>
            </a:r>
            <a:r>
              <a:rPr lang="en-US" sz="1400" b="1" dirty="0" smtClean="0">
                <a:solidFill>
                  <a:schemeClr val="accent4">
                    <a:lumMod val="50000"/>
                  </a:schemeClr>
                </a:solidFill>
              </a:rPr>
              <a:t>PASCO</a:t>
            </a:r>
            <a:endParaRPr lang="ru-RU" sz="1400" b="1" dirty="0">
              <a:solidFill>
                <a:schemeClr val="accent4">
                  <a:lumMod val="50000"/>
                </a:schemeClr>
              </a:solidFill>
            </a:endParaRPr>
          </a:p>
        </p:txBody>
      </p:sp>
      <p:sp>
        <p:nvSpPr>
          <p:cNvPr id="21" name="Прямоугольник 20"/>
          <p:cNvSpPr/>
          <p:nvPr/>
        </p:nvSpPr>
        <p:spPr>
          <a:xfrm>
            <a:off x="6300262" y="4006260"/>
            <a:ext cx="2843737" cy="523220"/>
          </a:xfrm>
          <a:prstGeom prst="rect">
            <a:avLst/>
          </a:prstGeom>
        </p:spPr>
        <p:txBody>
          <a:bodyPr wrap="square">
            <a:spAutoFit/>
          </a:bodyPr>
          <a:lstStyle/>
          <a:p>
            <a:r>
              <a:rPr lang="ru-RU" sz="1400" b="1" dirty="0" smtClean="0">
                <a:solidFill>
                  <a:schemeClr val="accent4">
                    <a:lumMod val="50000"/>
                  </a:schemeClr>
                </a:solidFill>
              </a:rPr>
              <a:t>Моделирование экосистем, сбор данных в реальном времени</a:t>
            </a:r>
            <a:endParaRPr lang="ru-RU" sz="1400" b="1" dirty="0">
              <a:solidFill>
                <a:schemeClr val="accent4">
                  <a:lumMod val="50000"/>
                </a:schemeClr>
              </a:solidFill>
            </a:endParaRPr>
          </a:p>
        </p:txBody>
      </p:sp>
      <p:sp>
        <p:nvSpPr>
          <p:cNvPr id="22" name="Прямоугольник 21"/>
          <p:cNvSpPr/>
          <p:nvPr/>
        </p:nvSpPr>
        <p:spPr>
          <a:xfrm>
            <a:off x="6300263" y="2662111"/>
            <a:ext cx="2852848" cy="523220"/>
          </a:xfrm>
          <a:prstGeom prst="rect">
            <a:avLst/>
          </a:prstGeom>
        </p:spPr>
        <p:txBody>
          <a:bodyPr wrap="square">
            <a:spAutoFit/>
          </a:bodyPr>
          <a:lstStyle/>
          <a:p>
            <a:pPr algn="r"/>
            <a:r>
              <a:rPr lang="ru-RU" sz="1400" b="1" dirty="0" smtClean="0">
                <a:solidFill>
                  <a:schemeClr val="accent4">
                    <a:lumMod val="50000"/>
                  </a:schemeClr>
                </a:solidFill>
              </a:rPr>
              <a:t>Бесплатное скачивание файлов и материалов для опытов</a:t>
            </a:r>
            <a:endParaRPr lang="ru-RU" sz="1400" b="1" dirty="0">
              <a:solidFill>
                <a:schemeClr val="accent4">
                  <a:lumMod val="50000"/>
                </a:schemeClr>
              </a:solidFill>
            </a:endParaRPr>
          </a:p>
        </p:txBody>
      </p:sp>
      <p:cxnSp>
        <p:nvCxnSpPr>
          <p:cNvPr id="186" name="Прямая соединительная линия 185"/>
          <p:cNvCxnSpPr>
            <a:stCxn id="1028" idx="2"/>
          </p:cNvCxnSpPr>
          <p:nvPr/>
        </p:nvCxnSpPr>
        <p:spPr>
          <a:xfrm>
            <a:off x="3419738" y="1408820"/>
            <a:ext cx="905410" cy="1038504"/>
          </a:xfrm>
          <a:prstGeom prst="line">
            <a:avLst/>
          </a:prstGeom>
        </p:spPr>
        <p:style>
          <a:lnRef idx="3">
            <a:schemeClr val="accent2"/>
          </a:lnRef>
          <a:fillRef idx="0">
            <a:schemeClr val="accent2"/>
          </a:fillRef>
          <a:effectRef idx="2">
            <a:schemeClr val="accent2"/>
          </a:effectRef>
          <a:fontRef idx="minor">
            <a:schemeClr val="tx1"/>
          </a:fontRef>
        </p:style>
      </p:cxnSp>
      <p:cxnSp>
        <p:nvCxnSpPr>
          <p:cNvPr id="188" name="Прямая соединительная линия 187"/>
          <p:cNvCxnSpPr>
            <a:stCxn id="1029" idx="2"/>
          </p:cNvCxnSpPr>
          <p:nvPr/>
        </p:nvCxnSpPr>
        <p:spPr>
          <a:xfrm flipH="1">
            <a:off x="4598407" y="1408143"/>
            <a:ext cx="1125856" cy="925993"/>
          </a:xfrm>
          <a:prstGeom prst="line">
            <a:avLst/>
          </a:prstGeom>
        </p:spPr>
        <p:style>
          <a:lnRef idx="3">
            <a:schemeClr val="accent2"/>
          </a:lnRef>
          <a:fillRef idx="0">
            <a:schemeClr val="accent2"/>
          </a:fillRef>
          <a:effectRef idx="2">
            <a:schemeClr val="accent2"/>
          </a:effectRef>
          <a:fontRef idx="minor">
            <a:schemeClr val="tx1"/>
          </a:fontRef>
        </p:style>
      </p:cxnSp>
      <p:cxnSp>
        <p:nvCxnSpPr>
          <p:cNvPr id="191" name="Прямая соединительная линия 190"/>
          <p:cNvCxnSpPr>
            <a:stCxn id="1030" idx="1"/>
          </p:cNvCxnSpPr>
          <p:nvPr/>
        </p:nvCxnSpPr>
        <p:spPr>
          <a:xfrm flipH="1">
            <a:off x="4871666" y="1801479"/>
            <a:ext cx="2206676" cy="645845"/>
          </a:xfrm>
          <a:prstGeom prst="line">
            <a:avLst/>
          </a:prstGeom>
        </p:spPr>
        <p:style>
          <a:lnRef idx="3">
            <a:schemeClr val="accent2"/>
          </a:lnRef>
          <a:fillRef idx="0">
            <a:schemeClr val="accent2"/>
          </a:fillRef>
          <a:effectRef idx="2">
            <a:schemeClr val="accent2"/>
          </a:effectRef>
          <a:fontRef idx="minor">
            <a:schemeClr val="tx1"/>
          </a:fontRef>
        </p:style>
      </p:cxnSp>
      <p:cxnSp>
        <p:nvCxnSpPr>
          <p:cNvPr id="1185" name="Прямая соединительная линия 1184"/>
          <p:cNvCxnSpPr>
            <a:stCxn id="1034" idx="1"/>
          </p:cNvCxnSpPr>
          <p:nvPr/>
        </p:nvCxnSpPr>
        <p:spPr>
          <a:xfrm flipH="1" flipV="1">
            <a:off x="4984854" y="2720583"/>
            <a:ext cx="2093488" cy="853548"/>
          </a:xfrm>
          <a:prstGeom prst="line">
            <a:avLst/>
          </a:prstGeom>
        </p:spPr>
        <p:style>
          <a:lnRef idx="3">
            <a:schemeClr val="accent2"/>
          </a:lnRef>
          <a:fillRef idx="0">
            <a:schemeClr val="accent2"/>
          </a:fillRef>
          <a:effectRef idx="2">
            <a:schemeClr val="accent2"/>
          </a:effectRef>
          <a:fontRef idx="minor">
            <a:schemeClr val="tx1"/>
          </a:fontRef>
        </p:style>
      </p:cxnSp>
      <p:cxnSp>
        <p:nvCxnSpPr>
          <p:cNvPr id="1187" name="Прямая соединительная линия 1186"/>
          <p:cNvCxnSpPr>
            <a:stCxn id="1033" idx="0"/>
          </p:cNvCxnSpPr>
          <p:nvPr/>
        </p:nvCxnSpPr>
        <p:spPr>
          <a:xfrm flipH="1" flipV="1">
            <a:off x="4871666" y="2993842"/>
            <a:ext cx="852597" cy="1018067"/>
          </a:xfrm>
          <a:prstGeom prst="line">
            <a:avLst/>
          </a:prstGeom>
        </p:spPr>
        <p:style>
          <a:lnRef idx="3">
            <a:schemeClr val="accent2"/>
          </a:lnRef>
          <a:fillRef idx="0">
            <a:schemeClr val="accent2"/>
          </a:fillRef>
          <a:effectRef idx="2">
            <a:schemeClr val="accent2"/>
          </a:effectRef>
          <a:fontRef idx="minor">
            <a:schemeClr val="tx1"/>
          </a:fontRef>
        </p:style>
      </p:cxnSp>
      <p:cxnSp>
        <p:nvCxnSpPr>
          <p:cNvPr id="1189" name="Прямая соединительная линия 1188"/>
          <p:cNvCxnSpPr>
            <a:stCxn id="1032" idx="0"/>
          </p:cNvCxnSpPr>
          <p:nvPr/>
        </p:nvCxnSpPr>
        <p:spPr>
          <a:xfrm flipV="1">
            <a:off x="3419738" y="3107030"/>
            <a:ext cx="1178669" cy="90488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91" name="Прямая соединительная линия 1190"/>
          <p:cNvCxnSpPr>
            <a:stCxn id="1031" idx="3"/>
          </p:cNvCxnSpPr>
          <p:nvPr/>
        </p:nvCxnSpPr>
        <p:spPr>
          <a:xfrm flipV="1">
            <a:off x="2051050" y="2993842"/>
            <a:ext cx="2274098" cy="623619"/>
          </a:xfrm>
          <a:prstGeom prst="line">
            <a:avLst/>
          </a:prstGeom>
        </p:spPr>
        <p:style>
          <a:lnRef idx="3">
            <a:schemeClr val="accent2"/>
          </a:lnRef>
          <a:fillRef idx="0">
            <a:schemeClr val="accent2"/>
          </a:fillRef>
          <a:effectRef idx="2">
            <a:schemeClr val="accent2"/>
          </a:effectRef>
          <a:fontRef idx="minor">
            <a:schemeClr val="tx1"/>
          </a:fontRef>
        </p:style>
      </p:cxnSp>
      <p:cxnSp>
        <p:nvCxnSpPr>
          <p:cNvPr id="1193" name="Прямая соединительная линия 1192"/>
          <p:cNvCxnSpPr>
            <a:stCxn id="1027" idx="3"/>
          </p:cNvCxnSpPr>
          <p:nvPr/>
        </p:nvCxnSpPr>
        <p:spPr>
          <a:xfrm>
            <a:off x="2051050" y="1822589"/>
            <a:ext cx="2160910" cy="897994"/>
          </a:xfrm>
          <a:prstGeom prst="line">
            <a:avLst/>
          </a:prstGeom>
        </p:spPr>
        <p:style>
          <a:lnRef idx="3">
            <a:schemeClr val="accent2"/>
          </a:lnRef>
          <a:fillRef idx="0">
            <a:schemeClr val="accent2"/>
          </a:fillRef>
          <a:effectRef idx="2">
            <a:schemeClr val="accent2"/>
          </a:effectRef>
          <a:fontRef idx="minor">
            <a:schemeClr val="tx1"/>
          </a:fontRef>
        </p:style>
      </p:cxnSp>
      <p:pic>
        <p:nvPicPr>
          <p:cNvPr id="1036" name="Picture 12" descr="Experiments im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49959" y="1813833"/>
            <a:ext cx="1844082" cy="169655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3193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Датчики </a:t>
            </a:r>
            <a:r>
              <a:rPr lang="en-US" dirty="0" smtClean="0"/>
              <a:t>PASCO</a:t>
            </a:r>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635" y="915566"/>
            <a:ext cx="3686530" cy="38164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499992" y="961311"/>
            <a:ext cx="4032448" cy="3524042"/>
          </a:xfrm>
          <a:prstGeom prst="rect">
            <a:avLst/>
          </a:prstGeom>
          <a:noFill/>
        </p:spPr>
        <p:txBody>
          <a:bodyPr wrap="square" rtlCol="0">
            <a:spAutoFit/>
          </a:bodyPr>
          <a:lstStyle/>
          <a:p>
            <a:pPr marL="177800" indent="-177800">
              <a:spcBef>
                <a:spcPts val="600"/>
              </a:spcBef>
              <a:buFont typeface="Arial" pitchFamily="34" charset="0"/>
              <a:buChar char="•"/>
            </a:pPr>
            <a:r>
              <a:rPr lang="ru-RU" dirty="0" smtClean="0"/>
              <a:t>Более 70 наименований датчиков;</a:t>
            </a:r>
          </a:p>
          <a:p>
            <a:pPr marL="177800" indent="-177800">
              <a:spcBef>
                <a:spcPts val="600"/>
              </a:spcBef>
              <a:buFont typeface="Arial" pitchFamily="34" charset="0"/>
              <a:buChar char="•"/>
            </a:pPr>
            <a:r>
              <a:rPr lang="ru-RU" dirty="0" smtClean="0"/>
              <a:t>Соответствие предметным областям:</a:t>
            </a:r>
          </a:p>
          <a:p>
            <a:pPr marL="266700">
              <a:spcBef>
                <a:spcPts val="600"/>
              </a:spcBef>
            </a:pPr>
            <a:r>
              <a:rPr lang="ru-RU" dirty="0" smtClean="0"/>
              <a:t>- </a:t>
            </a:r>
            <a:r>
              <a:rPr lang="ru-RU" b="1" dirty="0" smtClean="0"/>
              <a:t>физика</a:t>
            </a:r>
            <a:r>
              <a:rPr lang="ru-RU" dirty="0" smtClean="0"/>
              <a:t/>
            </a:r>
            <a:br>
              <a:rPr lang="ru-RU" dirty="0" smtClean="0"/>
            </a:br>
            <a:r>
              <a:rPr lang="ru-RU" dirty="0" smtClean="0"/>
              <a:t>- </a:t>
            </a:r>
            <a:r>
              <a:rPr lang="ru-RU" b="1" dirty="0" smtClean="0"/>
              <a:t>химия</a:t>
            </a:r>
            <a:r>
              <a:rPr lang="ru-RU" dirty="0" smtClean="0"/>
              <a:t/>
            </a:r>
            <a:br>
              <a:rPr lang="ru-RU" dirty="0" smtClean="0"/>
            </a:br>
            <a:r>
              <a:rPr lang="ru-RU" dirty="0" smtClean="0"/>
              <a:t>- </a:t>
            </a:r>
            <a:r>
              <a:rPr lang="ru-RU" b="1" dirty="0" smtClean="0"/>
              <a:t>биология/физиология человека</a:t>
            </a:r>
            <a:r>
              <a:rPr lang="ru-RU" dirty="0" smtClean="0"/>
              <a:t/>
            </a:r>
            <a:br>
              <a:rPr lang="ru-RU" dirty="0" smtClean="0"/>
            </a:br>
            <a:r>
              <a:rPr lang="ru-RU" dirty="0" smtClean="0"/>
              <a:t>- </a:t>
            </a:r>
            <a:r>
              <a:rPr lang="ru-RU" b="1" dirty="0" smtClean="0"/>
              <a:t>география</a:t>
            </a:r>
            <a:r>
              <a:rPr lang="ru-RU" dirty="0" smtClean="0"/>
              <a:t/>
            </a:r>
            <a:br>
              <a:rPr lang="ru-RU" dirty="0" smtClean="0"/>
            </a:br>
            <a:r>
              <a:rPr lang="ru-RU" dirty="0" smtClean="0"/>
              <a:t>- </a:t>
            </a:r>
            <a:r>
              <a:rPr lang="ru-RU" b="1" dirty="0" smtClean="0"/>
              <a:t>природоведение/естествознание</a:t>
            </a:r>
            <a:r>
              <a:rPr lang="ru-RU" dirty="0" smtClean="0"/>
              <a:t/>
            </a:r>
            <a:br>
              <a:rPr lang="ru-RU" dirty="0" smtClean="0"/>
            </a:br>
            <a:r>
              <a:rPr lang="ru-RU" dirty="0" smtClean="0"/>
              <a:t>- </a:t>
            </a:r>
            <a:r>
              <a:rPr lang="ru-RU" b="1" dirty="0" smtClean="0"/>
              <a:t>окружающий</a:t>
            </a:r>
            <a:r>
              <a:rPr lang="ru-RU" dirty="0" smtClean="0"/>
              <a:t> </a:t>
            </a:r>
            <a:r>
              <a:rPr lang="ru-RU" b="1" dirty="0" smtClean="0"/>
              <a:t>мир</a:t>
            </a:r>
          </a:p>
          <a:p>
            <a:pPr marL="177800" indent="-177800">
              <a:spcBef>
                <a:spcPts val="600"/>
              </a:spcBef>
              <a:buFont typeface="Arial" pitchFamily="34" charset="0"/>
              <a:buChar char="•"/>
            </a:pPr>
            <a:r>
              <a:rPr lang="ru-RU" dirty="0" err="1" smtClean="0"/>
              <a:t>Автоопределение</a:t>
            </a:r>
            <a:r>
              <a:rPr lang="ru-RU" dirty="0" smtClean="0"/>
              <a:t> </a:t>
            </a:r>
            <a:r>
              <a:rPr lang="ru-RU" dirty="0"/>
              <a:t>интерфейсом</a:t>
            </a:r>
          </a:p>
          <a:p>
            <a:pPr marL="177800" indent="-177800">
              <a:spcBef>
                <a:spcPts val="600"/>
              </a:spcBef>
              <a:buFont typeface="Arial" pitchFamily="34" charset="0"/>
              <a:buChar char="•"/>
            </a:pPr>
            <a:r>
              <a:rPr lang="ru-RU" dirty="0"/>
              <a:t>Высокая точность показаний</a:t>
            </a:r>
          </a:p>
          <a:p>
            <a:pPr marL="177800" indent="-177800">
              <a:spcBef>
                <a:spcPts val="600"/>
              </a:spcBef>
              <a:buFont typeface="Arial" pitchFamily="34" charset="0"/>
              <a:buChar char="•"/>
            </a:pPr>
            <a:r>
              <a:rPr lang="ru-RU" dirty="0" smtClean="0"/>
              <a:t>Надежность( гарантия 5 лет)</a:t>
            </a:r>
            <a:endParaRPr lang="ru-RU" dirty="0"/>
          </a:p>
        </p:txBody>
      </p:sp>
    </p:spTree>
    <p:extLst>
      <p:ext uri="{BB962C8B-B14F-4D97-AF65-F5344CB8AC3E}">
        <p14:creationId xmlns:p14="http://schemas.microsoft.com/office/powerpoint/2010/main" val="5084476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147248" cy="591729"/>
          </a:xfrm>
        </p:spPr>
        <p:txBody>
          <a:bodyPr/>
          <a:lstStyle/>
          <a:p>
            <a:r>
              <a:rPr lang="ru-RU" sz="2800" spc="0" dirty="0" smtClean="0"/>
              <a:t>Уникальные цифровые мульти-датчики </a:t>
            </a:r>
            <a:r>
              <a:rPr lang="en-US" sz="2800" spc="0" dirty="0" smtClean="0"/>
              <a:t>PASCO</a:t>
            </a:r>
            <a:endParaRPr lang="ru-RU" sz="2800" spc="0" dirty="0"/>
          </a:p>
        </p:txBody>
      </p:sp>
      <p:pic>
        <p:nvPicPr>
          <p:cNvPr id="6146" name="Picture 2" descr="http://www.pasco.com/images/products/ps/PS2169_330_291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131888"/>
            <a:ext cx="4020990" cy="316805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148" name="Picture 4" descr="http://www.pasco.com/images/site_images/misc/logos/multimeasure_2150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275606"/>
            <a:ext cx="561975" cy="50482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18914" y="1158687"/>
            <a:ext cx="4181078" cy="369332"/>
          </a:xfrm>
          <a:prstGeom prst="rect">
            <a:avLst/>
          </a:prstGeom>
          <a:effectLst>
            <a:outerShdw blurRad="63500" sx="102000" sy="102000" algn="ctr"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wrap="square">
            <a:spAutoFit/>
          </a:bodyPr>
          <a:lstStyle/>
          <a:p>
            <a:r>
              <a:rPr lang="ru-RU" b="1" dirty="0" smtClean="0"/>
              <a:t>Мульти-датчик качества воды</a:t>
            </a:r>
            <a:endParaRPr lang="en-US" b="1" dirty="0"/>
          </a:p>
        </p:txBody>
      </p:sp>
      <p:sp>
        <p:nvSpPr>
          <p:cNvPr id="10" name="Прямоугольник 9"/>
          <p:cNvSpPr/>
          <p:nvPr/>
        </p:nvSpPr>
        <p:spPr>
          <a:xfrm>
            <a:off x="465237" y="1635647"/>
            <a:ext cx="4034755" cy="3323987"/>
          </a:xfrm>
          <a:prstGeom prst="rect">
            <a:avLst/>
          </a:prstGeom>
        </p:spPr>
        <p:txBody>
          <a:bodyPr wrap="square">
            <a:spAutoFit/>
          </a:bodyPr>
          <a:lstStyle/>
          <a:p>
            <a:pPr>
              <a:lnSpc>
                <a:spcPct val="150000"/>
              </a:lnSpc>
            </a:pPr>
            <a:r>
              <a:rPr lang="ru-RU" sz="2000" dirty="0" smtClean="0"/>
              <a:t>Датчик фиксирует показания </a:t>
            </a:r>
            <a:br>
              <a:rPr lang="ru-RU" sz="2000" dirty="0" smtClean="0"/>
            </a:br>
            <a:r>
              <a:rPr lang="ru-RU" sz="2000" dirty="0" smtClean="0"/>
              <a:t>следующих параметров:</a:t>
            </a:r>
          </a:p>
          <a:p>
            <a:pPr marL="622300" indent="-261938">
              <a:lnSpc>
                <a:spcPct val="150000"/>
              </a:lnSpc>
              <a:buFont typeface="Arial" pitchFamily="34" charset="0"/>
              <a:buChar char="•"/>
            </a:pPr>
            <a:r>
              <a:rPr lang="ru-RU" sz="2000" dirty="0" smtClean="0"/>
              <a:t>Температура</a:t>
            </a:r>
          </a:p>
          <a:p>
            <a:pPr marL="622300" indent="-261938">
              <a:lnSpc>
                <a:spcPct val="150000"/>
              </a:lnSpc>
              <a:buFont typeface="Arial" pitchFamily="34" charset="0"/>
              <a:buChar char="•"/>
            </a:pPr>
            <a:r>
              <a:rPr lang="en-US" sz="2000" dirty="0" smtClean="0"/>
              <a:t>pH</a:t>
            </a:r>
            <a:r>
              <a:rPr lang="ru-RU" sz="2000" dirty="0" smtClean="0"/>
              <a:t> или ион-селективный электрод</a:t>
            </a:r>
          </a:p>
          <a:p>
            <a:pPr marL="622300" indent="-261938">
              <a:lnSpc>
                <a:spcPct val="150000"/>
              </a:lnSpc>
              <a:buFont typeface="Arial" pitchFamily="34" charset="0"/>
              <a:buChar char="•"/>
            </a:pPr>
            <a:r>
              <a:rPr lang="ru-RU" sz="2000" dirty="0" smtClean="0"/>
              <a:t>Концентрация кислорода</a:t>
            </a:r>
          </a:p>
          <a:p>
            <a:pPr marL="622300" indent="-261938">
              <a:lnSpc>
                <a:spcPct val="150000"/>
              </a:lnSpc>
              <a:buFont typeface="Arial" pitchFamily="34" charset="0"/>
              <a:buChar char="•"/>
            </a:pPr>
            <a:r>
              <a:rPr lang="ru-RU" sz="2000" dirty="0" smtClean="0"/>
              <a:t>Проводимость</a:t>
            </a:r>
          </a:p>
        </p:txBody>
      </p:sp>
      <p:sp>
        <p:nvSpPr>
          <p:cNvPr id="11" name="Прямоугольник 10"/>
          <p:cNvSpPr/>
          <p:nvPr/>
        </p:nvSpPr>
        <p:spPr>
          <a:xfrm>
            <a:off x="1043608" y="762556"/>
            <a:ext cx="2858787" cy="369332"/>
          </a:xfrm>
          <a:prstGeom prst="rect">
            <a:avLst/>
          </a:prstGeom>
        </p:spPr>
        <p:txBody>
          <a:bodyPr wrap="square">
            <a:spAutoFit/>
          </a:bodyPr>
          <a:lstStyle/>
          <a:p>
            <a:r>
              <a:rPr lang="ru-RU" b="1" dirty="0" smtClean="0"/>
              <a:t>Пример мульти-датчика</a:t>
            </a:r>
            <a:endParaRPr lang="ru-RU" dirty="0"/>
          </a:p>
        </p:txBody>
      </p:sp>
    </p:spTree>
    <p:extLst>
      <p:ext uri="{BB962C8B-B14F-4D97-AF65-F5344CB8AC3E}">
        <p14:creationId xmlns:p14="http://schemas.microsoft.com/office/powerpoint/2010/main" val="23224908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Устройства</a:t>
            </a:r>
            <a:r>
              <a:rPr lang="ru-RU" spc="0" dirty="0" smtClean="0"/>
              <a:t> подключения датчиков к ПК</a:t>
            </a:r>
            <a:endParaRPr lang="ru-RU" spc="0" dirty="0"/>
          </a:p>
        </p:txBody>
      </p:sp>
      <p:pic>
        <p:nvPicPr>
          <p:cNvPr id="17" name="Picture 2" descr="USB Link - PS-2100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28" y="3128027"/>
            <a:ext cx="1944400" cy="153195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8" name="Picture 4" descr="http://www.pasco.com/images/products/ps/PS2010_330_690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844" y="3128806"/>
            <a:ext cx="1943412" cy="15311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9" name="Picture 6" descr="http://www.pasco.com/images/products/ps/PS2011_330_13557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560" y="3095508"/>
            <a:ext cx="1944400" cy="153195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 name="Picture 6" descr="http://www.pasco.com/images/products/ps/PS2011_330_13557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0234" y="3128806"/>
            <a:ext cx="1902138" cy="149865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1" name="Прямоугольник 20"/>
          <p:cNvSpPr/>
          <p:nvPr/>
        </p:nvSpPr>
        <p:spPr>
          <a:xfrm>
            <a:off x="7020560" y="699542"/>
            <a:ext cx="19444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b="1" dirty="0" err="1" smtClean="0"/>
              <a:t>SPARKlink</a:t>
            </a:r>
            <a:r>
              <a:rPr lang="en-US" b="1" dirty="0" smtClean="0"/>
              <a:t> Air</a:t>
            </a:r>
            <a:endParaRPr lang="ru-RU" b="1" dirty="0">
              <a:solidFill>
                <a:srgbClr val="FF0000"/>
              </a:solidFill>
            </a:endParaRPr>
          </a:p>
        </p:txBody>
      </p:sp>
      <p:sp>
        <p:nvSpPr>
          <p:cNvPr id="22" name="Прямоугольник 21"/>
          <p:cNvSpPr/>
          <p:nvPr/>
        </p:nvSpPr>
        <p:spPr>
          <a:xfrm>
            <a:off x="179328" y="699542"/>
            <a:ext cx="19444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b="1" dirty="0"/>
              <a:t>USB </a:t>
            </a:r>
            <a:r>
              <a:rPr lang="en-US" b="1" dirty="0" smtClean="0"/>
              <a:t>Link</a:t>
            </a:r>
            <a:endParaRPr lang="en-US" b="1" dirty="0"/>
          </a:p>
        </p:txBody>
      </p:sp>
      <p:sp>
        <p:nvSpPr>
          <p:cNvPr id="30" name="Прямоугольник 29"/>
          <p:cNvSpPr/>
          <p:nvPr/>
        </p:nvSpPr>
        <p:spPr>
          <a:xfrm>
            <a:off x="4931856" y="699542"/>
            <a:ext cx="19444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b="1" dirty="0" smtClean="0"/>
              <a:t>AirLink2</a:t>
            </a:r>
            <a:endParaRPr lang="en-US" b="1" dirty="0"/>
          </a:p>
        </p:txBody>
      </p:sp>
      <p:sp>
        <p:nvSpPr>
          <p:cNvPr id="31" name="Прямоугольник 30"/>
          <p:cNvSpPr/>
          <p:nvPr/>
        </p:nvSpPr>
        <p:spPr>
          <a:xfrm>
            <a:off x="2267560" y="699542"/>
            <a:ext cx="19444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b="1" dirty="0" err="1" smtClean="0"/>
              <a:t>SPARKlink</a:t>
            </a:r>
            <a:endParaRPr lang="ru-RU" b="1" dirty="0">
              <a:solidFill>
                <a:srgbClr val="FF0000"/>
              </a:solidFill>
            </a:endParaRPr>
          </a:p>
        </p:txBody>
      </p:sp>
      <p:sp>
        <p:nvSpPr>
          <p:cNvPr id="32" name="Прямоугольник 31"/>
          <p:cNvSpPr/>
          <p:nvPr/>
        </p:nvSpPr>
        <p:spPr>
          <a:xfrm>
            <a:off x="179328" y="1203598"/>
            <a:ext cx="4032632" cy="36933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ru-RU" b="1" dirty="0" smtClean="0"/>
              <a:t>Соединение по </a:t>
            </a:r>
            <a:r>
              <a:rPr lang="en-US" b="1" dirty="0" smtClean="0"/>
              <a:t>USB</a:t>
            </a:r>
            <a:endParaRPr lang="en-US" b="1" dirty="0"/>
          </a:p>
        </p:txBody>
      </p:sp>
      <p:sp>
        <p:nvSpPr>
          <p:cNvPr id="33" name="Прямоугольник 32"/>
          <p:cNvSpPr/>
          <p:nvPr/>
        </p:nvSpPr>
        <p:spPr>
          <a:xfrm>
            <a:off x="4932844" y="1203598"/>
            <a:ext cx="4032632" cy="36933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ru-RU" b="1" dirty="0" smtClean="0"/>
              <a:t>Соединение по </a:t>
            </a:r>
            <a:r>
              <a:rPr lang="en-US" b="1" dirty="0" smtClean="0"/>
              <a:t>Bluetooth</a:t>
            </a:r>
            <a:endParaRPr lang="en-US" b="1" dirty="0"/>
          </a:p>
        </p:txBody>
      </p:sp>
      <p:sp>
        <p:nvSpPr>
          <p:cNvPr id="35" name="Прямоугольник 34"/>
          <p:cNvSpPr/>
          <p:nvPr/>
        </p:nvSpPr>
        <p:spPr>
          <a:xfrm>
            <a:off x="7020560" y="1664830"/>
            <a:ext cx="1944400" cy="370800"/>
          </a:xfrm>
          <a:prstGeom prst="rect">
            <a:avLst/>
          </a:prstGeom>
        </p:spPr>
        <p:style>
          <a:lnRef idx="2">
            <a:schemeClr val="accent5"/>
          </a:lnRef>
          <a:fillRef idx="1">
            <a:schemeClr val="lt1"/>
          </a:fillRef>
          <a:effectRef idx="0">
            <a:schemeClr val="accent5"/>
          </a:effectRef>
          <a:fontRef idx="minor">
            <a:schemeClr val="dk1"/>
          </a:fontRef>
        </p:style>
        <p:txBody>
          <a:bodyPr wrap="square">
            <a:noAutofit/>
          </a:bodyPr>
          <a:lstStyle/>
          <a:p>
            <a:pPr algn="ctr"/>
            <a:r>
              <a:rPr lang="en-US" sz="1700" b="1" dirty="0"/>
              <a:t>2 </a:t>
            </a:r>
            <a:r>
              <a:rPr lang="ru-RU" sz="1700" b="1" dirty="0"/>
              <a:t>датчика </a:t>
            </a:r>
            <a:r>
              <a:rPr lang="en-US" sz="1700" b="1" dirty="0" err="1"/>
              <a:t>PASport</a:t>
            </a:r>
            <a:endParaRPr lang="ru-RU" sz="1700" b="1" dirty="0">
              <a:solidFill>
                <a:srgbClr val="FF0000"/>
              </a:solidFill>
            </a:endParaRPr>
          </a:p>
        </p:txBody>
      </p:sp>
      <p:sp>
        <p:nvSpPr>
          <p:cNvPr id="36" name="Прямоугольник 35"/>
          <p:cNvSpPr/>
          <p:nvPr/>
        </p:nvSpPr>
        <p:spPr>
          <a:xfrm>
            <a:off x="179328" y="1664831"/>
            <a:ext cx="1944400" cy="36933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b="1" dirty="0" smtClean="0"/>
              <a:t>1 </a:t>
            </a:r>
            <a:r>
              <a:rPr lang="ru-RU" b="1" dirty="0" smtClean="0"/>
              <a:t>датчик </a:t>
            </a:r>
            <a:r>
              <a:rPr lang="en-US" b="1" dirty="0" err="1" smtClean="0"/>
              <a:t>PASport</a:t>
            </a:r>
            <a:endParaRPr lang="en-US" b="1" dirty="0"/>
          </a:p>
        </p:txBody>
      </p:sp>
      <p:sp>
        <p:nvSpPr>
          <p:cNvPr id="37" name="Прямоугольник 36"/>
          <p:cNvSpPr/>
          <p:nvPr/>
        </p:nvSpPr>
        <p:spPr>
          <a:xfrm>
            <a:off x="4931856" y="1664831"/>
            <a:ext cx="1944400" cy="36933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b="1" dirty="0"/>
              <a:t>1 </a:t>
            </a:r>
            <a:r>
              <a:rPr lang="ru-RU" b="1" dirty="0"/>
              <a:t>датчик </a:t>
            </a:r>
            <a:r>
              <a:rPr lang="en-US" b="1" dirty="0" err="1"/>
              <a:t>PASport</a:t>
            </a:r>
            <a:endParaRPr lang="en-US" b="1" dirty="0"/>
          </a:p>
        </p:txBody>
      </p:sp>
      <p:sp>
        <p:nvSpPr>
          <p:cNvPr id="38" name="Прямоугольник 37"/>
          <p:cNvSpPr/>
          <p:nvPr/>
        </p:nvSpPr>
        <p:spPr>
          <a:xfrm>
            <a:off x="2267560" y="1664830"/>
            <a:ext cx="1944400" cy="370800"/>
          </a:xfrm>
          <a:prstGeom prst="rect">
            <a:avLst/>
          </a:prstGeom>
        </p:spPr>
        <p:style>
          <a:lnRef idx="2">
            <a:schemeClr val="accent5"/>
          </a:lnRef>
          <a:fillRef idx="1">
            <a:schemeClr val="lt1"/>
          </a:fillRef>
          <a:effectRef idx="0">
            <a:schemeClr val="accent5"/>
          </a:effectRef>
          <a:fontRef idx="minor">
            <a:schemeClr val="dk1"/>
          </a:fontRef>
        </p:style>
        <p:txBody>
          <a:bodyPr wrap="square">
            <a:noAutofit/>
          </a:bodyPr>
          <a:lstStyle/>
          <a:p>
            <a:pPr algn="ctr"/>
            <a:r>
              <a:rPr lang="en-US" sz="1700" b="1" dirty="0" smtClean="0"/>
              <a:t>2 </a:t>
            </a:r>
            <a:r>
              <a:rPr lang="ru-RU" sz="1700" b="1" dirty="0" smtClean="0"/>
              <a:t>датчика </a:t>
            </a:r>
            <a:r>
              <a:rPr lang="en-US" sz="1700" b="1" dirty="0" err="1" smtClean="0"/>
              <a:t>PASport</a:t>
            </a:r>
            <a:endParaRPr lang="ru-RU" sz="1700" b="1" dirty="0">
              <a:solidFill>
                <a:srgbClr val="FF0000"/>
              </a:solidFill>
            </a:endParaRPr>
          </a:p>
        </p:txBody>
      </p:sp>
      <p:sp>
        <p:nvSpPr>
          <p:cNvPr id="39" name="Прямоугольник 38"/>
          <p:cNvSpPr/>
          <p:nvPr/>
        </p:nvSpPr>
        <p:spPr>
          <a:xfrm>
            <a:off x="179328" y="2120247"/>
            <a:ext cx="8786148" cy="36933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ru-RU" b="1" dirty="0" smtClean="0"/>
              <a:t>Совместимо с ПО </a:t>
            </a:r>
            <a:r>
              <a:rPr lang="en-US" b="1" dirty="0" err="1" smtClean="0"/>
              <a:t>SPARKvue</a:t>
            </a:r>
            <a:r>
              <a:rPr lang="en-US" b="1" dirty="0" smtClean="0"/>
              <a:t>, Capstone</a:t>
            </a:r>
            <a:r>
              <a:rPr lang="en-US" b="1" dirty="0"/>
              <a:t>, </a:t>
            </a:r>
            <a:r>
              <a:rPr lang="en-US" b="1" dirty="0" err="1" smtClean="0"/>
              <a:t>SPARKvue</a:t>
            </a:r>
            <a:r>
              <a:rPr lang="en-US" b="1" dirty="0" smtClean="0"/>
              <a:t> HD </a:t>
            </a:r>
            <a:endParaRPr lang="en-US" b="1" dirty="0"/>
          </a:p>
        </p:txBody>
      </p:sp>
      <p:sp>
        <p:nvSpPr>
          <p:cNvPr id="40" name="Прямоугольник 39"/>
          <p:cNvSpPr/>
          <p:nvPr/>
        </p:nvSpPr>
        <p:spPr>
          <a:xfrm>
            <a:off x="179328" y="2573458"/>
            <a:ext cx="8786148" cy="36933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ru-RU" b="1" dirty="0" smtClean="0"/>
              <a:t>Работает с ПК, планшетами </a:t>
            </a:r>
            <a:r>
              <a:rPr lang="en-US" b="1" dirty="0" err="1" smtClean="0"/>
              <a:t>iPad</a:t>
            </a:r>
            <a:r>
              <a:rPr lang="en-US" b="1" dirty="0" smtClean="0"/>
              <a:t> (</a:t>
            </a:r>
            <a:r>
              <a:rPr lang="ru-RU" b="1" dirty="0" smtClean="0"/>
              <a:t>беспроводные</a:t>
            </a:r>
            <a:r>
              <a:rPr lang="en-US" b="1" dirty="0" smtClean="0"/>
              <a:t>)</a:t>
            </a:r>
            <a:r>
              <a:rPr lang="ru-RU" b="1" dirty="0" smtClean="0"/>
              <a:t>, устройствами на </a:t>
            </a:r>
            <a:r>
              <a:rPr lang="en-US" b="1" dirty="0" smtClean="0"/>
              <a:t>Android </a:t>
            </a:r>
            <a:endParaRPr lang="en-US" b="1" dirty="0"/>
          </a:p>
        </p:txBody>
      </p:sp>
    </p:spTree>
    <p:extLst>
      <p:ext uri="{BB962C8B-B14F-4D97-AF65-F5344CB8AC3E}">
        <p14:creationId xmlns:p14="http://schemas.microsoft.com/office/powerpoint/2010/main" val="21787881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471"/>
            <a:ext cx="8229600" cy="720080"/>
          </a:xfrm>
        </p:spPr>
        <p:txBody>
          <a:bodyPr>
            <a:normAutofit/>
          </a:bodyPr>
          <a:lstStyle/>
          <a:p>
            <a:r>
              <a:rPr lang="ru-RU" sz="2800" dirty="0" smtClean="0"/>
              <a:t>Решения </a:t>
            </a:r>
            <a:r>
              <a:rPr lang="en-US" sz="2800" dirty="0" smtClean="0"/>
              <a:t>PASCO</a:t>
            </a:r>
            <a:r>
              <a:rPr lang="ru-RU" sz="2800" dirty="0" smtClean="0"/>
              <a:t> для  образования</a:t>
            </a:r>
            <a:endParaRPr lang="ru-RU" sz="2800" dirty="0"/>
          </a:p>
        </p:txBody>
      </p:sp>
      <p:sp>
        <p:nvSpPr>
          <p:cNvPr id="3" name="Объект 2"/>
          <p:cNvSpPr>
            <a:spLocks noGrp="1"/>
          </p:cNvSpPr>
          <p:nvPr>
            <p:ph idx="1"/>
          </p:nvPr>
        </p:nvSpPr>
        <p:spPr>
          <a:xfrm>
            <a:off x="107504" y="703007"/>
            <a:ext cx="8856984" cy="2016224"/>
          </a:xfrm>
        </p:spPr>
        <p:txBody>
          <a:bodyPr>
            <a:normAutofit/>
          </a:bodyPr>
          <a:lstStyle/>
          <a:p>
            <a:r>
              <a:rPr lang="ru-RU" sz="2000" dirty="0" smtClean="0"/>
              <a:t>специальные устройства и программы для серьезного математического анализа, необходимого как для углубленного изучения наук так и для проведения научных исследований.</a:t>
            </a:r>
          </a:p>
          <a:p>
            <a:r>
              <a:rPr lang="ru-RU" sz="2000" dirty="0"/>
              <a:t>д</a:t>
            </a:r>
            <a:r>
              <a:rPr lang="ru-RU" sz="2000" dirty="0" smtClean="0"/>
              <a:t>ополнительные конструкции и механизмы для создания специальных условий экспериментов </a:t>
            </a:r>
            <a:endParaRPr lang="ru-RU" sz="20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185" t="30000" r="17222" b="15809"/>
          <a:stretch/>
        </p:blipFill>
        <p:spPr bwMode="auto">
          <a:xfrm>
            <a:off x="323528" y="2587345"/>
            <a:ext cx="4932242" cy="23012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displayM" descr="http://www.pasco.com/images/products/ex/EX9932_330_2856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571750"/>
            <a:ext cx="2912716" cy="22948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64088" y="2521228"/>
            <a:ext cx="2870209" cy="338554"/>
          </a:xfrm>
          <a:prstGeom prst="rect">
            <a:avLst/>
          </a:prstGeom>
          <a:noFill/>
        </p:spPr>
        <p:txBody>
          <a:bodyPr wrap="none" rtlCol="0">
            <a:spAutoFit/>
          </a:bodyPr>
          <a:lstStyle/>
          <a:p>
            <a:r>
              <a:rPr lang="ru-RU" sz="1600" dirty="0" smtClean="0">
                <a:solidFill>
                  <a:schemeClr val="bg1"/>
                </a:solidFill>
                <a:effectLst>
                  <a:outerShdw blurRad="38100" dist="38100" dir="2700000" algn="tl">
                    <a:srgbClr val="000000">
                      <a:alpha val="43137"/>
                    </a:srgbClr>
                  </a:outerShdw>
                </a:effectLst>
              </a:rPr>
              <a:t>Эксперимент «скорость света»</a:t>
            </a:r>
            <a:endParaRPr lang="ru-RU" sz="1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376341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107800"/>
            <a:ext cx="5184576" cy="4486425"/>
          </a:xfrm>
        </p:spPr>
      </p:pic>
    </p:spTree>
    <p:extLst>
      <p:ext uri="{BB962C8B-B14F-4D97-AF65-F5344CB8AC3E}">
        <p14:creationId xmlns:p14="http://schemas.microsoft.com/office/powerpoint/2010/main" val="8560679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59106"/>
            <a:ext cx="6910684" cy="4535120"/>
          </a:xfrm>
        </p:spPr>
      </p:pic>
    </p:spTree>
    <p:extLst>
      <p:ext uri="{BB962C8B-B14F-4D97-AF65-F5344CB8AC3E}">
        <p14:creationId xmlns:p14="http://schemas.microsoft.com/office/powerpoint/2010/main" val="28176233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457200" y="51470"/>
            <a:ext cx="8291264" cy="1011759"/>
          </a:xfrm>
        </p:spPr>
        <p:txBody>
          <a:bodyPr>
            <a:normAutofit fontScale="90000"/>
          </a:bodyPr>
          <a:lstStyle/>
          <a:p>
            <a:r>
              <a:rPr lang="ru-RU" sz="2800" b="1" dirty="0" smtClean="0"/>
              <a:t>ПО </a:t>
            </a:r>
            <a:r>
              <a:rPr lang="en-US" sz="2800" b="1" dirty="0" err="1" smtClean="0"/>
              <a:t>SPARKvue</a:t>
            </a:r>
            <a:r>
              <a:rPr lang="ru-RU" sz="2800" b="1" dirty="0" smtClean="0"/>
              <a:t> для работы с оборудованием </a:t>
            </a:r>
            <a:r>
              <a:rPr lang="en-US" sz="2800" b="1" dirty="0" smtClean="0"/>
              <a:t>PASCO</a:t>
            </a:r>
            <a:r>
              <a:rPr lang="ru-RU" sz="2800" b="1" dirty="0" smtClean="0"/>
              <a:t>: от созданного вручную эксперимента до готового сценария занятия</a:t>
            </a:r>
            <a:endParaRPr lang="ru-RU" sz="2800" b="1" dirty="0"/>
          </a:p>
        </p:txBody>
      </p:sp>
      <p:pic>
        <p:nvPicPr>
          <p:cNvPr id="11" name="Объект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131590"/>
            <a:ext cx="4862939" cy="3394075"/>
          </a:xfr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7899" y="1851670"/>
            <a:ext cx="4260004" cy="2931790"/>
          </a:xfrm>
          <a:prstGeom prst="rect">
            <a:avLst/>
          </a:prstGeom>
        </p:spPr>
      </p:pic>
    </p:spTree>
    <p:extLst>
      <p:ext uri="{BB962C8B-B14F-4D97-AF65-F5344CB8AC3E}">
        <p14:creationId xmlns:p14="http://schemas.microsoft.com/office/powerpoint/2010/main" val="8973547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p:cNvSpPr>
          <p:nvPr>
            <p:custDataLst>
              <p:tags r:id="rId1"/>
            </p:custDataLst>
          </p:nvPr>
        </p:nvSpPr>
        <p:spPr bwMode="auto">
          <a:xfrm>
            <a:off x="136958" y="350737"/>
            <a:ext cx="8152809" cy="369332"/>
          </a:xfrm>
          <a:prstGeom prst="rect">
            <a:avLst/>
          </a:prstGeom>
          <a:solidFill>
            <a:srgbClr val="000000">
              <a:alpha val="0"/>
            </a:srgbClr>
          </a:solidFill>
          <a:ln w="12700">
            <a:noFill/>
            <a:miter lim="800000"/>
            <a:headEnd/>
            <a:tailEnd/>
          </a:ln>
        </p:spPr>
        <p:txBody>
          <a:bodyPr wrap="none" lIns="0" tIns="0" rIns="0" bIns="0" anchor="ctr">
            <a:spAutoFit/>
          </a:bodyPr>
          <a:lstStyle/>
          <a:p>
            <a:pPr>
              <a:tabLst>
                <a:tab pos="401200" algn="l"/>
                <a:tab pos="804794" algn="l"/>
                <a:tab pos="1207191" algn="l"/>
                <a:tab pos="1608391" algn="l"/>
                <a:tab pos="2011985" algn="l"/>
                <a:tab pos="2414382" algn="l"/>
                <a:tab pos="2815581" algn="l"/>
                <a:tab pos="3219176" algn="l"/>
                <a:tab pos="3620375" algn="l"/>
                <a:tab pos="4022772" algn="l"/>
                <a:tab pos="4426367" algn="l"/>
                <a:tab pos="4827566" algn="l"/>
              </a:tabLst>
            </a:pPr>
            <a:r>
              <a:rPr lang="ru-RU" sz="2400" b="1">
                <a:solidFill>
                  <a:srgbClr val="EB572D"/>
                </a:solidFill>
                <a:latin typeface="Calibri" pitchFamily="34" charset="0"/>
                <a:ea typeface="Verdana Bold"/>
                <a:cs typeface="Verdana Bold"/>
                <a:sym typeface="Verdana Bold"/>
              </a:rPr>
              <a:t>Подготовка к работе</a:t>
            </a:r>
            <a:r>
              <a:rPr lang="en-US" sz="2400" b="1">
                <a:solidFill>
                  <a:srgbClr val="EB572D"/>
                </a:solidFill>
                <a:latin typeface="Calibri" pitchFamily="34" charset="0"/>
                <a:ea typeface="Verdana Bold"/>
                <a:cs typeface="Verdana Bold"/>
                <a:sym typeface="Verdana Bold"/>
              </a:rPr>
              <a:t>: </a:t>
            </a:r>
            <a:r>
              <a:rPr lang="en-US" sz="2400" b="1">
                <a:solidFill>
                  <a:srgbClr val="EB572D"/>
                </a:solidFill>
                <a:latin typeface="Calibri" pitchFamily="34" charset="0"/>
                <a:sym typeface="Verdana" pitchFamily="34" charset="0"/>
              </a:rPr>
              <a:t> </a:t>
            </a:r>
            <a:r>
              <a:rPr lang="ru-RU" sz="2400">
                <a:solidFill>
                  <a:srgbClr val="EB572D"/>
                </a:solidFill>
                <a:latin typeface="Calibri" pitchFamily="34" charset="0"/>
                <a:sym typeface="Verdana" pitchFamily="34" charset="0"/>
              </a:rPr>
              <a:t>Участок</a:t>
            </a:r>
            <a:r>
              <a:rPr lang="en-US" sz="2400">
                <a:solidFill>
                  <a:srgbClr val="EB572D"/>
                </a:solidFill>
                <a:latin typeface="Calibri" pitchFamily="34" charset="0"/>
                <a:sym typeface="Verdana" pitchFamily="34" charset="0"/>
              </a:rPr>
              <a:t> 1 (</a:t>
            </a:r>
            <a:r>
              <a:rPr lang="ru-RU" sz="2400" i="1">
                <a:solidFill>
                  <a:srgbClr val="EB572D"/>
                </a:solidFill>
                <a:latin typeface="Calibri" pitchFamily="34" charset="0"/>
                <a:sym typeface="Verdana" pitchFamily="34" charset="0"/>
              </a:rPr>
              <a:t>непосредственно на месте</a:t>
            </a:r>
            <a:r>
              <a:rPr lang="en-US" sz="2400">
                <a:solidFill>
                  <a:srgbClr val="EB572D"/>
                </a:solidFill>
                <a:latin typeface="Calibri" pitchFamily="34" charset="0"/>
                <a:sym typeface="Verdana" pitchFamily="34" charset="0"/>
              </a:rPr>
              <a:t>)</a:t>
            </a:r>
          </a:p>
        </p:txBody>
      </p:sp>
      <p:sp>
        <p:nvSpPr>
          <p:cNvPr id="20483" name="Rectangle 3"/>
          <p:cNvSpPr>
            <a:spLocks/>
          </p:cNvSpPr>
          <p:nvPr>
            <p:custDataLst>
              <p:tags r:id="rId2"/>
            </p:custDataLst>
          </p:nvPr>
        </p:nvSpPr>
        <p:spPr bwMode="auto">
          <a:xfrm>
            <a:off x="171495" y="836077"/>
            <a:ext cx="8357983" cy="1266727"/>
          </a:xfrm>
          <a:prstGeom prst="rect">
            <a:avLst/>
          </a:prstGeom>
          <a:solidFill>
            <a:srgbClr val="000000">
              <a:alpha val="0"/>
            </a:srgbClr>
          </a:solidFill>
          <a:ln w="12700">
            <a:noFill/>
            <a:miter lim="800000"/>
            <a:headEnd/>
            <a:tailEnd/>
          </a:ln>
        </p:spPr>
        <p:txBody>
          <a:bodyPr lIns="0" tIns="0" rIns="0" bIns="0">
            <a:spAutoFit/>
          </a:bodyPr>
          <a:lstStyle/>
          <a:p>
            <a:pPr marL="344912" indent="-344912">
              <a:spcBef>
                <a:spcPts val="1132"/>
              </a:spcBef>
              <a:buFontTx/>
              <a:buAutoNum type="arabicPeriod"/>
              <a:tabLst>
                <a:tab pos="13174" algn="l"/>
                <a:tab pos="158085" algn="l"/>
                <a:tab pos="358086" algn="l"/>
                <a:tab pos="517368" algn="l"/>
                <a:tab pos="803597" algn="l"/>
                <a:tab pos="804794" algn="l"/>
                <a:tab pos="1205994" algn="l"/>
                <a:tab pos="1207191" algn="l"/>
                <a:tab pos="1608391" algn="l"/>
                <a:tab pos="1609588" algn="l"/>
                <a:tab pos="2010788" algn="l"/>
                <a:tab pos="2011985" algn="l"/>
                <a:tab pos="2413185" algn="l"/>
                <a:tab pos="2414382" algn="l"/>
                <a:tab pos="2815581" algn="l"/>
                <a:tab pos="2816779" algn="l"/>
                <a:tab pos="3217978" algn="l"/>
                <a:tab pos="3219176" algn="l"/>
                <a:tab pos="3620375" algn="l"/>
                <a:tab pos="3621573" algn="l"/>
                <a:tab pos="4022772" algn="l"/>
                <a:tab pos="4023970" algn="l"/>
                <a:tab pos="4425169" algn="l"/>
                <a:tab pos="4426367" algn="l"/>
                <a:tab pos="4826368" algn="l"/>
                <a:tab pos="4828764" algn="l"/>
              </a:tabLst>
            </a:pPr>
            <a:r>
              <a:rPr lang="ru-RU" sz="2000" dirty="0">
                <a:latin typeface="Calibri" pitchFamily="34" charset="0"/>
                <a:sym typeface="Verdana" pitchFamily="34" charset="0"/>
              </a:rPr>
              <a:t>С помощью липкой ленты закрепите </a:t>
            </a:r>
            <a:r>
              <a:rPr lang="ru-RU" sz="2000" dirty="0">
                <a:solidFill>
                  <a:srgbClr val="FF0000"/>
                </a:solidFill>
                <a:latin typeface="Calibri" pitchFamily="34" charset="0"/>
                <a:sym typeface="Verdana" pitchFamily="34" charset="0"/>
              </a:rPr>
              <a:t>д</a:t>
            </a:r>
            <a:r>
              <a:rPr lang="ru-RU" sz="2000" dirty="0">
                <a:latin typeface="Calibri" pitchFamily="34" charset="0"/>
                <a:sym typeface="Verdana" pitchFamily="34" charset="0"/>
              </a:rPr>
              <a:t>атчик качества воды на удлинителе </a:t>
            </a:r>
            <a:r>
              <a:rPr lang="en-US" sz="2000" dirty="0">
                <a:latin typeface="Calibri" pitchFamily="34" charset="0"/>
                <a:sym typeface="Verdana" pitchFamily="34" charset="0"/>
              </a:rPr>
              <a:t>(</a:t>
            </a:r>
            <a:r>
              <a:rPr lang="ru-RU" sz="2000" dirty="0">
                <a:latin typeface="Calibri" pitchFamily="34" charset="0"/>
                <a:sym typeface="Verdana" pitchFamily="34" charset="0"/>
              </a:rPr>
              <a:t>или метровой рейке</a:t>
            </a:r>
            <a:r>
              <a:rPr lang="en-US" sz="2000" dirty="0">
                <a:latin typeface="Calibri" pitchFamily="34" charset="0"/>
                <a:sym typeface="Verdana" pitchFamily="34" charset="0"/>
              </a:rPr>
              <a:t>). </a:t>
            </a:r>
            <a:r>
              <a:rPr lang="ru-RU" sz="2000" dirty="0">
                <a:latin typeface="Calibri" pitchFamily="34" charset="0"/>
                <a:sym typeface="Verdana" pitchFamily="34" charset="0"/>
              </a:rPr>
              <a:t>Фактически контактные датчики должны свободно свисать с кончика шеста, чтобы обеспечить их погружение в воду  на расстоянии 1 м от берега.</a:t>
            </a:r>
            <a:endParaRPr lang="en-US" sz="2000" dirty="0">
              <a:latin typeface="Calibri" pitchFamily="34" charset="0"/>
              <a:sym typeface="Verdana" pitchFamily="34" charset="0"/>
            </a:endParaRPr>
          </a:p>
        </p:txBody>
      </p:sp>
      <p:sp>
        <p:nvSpPr>
          <p:cNvPr id="20484" name="Rectangle 4"/>
          <p:cNvSpPr>
            <a:spLocks/>
          </p:cNvSpPr>
          <p:nvPr>
            <p:custDataLst>
              <p:tags r:id="rId3"/>
            </p:custDataLst>
          </p:nvPr>
        </p:nvSpPr>
        <p:spPr bwMode="auto">
          <a:xfrm>
            <a:off x="0" y="4255397"/>
            <a:ext cx="7857790" cy="278289"/>
          </a:xfrm>
          <a:prstGeom prst="rect">
            <a:avLst/>
          </a:prstGeom>
          <a:solidFill>
            <a:srgbClr val="000000">
              <a:alpha val="0"/>
            </a:srgbClr>
          </a:solidFill>
          <a:ln w="12700">
            <a:noFill/>
            <a:miter lim="800000"/>
            <a:headEnd/>
            <a:tailEnd/>
          </a:ln>
        </p:spPr>
        <p:txBody>
          <a:bodyPr lIns="0" tIns="0" rIns="0" bIns="0">
            <a:spAutoFit/>
          </a:bodyPr>
          <a:lstStyle/>
          <a:p>
            <a:pPr marL="723356" lvl="1">
              <a:spcBef>
                <a:spcPts val="1132"/>
              </a:spcBef>
              <a:tabLst>
                <a:tab pos="402397" algn="l"/>
                <a:tab pos="804794" algn="l"/>
                <a:tab pos="1207191" algn="l"/>
                <a:tab pos="1609588" algn="l"/>
                <a:tab pos="2011985" algn="l"/>
                <a:tab pos="2414382" algn="l"/>
                <a:tab pos="2816779" algn="l"/>
                <a:tab pos="3219176" algn="l"/>
                <a:tab pos="3621573" algn="l"/>
                <a:tab pos="4023970" algn="l"/>
                <a:tab pos="4426367" algn="l"/>
                <a:tab pos="4828764" algn="l"/>
              </a:tabLst>
            </a:pPr>
            <a:endParaRPr lang="ru-RU">
              <a:solidFill>
                <a:srgbClr val="CC6600"/>
              </a:solidFill>
              <a:latin typeface="Calibri" pitchFamily="34" charset="0"/>
              <a:sym typeface="Verdana" pitchFamily="34" charset="0"/>
            </a:endParaRPr>
          </a:p>
        </p:txBody>
      </p:sp>
      <p:sp>
        <p:nvSpPr>
          <p:cNvPr id="20485" name="Text Placeholder 11"/>
          <p:cNvSpPr>
            <a:spLocks noGrp="1"/>
          </p:cNvSpPr>
          <p:nvPr>
            <p:ph type="body" sz="quarter" idx="12"/>
          </p:nvPr>
        </p:nvSpPr>
        <p:spPr bwMode="auto">
          <a:xfrm>
            <a:off x="0" y="5032185"/>
            <a:ext cx="9144000" cy="111315"/>
          </a:xfrm>
          <a:ln>
            <a:miter lim="800000"/>
            <a:headEnd/>
            <a:tailEnd/>
          </a:ln>
        </p:spPr>
        <p:txBody>
          <a:bodyPr vert="horz" wrap="square" numCol="1" anchor="t" anchorCtr="0" compatLnSpc="1">
            <a:prstTxWarp prst="textNoShape">
              <a:avLst/>
            </a:prstTxWarp>
            <a:normAutofit fontScale="25000" lnSpcReduction="20000"/>
          </a:bodyPr>
          <a:lstStyle/>
          <a:p>
            <a:pPr marL="0" indent="0">
              <a:buNone/>
            </a:pPr>
            <a:endParaRPr lang="ru-RU" dirty="0" smtClean="0"/>
          </a:p>
        </p:txBody>
      </p:sp>
      <p:pic>
        <p:nvPicPr>
          <p:cNvPr id="20486" name="Picture 7" descr="spark water.png"/>
          <p:cNvPicPr>
            <a:picLocks noChangeAspect="1"/>
          </p:cNvPicPr>
          <p:nvPr/>
        </p:nvPicPr>
        <p:blipFill>
          <a:blip r:embed="rId7" cstate="print"/>
          <a:srcRect/>
          <a:stretch>
            <a:fillRect/>
          </a:stretch>
        </p:blipFill>
        <p:spPr bwMode="auto">
          <a:xfrm>
            <a:off x="6233355" y="1990369"/>
            <a:ext cx="2651022" cy="2965588"/>
          </a:xfrm>
          <a:prstGeom prst="rect">
            <a:avLst/>
          </a:prstGeom>
          <a:noFill/>
          <a:ln w="9525">
            <a:noFill/>
            <a:miter lim="800000"/>
            <a:headEnd/>
            <a:tailEnd/>
          </a:ln>
        </p:spPr>
      </p:pic>
      <p:sp>
        <p:nvSpPr>
          <p:cNvPr id="10" name="TextBox 9"/>
          <p:cNvSpPr txBox="1"/>
          <p:nvPr/>
        </p:nvSpPr>
        <p:spPr>
          <a:xfrm>
            <a:off x="171495" y="2278337"/>
            <a:ext cx="5202005" cy="2668338"/>
          </a:xfrm>
          <a:prstGeom prst="rect">
            <a:avLst/>
          </a:prstGeom>
          <a:noFill/>
        </p:spPr>
        <p:txBody>
          <a:bodyPr lIns="68982" tIns="34491" rIns="68982" bIns="34491">
            <a:spAutoFit/>
          </a:bodyPr>
          <a:lstStyle/>
          <a:p>
            <a:pPr marL="344912" indent="-344912">
              <a:spcBef>
                <a:spcPts val="1132"/>
              </a:spcBef>
              <a:spcAft>
                <a:spcPts val="453"/>
              </a:spcAft>
              <a:buFontTx/>
              <a:buAutoNum type="arabicPeriod" startAt="2"/>
              <a:tabLst>
                <a:tab pos="13174" algn="l"/>
                <a:tab pos="158085" algn="l"/>
                <a:tab pos="344912" algn="l"/>
                <a:tab pos="358086" algn="l"/>
                <a:tab pos="517368" algn="l"/>
                <a:tab pos="803597" algn="l"/>
                <a:tab pos="804794" algn="l"/>
                <a:tab pos="1205994" algn="l"/>
                <a:tab pos="1207191" algn="l"/>
                <a:tab pos="1608391" algn="l"/>
                <a:tab pos="1609588" algn="l"/>
                <a:tab pos="2010788" algn="l"/>
                <a:tab pos="2011985" algn="l"/>
                <a:tab pos="2413185" algn="l"/>
                <a:tab pos="2414382" algn="l"/>
                <a:tab pos="2815581" algn="l"/>
                <a:tab pos="2816779" algn="l"/>
                <a:tab pos="3217978" algn="l"/>
                <a:tab pos="3219176" algn="l"/>
                <a:tab pos="3620375" algn="l"/>
                <a:tab pos="3621573" algn="l"/>
                <a:tab pos="4022772" algn="l"/>
                <a:tab pos="4023970" algn="l"/>
                <a:tab pos="4425169" algn="l"/>
                <a:tab pos="4426367" algn="l"/>
                <a:tab pos="4826368" algn="l"/>
                <a:tab pos="4828764" algn="l"/>
              </a:tabLst>
            </a:pPr>
            <a:r>
              <a:rPr lang="ru-RU" sz="2000" dirty="0">
                <a:latin typeface="Calibri" pitchFamily="34" charset="0"/>
                <a:sym typeface="Verdana" pitchFamily="34" charset="0"/>
              </a:rPr>
              <a:t>Осторожно опустите датчики в воду</a:t>
            </a:r>
            <a:r>
              <a:rPr lang="en-US" sz="2000" dirty="0">
                <a:latin typeface="Calibri" pitchFamily="34" charset="0"/>
                <a:sym typeface="Verdana" pitchFamily="34" charset="0"/>
              </a:rPr>
              <a:t> </a:t>
            </a:r>
            <a:r>
              <a:rPr lang="ru-RU" sz="2000" dirty="0">
                <a:latin typeface="Calibri" pitchFamily="34" charset="0"/>
                <a:sym typeface="Verdana" pitchFamily="34" charset="0"/>
              </a:rPr>
              <a:t>на расстоянии как минимум 1 м от береговой линии так, чтобы они погрузились в воду </a:t>
            </a:r>
            <a:r>
              <a:rPr lang="ru-RU" sz="2000" dirty="0">
                <a:solidFill>
                  <a:srgbClr val="FF0000"/>
                </a:solidFill>
                <a:latin typeface="Calibri" pitchFamily="34" charset="0"/>
                <a:sym typeface="Verdana" pitchFamily="34" charset="0"/>
              </a:rPr>
              <a:t>примерно </a:t>
            </a:r>
            <a:r>
              <a:rPr lang="ru-RU" sz="2000" dirty="0">
                <a:latin typeface="Calibri" pitchFamily="34" charset="0"/>
                <a:sym typeface="Verdana" pitchFamily="34" charset="0"/>
              </a:rPr>
              <a:t>на</a:t>
            </a:r>
            <a:r>
              <a:rPr lang="en-US" sz="2000" dirty="0">
                <a:latin typeface="Calibri" pitchFamily="34" charset="0"/>
                <a:sym typeface="Verdana" pitchFamily="34" charset="0"/>
              </a:rPr>
              <a:t> </a:t>
            </a:r>
            <a:r>
              <a:rPr lang="ru-RU" sz="2000" dirty="0">
                <a:solidFill>
                  <a:srgbClr val="FF0000"/>
                </a:solidFill>
                <a:latin typeface="Calibri" pitchFamily="34" charset="0"/>
                <a:sym typeface="Verdana" pitchFamily="34" charset="0"/>
              </a:rPr>
              <a:t>30 см</a:t>
            </a:r>
            <a:r>
              <a:rPr lang="en-US" sz="2000" dirty="0">
                <a:latin typeface="Calibri" pitchFamily="34" charset="0"/>
                <a:sym typeface="Verdana" pitchFamily="34" charset="0"/>
              </a:rPr>
              <a:t>.</a:t>
            </a:r>
          </a:p>
          <a:p>
            <a:pPr marL="344912" indent="-344912">
              <a:spcBef>
                <a:spcPts val="1132"/>
              </a:spcBef>
              <a:tabLst>
                <a:tab pos="13174" algn="l"/>
                <a:tab pos="158085" algn="l"/>
                <a:tab pos="344912" algn="l"/>
                <a:tab pos="358086" algn="l"/>
                <a:tab pos="517368" algn="l"/>
                <a:tab pos="803597" algn="l"/>
                <a:tab pos="804794" algn="l"/>
                <a:tab pos="1205994" algn="l"/>
                <a:tab pos="1207191" algn="l"/>
                <a:tab pos="1608391" algn="l"/>
                <a:tab pos="1609588" algn="l"/>
                <a:tab pos="2010788" algn="l"/>
                <a:tab pos="2011985" algn="l"/>
                <a:tab pos="2413185" algn="l"/>
                <a:tab pos="2414382" algn="l"/>
                <a:tab pos="2815581" algn="l"/>
                <a:tab pos="2816779" algn="l"/>
                <a:tab pos="3217978" algn="l"/>
                <a:tab pos="3219176" algn="l"/>
                <a:tab pos="3620375" algn="l"/>
                <a:tab pos="3621573" algn="l"/>
                <a:tab pos="4022772" algn="l"/>
                <a:tab pos="4023970" algn="l"/>
                <a:tab pos="4425169" algn="l"/>
                <a:tab pos="4426367" algn="l"/>
                <a:tab pos="4826368" algn="l"/>
                <a:tab pos="4828764" algn="l"/>
              </a:tabLst>
            </a:pPr>
            <a:r>
              <a:rPr lang="ru-RU" b="1" dirty="0">
                <a:solidFill>
                  <a:srgbClr val="0000FF"/>
                </a:solidFill>
                <a:latin typeface="Calibri" pitchFamily="34" charset="0"/>
                <a:ea typeface="Verdana Bold"/>
                <a:cs typeface="Verdana Bold"/>
                <a:sym typeface="Verdana Bold"/>
              </a:rPr>
              <a:t>Важно</a:t>
            </a:r>
            <a:r>
              <a:rPr lang="en-US" b="1" dirty="0">
                <a:solidFill>
                  <a:srgbClr val="0000FF"/>
                </a:solidFill>
                <a:latin typeface="Calibri" pitchFamily="34" charset="0"/>
                <a:sym typeface="Verdana" pitchFamily="34" charset="0"/>
              </a:rPr>
              <a:t>! </a:t>
            </a:r>
            <a:r>
              <a:rPr lang="ru-RU" b="1" dirty="0">
                <a:solidFill>
                  <a:srgbClr val="FF0000"/>
                </a:solidFill>
                <a:latin typeface="Calibri" pitchFamily="34" charset="0"/>
                <a:sym typeface="Verdana" pitchFamily="34" charset="0"/>
              </a:rPr>
              <a:t>Исключите попадание воды на регистратор данных </a:t>
            </a:r>
            <a:r>
              <a:rPr lang="ru-RU" dirty="0">
                <a:solidFill>
                  <a:srgbClr val="0000FF"/>
                </a:solidFill>
                <a:latin typeface="Calibri" pitchFamily="34" charset="0"/>
                <a:sym typeface="Verdana" pitchFamily="34" charset="0"/>
              </a:rPr>
              <a:t>и </a:t>
            </a:r>
            <a:r>
              <a:rPr lang="ru-RU" dirty="0">
                <a:solidFill>
                  <a:srgbClr val="FF0000"/>
                </a:solidFill>
                <a:latin typeface="Calibri" pitchFamily="34" charset="0"/>
                <a:sym typeface="Verdana" pitchFamily="34" charset="0"/>
              </a:rPr>
              <a:t>датчик качества воды</a:t>
            </a:r>
            <a:r>
              <a:rPr lang="en-US" dirty="0">
                <a:solidFill>
                  <a:srgbClr val="0000FF"/>
                </a:solidFill>
                <a:latin typeface="Calibri" pitchFamily="34" charset="0"/>
                <a:sym typeface="Verdana" pitchFamily="34" charset="0"/>
              </a:rPr>
              <a:t>! </a:t>
            </a:r>
            <a:r>
              <a:rPr lang="ru-RU" dirty="0">
                <a:solidFill>
                  <a:srgbClr val="0000FF"/>
                </a:solidFill>
                <a:latin typeface="Calibri" pitchFamily="34" charset="0"/>
                <a:sym typeface="Verdana" pitchFamily="34" charset="0"/>
              </a:rPr>
              <a:t>В воду должны погружаться только контактные датчики</a:t>
            </a:r>
            <a:r>
              <a:rPr lang="en-US" dirty="0">
                <a:solidFill>
                  <a:srgbClr val="0000FF"/>
                </a:solidFill>
                <a:latin typeface="Calibri" pitchFamily="34" charset="0"/>
                <a:sym typeface="Verdana" pitchFamily="34" charset="0"/>
              </a:rPr>
              <a:t>.</a:t>
            </a:r>
            <a:endParaRPr lang="en-US" sz="2000" dirty="0">
              <a:solidFill>
                <a:srgbClr val="0000FF"/>
              </a:solidFill>
              <a:latin typeface="Calibri" pitchFamily="34" charset="0"/>
              <a:sym typeface="Verdana" pitchFamily="34" charset="0"/>
            </a:endParaRPr>
          </a:p>
        </p:txBody>
      </p:sp>
      <p:sp>
        <p:nvSpPr>
          <p:cNvPr id="20488" name="Rectangle 8"/>
          <p:cNvSpPr>
            <a:spLocks noChangeArrowheads="1"/>
          </p:cNvSpPr>
          <p:nvPr>
            <p:custDataLst>
              <p:tags r:id="rId4"/>
            </p:custDataLst>
          </p:nvPr>
        </p:nvSpPr>
        <p:spPr bwMode="auto">
          <a:xfrm>
            <a:off x="0" y="0"/>
            <a:ext cx="9144000" cy="292808"/>
          </a:xfrm>
          <a:prstGeom prst="rect">
            <a:avLst/>
          </a:prstGeom>
          <a:solidFill>
            <a:schemeClr val="accent1"/>
          </a:solidFill>
          <a:ln w="25400" algn="ctr">
            <a:noFill/>
            <a:round/>
            <a:headEnd/>
            <a:tailEnd/>
          </a:ln>
        </p:spPr>
        <p:txBody>
          <a:bodyPr lIns="137996" tIns="68997" rIns="137996" bIns="68997"/>
          <a:lstStyle/>
          <a:p>
            <a:pPr algn="ctr" defTabSz="1379647"/>
            <a:endParaRPr lang="ru-RU" sz="2700"/>
          </a:p>
        </p:txBody>
      </p:sp>
      <p:sp>
        <p:nvSpPr>
          <p:cNvPr id="20489" name="TextBox 10"/>
          <p:cNvSpPr txBox="1">
            <a:spLocks noChangeArrowheads="1"/>
          </p:cNvSpPr>
          <p:nvPr>
            <p:custDataLst>
              <p:tags r:id="rId5"/>
            </p:custDataLst>
          </p:nvPr>
        </p:nvSpPr>
        <p:spPr bwMode="auto">
          <a:xfrm>
            <a:off x="0" y="7260"/>
            <a:ext cx="9144000" cy="278289"/>
          </a:xfrm>
          <a:prstGeom prst="rect">
            <a:avLst/>
          </a:prstGeom>
          <a:solidFill>
            <a:srgbClr val="000000">
              <a:alpha val="0"/>
            </a:srgbClr>
          </a:solidFill>
          <a:ln w="9525">
            <a:noFill/>
            <a:miter lim="800000"/>
            <a:headEnd/>
            <a:tailEnd/>
          </a:ln>
        </p:spPr>
        <p:txBody>
          <a:bodyPr lIns="138020" tIns="0" rIns="138020" bIns="0" anchor="ctr">
            <a:spAutoFit/>
          </a:bodyPr>
          <a:lstStyle/>
          <a:p>
            <a:r>
              <a:rPr lang="en-US" b="1">
                <a:solidFill>
                  <a:srgbClr val="FFFFFF"/>
                </a:solidFill>
                <a:latin typeface="Calibri" pitchFamily="34" charset="0"/>
              </a:rPr>
              <a:t>Проверка качества воды</a:t>
            </a:r>
          </a:p>
        </p:txBody>
      </p:sp>
    </p:spTree>
    <p:extLst>
      <p:ext uri="{BB962C8B-B14F-4D97-AF65-F5344CB8AC3E}">
        <p14:creationId xmlns:p14="http://schemas.microsoft.com/office/powerpoint/2010/main" val="84630207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289" y="33468"/>
            <a:ext cx="8229600" cy="583574"/>
          </a:xfrm>
        </p:spPr>
        <p:txBody>
          <a:bodyPr>
            <a:normAutofit/>
          </a:bodyPr>
          <a:lstStyle/>
          <a:p>
            <a:r>
              <a:rPr lang="ru-RU" sz="3200" b="1" dirty="0" smtClean="0"/>
              <a:t>Иерархия целей в педагогической системе</a:t>
            </a:r>
            <a:endParaRPr lang="ru-RU" sz="3200" b="1" dirty="0"/>
          </a:p>
        </p:txBody>
      </p:sp>
      <p:sp>
        <p:nvSpPr>
          <p:cNvPr id="3" name="Объект 2"/>
          <p:cNvSpPr txBox="1">
            <a:spLocks/>
          </p:cNvSpPr>
          <p:nvPr/>
        </p:nvSpPr>
        <p:spPr>
          <a:xfrm>
            <a:off x="661982" y="1363545"/>
            <a:ext cx="2690924" cy="719772"/>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ru-RU" sz="1600" b="1" dirty="0" smtClean="0"/>
              <a:t>Цели</a:t>
            </a:r>
            <a:r>
              <a:rPr lang="en-US" sz="1600" b="1" dirty="0" smtClean="0"/>
              <a:t>:</a:t>
            </a:r>
            <a:endParaRPr lang="ru-RU" sz="1600" b="1" dirty="0" smtClean="0"/>
          </a:p>
          <a:p>
            <a:pPr marL="0" indent="0" algn="ctr">
              <a:buFont typeface="Arial" pitchFamily="34" charset="0"/>
              <a:buNone/>
            </a:pPr>
            <a:r>
              <a:rPr lang="ru-RU" sz="1600" b="1" dirty="0" smtClean="0"/>
              <a:t>  общественно-</a:t>
            </a:r>
          </a:p>
          <a:p>
            <a:pPr marL="0" indent="0" algn="ctr">
              <a:buFont typeface="Arial" pitchFamily="34" charset="0"/>
              <a:buNone/>
            </a:pPr>
            <a:r>
              <a:rPr lang="ru-RU" sz="1600" b="1" dirty="0" smtClean="0"/>
              <a:t>государственный  заказ</a:t>
            </a:r>
            <a:endParaRPr lang="ru-RU" sz="1600" b="1" dirty="0"/>
          </a:p>
        </p:txBody>
      </p:sp>
      <p:sp>
        <p:nvSpPr>
          <p:cNvPr id="4" name="Равнобедренный треугольник 3"/>
          <p:cNvSpPr/>
          <p:nvPr/>
        </p:nvSpPr>
        <p:spPr>
          <a:xfrm>
            <a:off x="1187624" y="765700"/>
            <a:ext cx="6871590" cy="3661584"/>
          </a:xfrm>
          <a:prstGeom prst="triangle">
            <a:avLst>
              <a:gd name="adj" fmla="val 50129"/>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cxnSp>
        <p:nvCxnSpPr>
          <p:cNvPr id="5" name="Прямая соединительная линия 4"/>
          <p:cNvCxnSpPr/>
          <p:nvPr/>
        </p:nvCxnSpPr>
        <p:spPr>
          <a:xfrm>
            <a:off x="417349" y="3696171"/>
            <a:ext cx="8567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flipV="1">
            <a:off x="417349" y="2427030"/>
            <a:ext cx="8567000" cy="54006"/>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083359" y="1528154"/>
            <a:ext cx="1080120" cy="738664"/>
          </a:xfrm>
          <a:prstGeom prst="rect">
            <a:avLst/>
          </a:prstGeom>
          <a:noFill/>
        </p:spPr>
        <p:txBody>
          <a:bodyPr wrap="square" rtlCol="0">
            <a:spAutoFit/>
          </a:bodyPr>
          <a:lstStyle/>
          <a:p>
            <a:pPr algn="ctr"/>
            <a:r>
              <a:rPr lang="ru-RU" sz="1400" b="1" dirty="0" smtClean="0"/>
              <a:t>Модель личности учащегося</a:t>
            </a:r>
            <a:endParaRPr lang="ru-RU" sz="1400" b="1" dirty="0"/>
          </a:p>
        </p:txBody>
      </p:sp>
      <p:sp>
        <p:nvSpPr>
          <p:cNvPr id="8" name="TextBox 7"/>
          <p:cNvSpPr txBox="1"/>
          <p:nvPr/>
        </p:nvSpPr>
        <p:spPr>
          <a:xfrm>
            <a:off x="6317607" y="1427919"/>
            <a:ext cx="1372082" cy="584775"/>
          </a:xfrm>
          <a:prstGeom prst="rect">
            <a:avLst/>
          </a:prstGeom>
          <a:noFill/>
        </p:spPr>
        <p:txBody>
          <a:bodyPr wrap="square" rtlCol="0">
            <a:spAutoFit/>
          </a:bodyPr>
          <a:lstStyle/>
          <a:p>
            <a:pPr algn="ctr"/>
            <a:r>
              <a:rPr lang="ru-RU" sz="1600" b="1" dirty="0" smtClean="0"/>
              <a:t>Контроль: ГИА, ЕГЭ</a:t>
            </a:r>
            <a:endParaRPr lang="ru-RU" sz="1600" b="1" dirty="0"/>
          </a:p>
        </p:txBody>
      </p:sp>
      <p:sp>
        <p:nvSpPr>
          <p:cNvPr id="9" name="TextBox 8"/>
          <p:cNvSpPr txBox="1"/>
          <p:nvPr/>
        </p:nvSpPr>
        <p:spPr>
          <a:xfrm>
            <a:off x="879003" y="2677558"/>
            <a:ext cx="1296144" cy="830997"/>
          </a:xfrm>
          <a:prstGeom prst="rect">
            <a:avLst/>
          </a:prstGeom>
          <a:noFill/>
        </p:spPr>
        <p:txBody>
          <a:bodyPr wrap="square" rtlCol="0">
            <a:spAutoFit/>
          </a:bodyPr>
          <a:lstStyle/>
          <a:p>
            <a:pPr algn="ctr"/>
            <a:r>
              <a:rPr lang="ru-RU" sz="1600" b="1" dirty="0" smtClean="0"/>
              <a:t>Цели на этапах подготовки</a:t>
            </a:r>
            <a:endParaRPr lang="ru-RU" sz="1600" b="1" dirty="0"/>
          </a:p>
        </p:txBody>
      </p:sp>
      <p:sp>
        <p:nvSpPr>
          <p:cNvPr id="10" name="TextBox 9"/>
          <p:cNvSpPr txBox="1"/>
          <p:nvPr/>
        </p:nvSpPr>
        <p:spPr>
          <a:xfrm>
            <a:off x="3219263" y="2859731"/>
            <a:ext cx="2808312" cy="584775"/>
          </a:xfrm>
          <a:prstGeom prst="rect">
            <a:avLst/>
          </a:prstGeom>
          <a:noFill/>
        </p:spPr>
        <p:txBody>
          <a:bodyPr wrap="square" rtlCol="0">
            <a:spAutoFit/>
          </a:bodyPr>
          <a:lstStyle/>
          <a:p>
            <a:pPr algn="ctr"/>
            <a:r>
              <a:rPr lang="ru-RU" sz="1600" b="1" dirty="0" smtClean="0"/>
              <a:t>ООП школы, рабочая программа учителя</a:t>
            </a:r>
            <a:endParaRPr lang="ru-RU" sz="1600" b="1" dirty="0"/>
          </a:p>
        </p:txBody>
      </p:sp>
      <p:sp>
        <p:nvSpPr>
          <p:cNvPr id="11" name="TextBox 10"/>
          <p:cNvSpPr txBox="1"/>
          <p:nvPr/>
        </p:nvSpPr>
        <p:spPr>
          <a:xfrm>
            <a:off x="7097346" y="2724063"/>
            <a:ext cx="1656184" cy="584775"/>
          </a:xfrm>
          <a:prstGeom prst="rect">
            <a:avLst/>
          </a:prstGeom>
          <a:noFill/>
        </p:spPr>
        <p:txBody>
          <a:bodyPr wrap="square" rtlCol="0">
            <a:spAutoFit/>
          </a:bodyPr>
          <a:lstStyle/>
          <a:p>
            <a:pPr algn="ctr"/>
            <a:r>
              <a:rPr lang="ru-RU" sz="1600" b="1" dirty="0" smtClean="0"/>
              <a:t>Текущая диагностика</a:t>
            </a:r>
            <a:endParaRPr lang="ru-RU" sz="1600" b="1" dirty="0"/>
          </a:p>
        </p:txBody>
      </p:sp>
      <p:sp>
        <p:nvSpPr>
          <p:cNvPr id="12" name="TextBox 11"/>
          <p:cNvSpPr txBox="1"/>
          <p:nvPr/>
        </p:nvSpPr>
        <p:spPr>
          <a:xfrm>
            <a:off x="2103139" y="3966202"/>
            <a:ext cx="5040560" cy="584775"/>
          </a:xfrm>
          <a:prstGeom prst="rect">
            <a:avLst/>
          </a:prstGeom>
          <a:noFill/>
        </p:spPr>
        <p:txBody>
          <a:bodyPr wrap="square" rtlCol="0">
            <a:spAutoFit/>
          </a:bodyPr>
          <a:lstStyle/>
          <a:p>
            <a:pPr algn="ctr"/>
            <a:r>
              <a:rPr lang="ru-RU" sz="1600" b="1" dirty="0" smtClean="0"/>
              <a:t>Содержание и качество усвоения учебных предметов, видов деятельности, форм общения</a:t>
            </a:r>
            <a:endParaRPr lang="ru-RU" sz="1600" b="1" dirty="0"/>
          </a:p>
        </p:txBody>
      </p:sp>
      <p:sp>
        <p:nvSpPr>
          <p:cNvPr id="13" name="TextBox 12"/>
          <p:cNvSpPr txBox="1"/>
          <p:nvPr/>
        </p:nvSpPr>
        <p:spPr>
          <a:xfrm>
            <a:off x="7689689" y="3842509"/>
            <a:ext cx="1294660" cy="584775"/>
          </a:xfrm>
          <a:prstGeom prst="rect">
            <a:avLst/>
          </a:prstGeom>
          <a:noFill/>
        </p:spPr>
        <p:txBody>
          <a:bodyPr wrap="square" rtlCol="0">
            <a:spAutoFit/>
          </a:bodyPr>
          <a:lstStyle/>
          <a:p>
            <a:pPr algn="ctr"/>
            <a:r>
              <a:rPr lang="ru-RU" sz="1600" b="1" dirty="0" smtClean="0"/>
              <a:t>Входной мониторинг</a:t>
            </a:r>
            <a:endParaRPr lang="ru-RU" sz="1600" b="1" dirty="0"/>
          </a:p>
        </p:txBody>
      </p:sp>
      <p:sp>
        <p:nvSpPr>
          <p:cNvPr id="14" name="TextBox 13"/>
          <p:cNvSpPr txBox="1"/>
          <p:nvPr/>
        </p:nvSpPr>
        <p:spPr>
          <a:xfrm>
            <a:off x="417349" y="3750177"/>
            <a:ext cx="1152128" cy="830997"/>
          </a:xfrm>
          <a:prstGeom prst="rect">
            <a:avLst/>
          </a:prstGeom>
          <a:noFill/>
        </p:spPr>
        <p:txBody>
          <a:bodyPr wrap="square" rtlCol="0">
            <a:spAutoFit/>
          </a:bodyPr>
          <a:lstStyle/>
          <a:p>
            <a:pPr algn="ctr"/>
            <a:r>
              <a:rPr lang="ru-RU" sz="1600" b="1" dirty="0" smtClean="0"/>
              <a:t>Цели изучения предметов</a:t>
            </a:r>
            <a:endParaRPr lang="ru-RU" sz="1600" b="1" dirty="0"/>
          </a:p>
        </p:txBody>
      </p:sp>
    </p:spTree>
    <p:extLst>
      <p:ext uri="{BB962C8B-B14F-4D97-AF65-F5344CB8AC3E}">
        <p14:creationId xmlns:p14="http://schemas.microsoft.com/office/powerpoint/2010/main" val="40964737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smtClean="0"/>
              <a:t>В чем новизна предлагаемых методик для работы с оборудованием </a:t>
            </a:r>
            <a:r>
              <a:rPr lang="ru-RU" sz="2800" b="1" dirty="0" err="1" smtClean="0"/>
              <a:t>Паско</a:t>
            </a:r>
            <a:r>
              <a:rPr lang="ru-RU" sz="2800" b="1" dirty="0" smtClean="0"/>
              <a:t>?</a:t>
            </a:r>
            <a:endParaRPr lang="ru-RU" sz="2800" b="1" dirty="0"/>
          </a:p>
        </p:txBody>
      </p:sp>
      <p:sp>
        <p:nvSpPr>
          <p:cNvPr id="3" name="Объект 2"/>
          <p:cNvSpPr>
            <a:spLocks noGrp="1"/>
          </p:cNvSpPr>
          <p:nvPr>
            <p:ph idx="1"/>
          </p:nvPr>
        </p:nvSpPr>
        <p:spPr/>
        <p:txBody>
          <a:bodyPr>
            <a:normAutofit fontScale="70000" lnSpcReduction="20000"/>
          </a:bodyPr>
          <a:lstStyle/>
          <a:p>
            <a:r>
              <a:rPr lang="ru-RU" b="1" dirty="0" smtClean="0"/>
              <a:t>Методички –двухуровневые </a:t>
            </a:r>
            <a:r>
              <a:rPr lang="ru-RU" dirty="0" smtClean="0"/>
              <a:t>: базовый уровень работы с обучающимися на уроке и углубленный уровень работы во внеурочной проектной деятельности</a:t>
            </a:r>
          </a:p>
          <a:p>
            <a:r>
              <a:rPr lang="ru-RU" dirty="0" smtClean="0"/>
              <a:t>Впервые предлагаются методики по внеурочной деятельности по технологии </a:t>
            </a:r>
            <a:r>
              <a:rPr lang="ru-RU" b="1" dirty="0" smtClean="0"/>
              <a:t>«перевернутый урок»: </a:t>
            </a:r>
            <a:r>
              <a:rPr lang="ru-RU" dirty="0" smtClean="0"/>
              <a:t>от гипотезы и проблемных вопросов-к эксперименту с </a:t>
            </a:r>
            <a:r>
              <a:rPr lang="ru-RU" dirty="0" err="1" smtClean="0"/>
              <a:t>Паско</a:t>
            </a:r>
            <a:r>
              <a:rPr lang="ru-RU" dirty="0" smtClean="0"/>
              <a:t>-к выводам и рефлексии</a:t>
            </a:r>
          </a:p>
          <a:p>
            <a:r>
              <a:rPr lang="ru-RU" dirty="0" smtClean="0"/>
              <a:t>На базовом уровне  реализован </a:t>
            </a:r>
            <a:r>
              <a:rPr lang="ru-RU" b="1" dirty="0" smtClean="0"/>
              <a:t>комплексный подход</a:t>
            </a:r>
            <a:r>
              <a:rPr lang="ru-RU" dirty="0" smtClean="0"/>
              <a:t>: лабораторное оборудование </a:t>
            </a:r>
            <a:r>
              <a:rPr lang="ru-RU" dirty="0" err="1" smtClean="0"/>
              <a:t>Паско</a:t>
            </a:r>
            <a:r>
              <a:rPr lang="ru-RU" dirty="0" smtClean="0"/>
              <a:t>+ цифровое оборудование </a:t>
            </a:r>
            <a:r>
              <a:rPr lang="ru-RU" dirty="0" err="1" smtClean="0"/>
              <a:t>Паско</a:t>
            </a:r>
            <a:r>
              <a:rPr lang="ru-RU" dirty="0" smtClean="0"/>
              <a:t>+ подробная пошаговая инструкция+ методические рекомендации ( см. Выше)</a:t>
            </a:r>
            <a:endParaRPr lang="ru-RU" dirty="0"/>
          </a:p>
        </p:txBody>
      </p:sp>
    </p:spTree>
    <p:extLst>
      <p:ext uri="{BB962C8B-B14F-4D97-AF65-F5344CB8AC3E}">
        <p14:creationId xmlns:p14="http://schemas.microsoft.com/office/powerpoint/2010/main" val="24955672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a:bodyPr>
          <a:lstStyle/>
          <a:p>
            <a:r>
              <a:rPr lang="ru-RU" sz="2400" dirty="0" smtClean="0"/>
              <a:t>Предметные области </a:t>
            </a:r>
            <a:r>
              <a:rPr lang="ru-RU" sz="2400" dirty="0"/>
              <a:t>,</a:t>
            </a:r>
            <a:r>
              <a:rPr lang="ru-RU" sz="2400" dirty="0" smtClean="0"/>
              <a:t>для которых выполнены методические пособия по </a:t>
            </a:r>
            <a:r>
              <a:rPr lang="en-US" sz="2400" dirty="0" smtClean="0"/>
              <a:t>PASCO</a:t>
            </a:r>
            <a:endParaRPr lang="ru-RU" sz="2400" dirty="0"/>
          </a:p>
        </p:txBody>
      </p:sp>
      <p:graphicFrame>
        <p:nvGraphicFramePr>
          <p:cNvPr id="9" name="Объект 8"/>
          <p:cNvGraphicFramePr>
            <a:graphicFrameLocks noGrp="1"/>
          </p:cNvGraphicFramePr>
          <p:nvPr>
            <p:ph idx="1"/>
            <p:extLst>
              <p:ext uri="{D42A27DB-BD31-4B8C-83A1-F6EECF244321}">
                <p14:modId xmlns:p14="http://schemas.microsoft.com/office/powerpoint/2010/main" val="360987421"/>
              </p:ext>
            </p:extLst>
          </p:nvPr>
        </p:nvGraphicFramePr>
        <p:xfrm>
          <a:off x="457200" y="1200150"/>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30645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925612"/>
          </a:xfrm>
        </p:spPr>
        <p:txBody>
          <a:bodyPr>
            <a:noAutofit/>
          </a:bodyPr>
          <a:lstStyle/>
          <a:p>
            <a:r>
              <a:rPr lang="ru-RU" sz="2800" dirty="0" smtClean="0"/>
              <a:t>Методические материалы для работы с лабораторным и цифровым оборудованием </a:t>
            </a:r>
            <a:r>
              <a:rPr lang="en-US" sz="2800" dirty="0" smtClean="0"/>
              <a:t>PASCO</a:t>
            </a:r>
            <a:r>
              <a:rPr lang="ru-RU" sz="2800" dirty="0"/>
              <a:t/>
            </a:r>
            <a:br>
              <a:rPr lang="ru-RU" sz="2800" dirty="0"/>
            </a:br>
            <a:endParaRPr lang="ru-RU" sz="2800" dirty="0"/>
          </a:p>
        </p:txBody>
      </p:sp>
      <p:sp>
        <p:nvSpPr>
          <p:cNvPr id="5" name="Текст 4"/>
          <p:cNvSpPr>
            <a:spLocks noGrp="1"/>
          </p:cNvSpPr>
          <p:nvPr>
            <p:ph type="body" idx="1"/>
          </p:nvPr>
        </p:nvSpPr>
        <p:spPr>
          <a:xfrm>
            <a:off x="323528" y="1203598"/>
            <a:ext cx="3024336" cy="1152128"/>
          </a:xfrm>
        </p:spPr>
        <p:txBody>
          <a:bodyPr>
            <a:normAutofit fontScale="62500" lnSpcReduction="20000"/>
          </a:bodyPr>
          <a:lstStyle/>
          <a:p>
            <a:endParaRPr lang="ru-RU" dirty="0" smtClean="0"/>
          </a:p>
          <a:p>
            <a:r>
              <a:rPr lang="ru-RU" dirty="0" smtClean="0"/>
              <a:t>Два уровня «ученик научиться..»</a:t>
            </a:r>
            <a:endParaRPr lang="en-US" dirty="0" smtClean="0"/>
          </a:p>
          <a:p>
            <a:endParaRPr lang="en-US" dirty="0" smtClean="0"/>
          </a:p>
          <a:p>
            <a:r>
              <a:rPr lang="ru-RU" dirty="0" smtClean="0"/>
              <a:t> и  « ученик получит возможность научиться…»</a:t>
            </a:r>
            <a:endParaRPr lang="ru-RU" dirty="0"/>
          </a:p>
          <a:p>
            <a:endParaRPr lang="ru-RU" dirty="0"/>
          </a:p>
        </p:txBody>
      </p:sp>
      <p:graphicFrame>
        <p:nvGraphicFramePr>
          <p:cNvPr id="4" name="Объект 3"/>
          <p:cNvGraphicFramePr>
            <a:graphicFrameLocks noGrp="1"/>
          </p:cNvGraphicFramePr>
          <p:nvPr>
            <p:ph sz="quarter" idx="4"/>
            <p:extLst>
              <p:ext uri="{D42A27DB-BD31-4B8C-83A1-F6EECF244321}">
                <p14:modId xmlns:p14="http://schemas.microsoft.com/office/powerpoint/2010/main" val="2334001294"/>
              </p:ext>
            </p:extLst>
          </p:nvPr>
        </p:nvGraphicFramePr>
        <p:xfrm>
          <a:off x="3131840" y="771550"/>
          <a:ext cx="5400600" cy="3816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Рисунок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50" y="2571750"/>
            <a:ext cx="2088232" cy="2088232"/>
          </a:xfrm>
          <a:prstGeom prst="rect">
            <a:avLst/>
          </a:prstGeom>
        </p:spPr>
      </p:pic>
    </p:spTree>
    <p:extLst>
      <p:ext uri="{BB962C8B-B14F-4D97-AF65-F5344CB8AC3E}">
        <p14:creationId xmlns:p14="http://schemas.microsoft.com/office/powerpoint/2010/main" val="5716966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23478"/>
            <a:ext cx="7992888" cy="504056"/>
          </a:xfrm>
        </p:spPr>
        <p:txBody>
          <a:bodyPr>
            <a:normAutofit fontScale="90000"/>
          </a:bodyPr>
          <a:lstStyle/>
          <a:p>
            <a:r>
              <a:rPr lang="ru-RU" sz="2400" b="1" dirty="0" smtClean="0"/>
              <a:t>Примерные темы проектных работ с оборудованием </a:t>
            </a:r>
            <a:r>
              <a:rPr lang="en-US" sz="2400" b="1" dirty="0" smtClean="0"/>
              <a:t>PASCO</a:t>
            </a:r>
            <a:r>
              <a:rPr lang="ru-RU" sz="2400" b="1" dirty="0" smtClean="0"/>
              <a:t>.</a:t>
            </a:r>
            <a:br>
              <a:rPr lang="ru-RU" sz="2400" b="1" dirty="0" smtClean="0"/>
            </a:br>
            <a:r>
              <a:rPr lang="ru-RU" sz="2400" b="1" dirty="0" smtClean="0"/>
              <a:t>Выполняют методисты и учителя Ленинградской области</a:t>
            </a:r>
            <a:endParaRPr lang="ru-RU" sz="2400" b="1" dirty="0"/>
          </a:p>
        </p:txBody>
      </p:sp>
      <p:sp>
        <p:nvSpPr>
          <p:cNvPr id="3" name="Текст 2"/>
          <p:cNvSpPr>
            <a:spLocks noGrp="1"/>
          </p:cNvSpPr>
          <p:nvPr>
            <p:ph type="body" idx="1"/>
          </p:nvPr>
        </p:nvSpPr>
        <p:spPr>
          <a:xfrm>
            <a:off x="539552" y="627534"/>
            <a:ext cx="4040188" cy="504056"/>
          </a:xfrm>
        </p:spPr>
        <p:txBody>
          <a:bodyPr/>
          <a:lstStyle/>
          <a:p>
            <a:pPr algn="ctr"/>
            <a:r>
              <a:rPr lang="ru-RU" dirty="0" smtClean="0"/>
              <a:t>химия</a:t>
            </a:r>
            <a:endParaRPr lang="ru-RU" dirty="0"/>
          </a:p>
        </p:txBody>
      </p:sp>
      <p:sp>
        <p:nvSpPr>
          <p:cNvPr id="4" name="Объект 3"/>
          <p:cNvSpPr>
            <a:spLocks noGrp="1"/>
          </p:cNvSpPr>
          <p:nvPr>
            <p:ph sz="half" idx="2"/>
          </p:nvPr>
        </p:nvSpPr>
        <p:spPr>
          <a:xfrm>
            <a:off x="457200" y="1131590"/>
            <a:ext cx="4040188" cy="3463032"/>
          </a:xfrm>
        </p:spPr>
        <p:txBody>
          <a:bodyPr>
            <a:normAutofit lnSpcReduction="10000"/>
          </a:bodyPr>
          <a:lstStyle/>
          <a:p>
            <a:pPr>
              <a:lnSpc>
                <a:spcPct val="90000"/>
              </a:lnSpc>
            </a:pPr>
            <a:r>
              <a:rPr lang="ru-RU" sz="1700" i="1" dirty="0"/>
              <a:t>Измерение концентрации углекислого газа  в выдыхаемом школьниками  воздухе в зависимости от физической активности</a:t>
            </a:r>
          </a:p>
          <a:p>
            <a:pPr>
              <a:lnSpc>
                <a:spcPct val="90000"/>
              </a:lnSpc>
            </a:pPr>
            <a:r>
              <a:rPr lang="ru-RU" sz="1700" i="1" dirty="0"/>
              <a:t>Изменение концентрации кислорода и углекислого газа в школьном кабинете в течение учебного </a:t>
            </a:r>
            <a:r>
              <a:rPr lang="ru-RU" sz="1700" i="1" dirty="0" smtClean="0"/>
              <a:t>дня</a:t>
            </a:r>
            <a:endParaRPr lang="en-US" sz="1700" i="1" dirty="0" smtClean="0"/>
          </a:p>
          <a:p>
            <a:pPr>
              <a:lnSpc>
                <a:spcPct val="90000"/>
              </a:lnSpc>
            </a:pPr>
            <a:r>
              <a:rPr lang="ru-RU" sz="1800" b="1" dirty="0"/>
              <a:t> </a:t>
            </a:r>
            <a:r>
              <a:rPr lang="ru-RU" sz="1800" i="1" dirty="0"/>
              <a:t>Определение концентрации хлорофилла в растениях методом колориметрии</a:t>
            </a:r>
            <a:r>
              <a:rPr lang="ru-RU" sz="1800" i="1" dirty="0" smtClean="0"/>
              <a:t>.</a:t>
            </a:r>
            <a:endParaRPr lang="en-US" sz="1800" i="1" dirty="0" smtClean="0"/>
          </a:p>
          <a:p>
            <a:pPr>
              <a:lnSpc>
                <a:spcPct val="90000"/>
              </a:lnSpc>
            </a:pPr>
            <a:r>
              <a:rPr lang="ru-RU" sz="1800" i="1" dirty="0"/>
              <a:t>Влияние концентрации СО</a:t>
            </a:r>
            <a:r>
              <a:rPr lang="ru-RU" sz="1800" i="1" baseline="-25000" dirty="0"/>
              <a:t>2</a:t>
            </a:r>
            <a:r>
              <a:rPr lang="ru-RU" sz="1800" i="1" dirty="0"/>
              <a:t> и влажности на скорость фотосинтеза (по кислороду)</a:t>
            </a:r>
            <a:endParaRPr lang="ru-RU" sz="1700" i="1" dirty="0"/>
          </a:p>
        </p:txBody>
      </p:sp>
      <p:sp>
        <p:nvSpPr>
          <p:cNvPr id="5" name="Текст 4"/>
          <p:cNvSpPr>
            <a:spLocks noGrp="1"/>
          </p:cNvSpPr>
          <p:nvPr>
            <p:ph type="body" sz="quarter" idx="3"/>
          </p:nvPr>
        </p:nvSpPr>
        <p:spPr>
          <a:xfrm>
            <a:off x="5220072" y="771551"/>
            <a:ext cx="3240360" cy="360040"/>
          </a:xfrm>
        </p:spPr>
        <p:txBody>
          <a:bodyPr>
            <a:normAutofit fontScale="92500" lnSpcReduction="20000"/>
          </a:bodyPr>
          <a:lstStyle/>
          <a:p>
            <a:pPr algn="ctr"/>
            <a:r>
              <a:rPr lang="ru-RU" dirty="0" smtClean="0"/>
              <a:t>география</a:t>
            </a:r>
            <a:endParaRPr lang="ru-RU" dirty="0"/>
          </a:p>
        </p:txBody>
      </p:sp>
      <p:sp>
        <p:nvSpPr>
          <p:cNvPr id="6" name="Объект 5"/>
          <p:cNvSpPr>
            <a:spLocks noGrp="1"/>
          </p:cNvSpPr>
          <p:nvPr>
            <p:ph sz="quarter" idx="4"/>
          </p:nvPr>
        </p:nvSpPr>
        <p:spPr>
          <a:xfrm>
            <a:off x="4645026" y="1203598"/>
            <a:ext cx="4041775" cy="3391024"/>
          </a:xfrm>
        </p:spPr>
        <p:txBody>
          <a:bodyPr>
            <a:normAutofit fontScale="70000" lnSpcReduction="20000"/>
          </a:bodyPr>
          <a:lstStyle/>
          <a:p>
            <a:r>
              <a:rPr lang="ru-RU" i="1" dirty="0"/>
              <a:t>Создание графического паспорта школы (планы  классов и коридоров для эвакуации при пожаре</a:t>
            </a:r>
            <a:r>
              <a:rPr lang="ru-RU" i="1" dirty="0" smtClean="0"/>
              <a:t>);</a:t>
            </a:r>
          </a:p>
          <a:p>
            <a:r>
              <a:rPr lang="ru-RU" i="1" dirty="0"/>
              <a:t>Климат-мониторинг классов школы и создание рекомендаций по санитарным </a:t>
            </a:r>
            <a:r>
              <a:rPr lang="ru-RU" i="1" dirty="0" smtClean="0"/>
              <a:t>мероприятиям</a:t>
            </a:r>
          </a:p>
          <a:p>
            <a:r>
              <a:rPr lang="ru-RU" b="1" dirty="0"/>
              <a:t> </a:t>
            </a:r>
            <a:r>
              <a:rPr lang="ru-RU" i="1" dirty="0"/>
              <a:t>Создание он-</a:t>
            </a:r>
            <a:r>
              <a:rPr lang="ru-RU" i="1" dirty="0" err="1"/>
              <a:t>лайн</a:t>
            </a:r>
            <a:r>
              <a:rPr lang="ru-RU" i="1" dirty="0"/>
              <a:t> метеорологической службы школы (с выходом на сайт школы или ежедневные бюллетени на информационном стенде </a:t>
            </a:r>
            <a:r>
              <a:rPr lang="ru-RU" i="1" dirty="0" smtClean="0"/>
              <a:t>школы</a:t>
            </a:r>
            <a:endParaRPr lang="en-US" i="1" dirty="0" smtClean="0"/>
          </a:p>
          <a:p>
            <a:r>
              <a:rPr lang="ru-RU" i="1" dirty="0"/>
              <a:t>Создание почвенно-климатического паспорта школьного участка с рекомендациями по озеленению</a:t>
            </a:r>
            <a:endParaRPr lang="ru-RU" i="1" dirty="0" smtClean="0"/>
          </a:p>
          <a:p>
            <a:endParaRPr lang="ru-RU" dirty="0"/>
          </a:p>
        </p:txBody>
      </p:sp>
    </p:spTree>
    <p:extLst>
      <p:ext uri="{BB962C8B-B14F-4D97-AF65-F5344CB8AC3E}">
        <p14:creationId xmlns:p14="http://schemas.microsoft.com/office/powerpoint/2010/main" val="25373055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ru-RU" sz="2400" dirty="0" smtClean="0"/>
              <a:t>Предлагаемые авторами лабораторные установки с оборудованием </a:t>
            </a:r>
            <a:r>
              <a:rPr lang="en-US" sz="2400" dirty="0" smtClean="0"/>
              <a:t>PASCO</a:t>
            </a:r>
            <a:endParaRPr lang="ru-RU" sz="24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203598"/>
            <a:ext cx="3310415" cy="248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рис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195486"/>
            <a:ext cx="16541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1059582"/>
            <a:ext cx="3009900" cy="367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2695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Структура методических рекомендации для </a:t>
            </a:r>
            <a:r>
              <a:rPr lang="ru-RU" dirty="0" err="1" smtClean="0"/>
              <a:t>тьютора</a:t>
            </a:r>
            <a:endParaRPr lang="ru-RU" dirty="0"/>
          </a:p>
        </p:txBody>
      </p:sp>
      <p:sp>
        <p:nvSpPr>
          <p:cNvPr id="8" name="Объект 7"/>
          <p:cNvSpPr>
            <a:spLocks noGrp="1"/>
          </p:cNvSpPr>
          <p:nvPr>
            <p:ph sz="half" idx="1"/>
          </p:nvPr>
        </p:nvSpPr>
        <p:spPr>
          <a:xfrm>
            <a:off x="457200" y="1131589"/>
            <a:ext cx="4038600" cy="3384377"/>
          </a:xfrm>
        </p:spPr>
        <p:txBody>
          <a:bodyPr>
            <a:normAutofit fontScale="25000" lnSpcReduction="20000"/>
          </a:bodyPr>
          <a:lstStyle/>
          <a:p>
            <a:pPr marL="0" indent="0">
              <a:buNone/>
            </a:pPr>
            <a:r>
              <a:rPr lang="en-US" sz="6400" dirty="0" smtClean="0"/>
              <a:t>I</a:t>
            </a:r>
            <a:r>
              <a:rPr lang="ru-RU" sz="6400" dirty="0" smtClean="0"/>
              <a:t>. Описание проекта</a:t>
            </a:r>
          </a:p>
          <a:p>
            <a:pPr marL="0" indent="0">
              <a:buNone/>
            </a:pPr>
            <a:r>
              <a:rPr lang="ru-RU" sz="6400" dirty="0" smtClean="0"/>
              <a:t>Название </a:t>
            </a:r>
            <a:r>
              <a:rPr lang="ru-RU" sz="6400" dirty="0"/>
              <a:t>темы проекта: </a:t>
            </a:r>
            <a:endParaRPr lang="ru-RU" sz="6400" dirty="0" smtClean="0"/>
          </a:p>
          <a:p>
            <a:pPr marL="0" indent="0">
              <a:buNone/>
            </a:pPr>
            <a:r>
              <a:rPr lang="ru-RU" sz="6400" dirty="0" smtClean="0"/>
              <a:t>Предметы</a:t>
            </a:r>
            <a:r>
              <a:rPr lang="ru-RU" sz="6400" dirty="0"/>
              <a:t>: </a:t>
            </a:r>
            <a:endParaRPr lang="ru-RU" sz="6400" dirty="0" smtClean="0"/>
          </a:p>
          <a:p>
            <a:pPr marL="0" indent="0">
              <a:buNone/>
            </a:pPr>
            <a:r>
              <a:rPr lang="ru-RU" sz="6400" dirty="0" smtClean="0"/>
              <a:t>Форма </a:t>
            </a:r>
            <a:r>
              <a:rPr lang="ru-RU" sz="6400" dirty="0"/>
              <a:t>выполнения проекта: </a:t>
            </a:r>
            <a:r>
              <a:rPr lang="ru-RU" sz="6400" dirty="0" smtClean="0"/>
              <a:t>Примерная </a:t>
            </a:r>
            <a:r>
              <a:rPr lang="ru-RU" sz="6400" dirty="0"/>
              <a:t>продолжительность проекта: </a:t>
            </a:r>
            <a:endParaRPr lang="ru-RU" sz="6400" dirty="0" smtClean="0"/>
          </a:p>
          <a:p>
            <a:pPr marL="0" indent="0">
              <a:buNone/>
            </a:pPr>
            <a:r>
              <a:rPr lang="ru-RU" sz="6400" dirty="0" smtClean="0"/>
              <a:t>Дидактические </a:t>
            </a:r>
            <a:r>
              <a:rPr lang="ru-RU" sz="6400" dirty="0"/>
              <a:t>цели: </a:t>
            </a:r>
          </a:p>
          <a:p>
            <a:pPr marL="0" indent="0">
              <a:buNone/>
            </a:pPr>
            <a:r>
              <a:rPr lang="ru-RU" sz="6400" dirty="0" smtClean="0"/>
              <a:t>Ожидаемые </a:t>
            </a:r>
            <a:r>
              <a:rPr lang="ru-RU" sz="6400" dirty="0"/>
              <a:t>результаты обучения:</a:t>
            </a:r>
          </a:p>
          <a:p>
            <a:pPr marL="0" indent="0">
              <a:buNone/>
            </a:pPr>
            <a:r>
              <a:rPr lang="ru-RU" sz="6400" dirty="0" err="1" smtClean="0"/>
              <a:t>Личностные,метапредметные,предметные</a:t>
            </a:r>
            <a:endParaRPr lang="ru-RU" sz="6400" dirty="0" smtClean="0"/>
          </a:p>
          <a:p>
            <a:pPr marL="0" indent="0">
              <a:buNone/>
            </a:pPr>
            <a:r>
              <a:rPr lang="ru-RU" sz="6400" dirty="0" smtClean="0"/>
              <a:t> </a:t>
            </a:r>
            <a:r>
              <a:rPr lang="ru-RU" sz="6400" dirty="0"/>
              <a:t>опыт практической деятельности: </a:t>
            </a:r>
            <a:endParaRPr lang="ru-RU" sz="6400" dirty="0" smtClean="0"/>
          </a:p>
          <a:p>
            <a:pPr marL="0" indent="0">
              <a:buNone/>
            </a:pPr>
            <a:r>
              <a:rPr lang="ru-RU" sz="6400" dirty="0"/>
              <a:t>Вопросы, направляющие проект:</a:t>
            </a:r>
          </a:p>
          <a:p>
            <a:r>
              <a:rPr lang="ru-RU" sz="6400" dirty="0"/>
              <a:t> Ключевой </a:t>
            </a:r>
            <a:r>
              <a:rPr lang="ru-RU" sz="6400" dirty="0" smtClean="0"/>
              <a:t>вопрос</a:t>
            </a:r>
            <a:endParaRPr lang="ru-RU" sz="6400" dirty="0"/>
          </a:p>
          <a:p>
            <a:r>
              <a:rPr lang="ru-RU" sz="6400" dirty="0"/>
              <a:t> проблемные вопросы для экспериментального </a:t>
            </a:r>
            <a:r>
              <a:rPr lang="ru-RU" sz="6400" dirty="0" smtClean="0"/>
              <a:t>решения</a:t>
            </a:r>
          </a:p>
          <a:p>
            <a:r>
              <a:rPr lang="ru-RU" sz="6400" dirty="0" smtClean="0"/>
              <a:t> </a:t>
            </a:r>
            <a:r>
              <a:rPr lang="ru-RU" sz="6400" dirty="0"/>
              <a:t>учебные вопросы</a:t>
            </a:r>
          </a:p>
          <a:p>
            <a:endParaRPr lang="ru-RU" dirty="0"/>
          </a:p>
        </p:txBody>
      </p:sp>
      <p:sp>
        <p:nvSpPr>
          <p:cNvPr id="10" name="Объект 9"/>
          <p:cNvSpPr>
            <a:spLocks noGrp="1"/>
          </p:cNvSpPr>
          <p:nvPr>
            <p:ph sz="half" idx="2"/>
          </p:nvPr>
        </p:nvSpPr>
        <p:spPr>
          <a:xfrm>
            <a:off x="4572000" y="1347614"/>
            <a:ext cx="4038600" cy="3240360"/>
          </a:xfrm>
        </p:spPr>
        <p:txBody>
          <a:bodyPr/>
          <a:lstStyle/>
          <a:p>
            <a:r>
              <a:rPr lang="en-US" dirty="0" smtClean="0"/>
              <a:t>II</a:t>
            </a:r>
            <a:r>
              <a:rPr lang="ru-RU" dirty="0" smtClean="0"/>
              <a:t>. Организация образовательного пространства</a:t>
            </a:r>
          </a:p>
          <a:p>
            <a:r>
              <a:rPr lang="en-US" dirty="0" smtClean="0"/>
              <a:t>III</a:t>
            </a:r>
            <a:r>
              <a:rPr lang="ru-RU" dirty="0" smtClean="0"/>
              <a:t>. Программа работы над проектом</a:t>
            </a:r>
          </a:p>
          <a:p>
            <a:r>
              <a:rPr lang="en-US" dirty="0" smtClean="0"/>
              <a:t>Iv</a:t>
            </a:r>
            <a:r>
              <a:rPr lang="ru-RU" dirty="0" smtClean="0"/>
              <a:t>. Результаты</a:t>
            </a:r>
          </a:p>
          <a:p>
            <a:endParaRPr lang="ru-RU" dirty="0"/>
          </a:p>
        </p:txBody>
      </p:sp>
    </p:spTree>
    <p:extLst>
      <p:ext uri="{BB962C8B-B14F-4D97-AF65-F5344CB8AC3E}">
        <p14:creationId xmlns:p14="http://schemas.microsoft.com/office/powerpoint/2010/main" val="4574972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smtClean="0"/>
              <a:t>Структура Дорожных карт для обучающегося</a:t>
            </a:r>
            <a:endParaRPr lang="ru-RU" sz="3200" dirty="0"/>
          </a:p>
        </p:txBody>
      </p:sp>
      <p:sp>
        <p:nvSpPr>
          <p:cNvPr id="3" name="Объект 2"/>
          <p:cNvSpPr>
            <a:spLocks noGrp="1"/>
          </p:cNvSpPr>
          <p:nvPr>
            <p:ph sz="half" idx="1"/>
          </p:nvPr>
        </p:nvSpPr>
        <p:spPr>
          <a:xfrm>
            <a:off x="467544" y="987574"/>
            <a:ext cx="4038600" cy="3672408"/>
          </a:xfrm>
        </p:spPr>
        <p:txBody>
          <a:bodyPr>
            <a:normAutofit fontScale="77500" lnSpcReduction="20000"/>
          </a:bodyPr>
          <a:lstStyle/>
          <a:p>
            <a:r>
              <a:rPr lang="ru-RU" dirty="0"/>
              <a:t>1Краткое содержание проекта</a:t>
            </a:r>
            <a:r>
              <a:rPr lang="ru-RU" dirty="0" smtClean="0"/>
              <a:t>:</a:t>
            </a:r>
            <a:endParaRPr lang="ru-RU" dirty="0"/>
          </a:p>
          <a:p>
            <a:r>
              <a:rPr lang="ru-RU" dirty="0"/>
              <a:t>2.Актуальность исследования. Почему я выбрал эту тему</a:t>
            </a:r>
            <a:r>
              <a:rPr lang="ru-RU" dirty="0" smtClean="0"/>
              <a:t>?</a:t>
            </a:r>
            <a:endParaRPr lang="ru-RU" dirty="0"/>
          </a:p>
          <a:p>
            <a:r>
              <a:rPr lang="ru-RU" dirty="0"/>
              <a:t>3.При проведении информационного поиска ответьте на следующие вопросы:</a:t>
            </a:r>
          </a:p>
          <a:p>
            <a:r>
              <a:rPr lang="ru-RU" dirty="0"/>
              <a:t>возможные вопросы </a:t>
            </a:r>
            <a:r>
              <a:rPr lang="ru-RU" dirty="0" smtClean="0"/>
              <a:t>:…</a:t>
            </a:r>
            <a:endParaRPr lang="ru-RU" dirty="0"/>
          </a:p>
          <a:p>
            <a:endParaRPr lang="ru-RU" dirty="0"/>
          </a:p>
        </p:txBody>
      </p:sp>
      <p:sp>
        <p:nvSpPr>
          <p:cNvPr id="4" name="Объект 3"/>
          <p:cNvSpPr>
            <a:spLocks noGrp="1"/>
          </p:cNvSpPr>
          <p:nvPr>
            <p:ph sz="half" idx="2"/>
          </p:nvPr>
        </p:nvSpPr>
        <p:spPr>
          <a:xfrm>
            <a:off x="4644008" y="987574"/>
            <a:ext cx="4038600" cy="3456384"/>
          </a:xfrm>
        </p:spPr>
        <p:txBody>
          <a:bodyPr>
            <a:normAutofit fontScale="77500" lnSpcReduction="20000"/>
          </a:bodyPr>
          <a:lstStyle/>
          <a:p>
            <a:pPr marL="0" indent="0">
              <a:buNone/>
            </a:pPr>
            <a:r>
              <a:rPr lang="ru-RU" dirty="0"/>
              <a:t>4.Экспериментальная часть</a:t>
            </a:r>
          </a:p>
          <a:p>
            <a:r>
              <a:rPr lang="ru-RU" dirty="0"/>
              <a:t>Лабораторное оборудование и </a:t>
            </a:r>
            <a:r>
              <a:rPr lang="ru-RU" dirty="0" smtClean="0"/>
              <a:t>материалы</a:t>
            </a:r>
          </a:p>
          <a:p>
            <a:r>
              <a:rPr lang="ru-RU" dirty="0"/>
              <a:t>Техника </a:t>
            </a:r>
            <a:r>
              <a:rPr lang="ru-RU" dirty="0" smtClean="0"/>
              <a:t>безопасности</a:t>
            </a:r>
          </a:p>
          <a:p>
            <a:r>
              <a:rPr lang="ru-RU" dirty="0" smtClean="0"/>
              <a:t>Особенности подготовки эксперимента</a:t>
            </a:r>
          </a:p>
          <a:p>
            <a:pPr marL="0" indent="0">
              <a:buNone/>
            </a:pPr>
            <a:r>
              <a:rPr lang="ru-RU" dirty="0"/>
              <a:t>Лабораторное исследование № </a:t>
            </a:r>
            <a:r>
              <a:rPr lang="ru-RU" dirty="0" smtClean="0"/>
              <a:t>1, №2, №3</a:t>
            </a:r>
          </a:p>
          <a:p>
            <a:pPr marL="0" indent="0">
              <a:buNone/>
            </a:pPr>
            <a:r>
              <a:rPr lang="ru-RU" dirty="0"/>
              <a:t>4. Творческая часть</a:t>
            </a:r>
          </a:p>
          <a:p>
            <a:pPr marL="0" indent="0">
              <a:buNone/>
            </a:pPr>
            <a:r>
              <a:rPr lang="ru-RU" dirty="0"/>
              <a:t>Идеи, расширяющие проект </a:t>
            </a:r>
          </a:p>
          <a:p>
            <a:pPr marL="0" indent="0">
              <a:buNone/>
            </a:pPr>
            <a:endParaRPr lang="ru-RU" dirty="0"/>
          </a:p>
          <a:p>
            <a:endParaRPr lang="ru-RU" dirty="0"/>
          </a:p>
        </p:txBody>
      </p:sp>
    </p:spTree>
    <p:extLst>
      <p:ext uri="{BB962C8B-B14F-4D97-AF65-F5344CB8AC3E}">
        <p14:creationId xmlns:p14="http://schemas.microsoft.com/office/powerpoint/2010/main" val="36403818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05979"/>
            <a:ext cx="8229600" cy="637579"/>
          </a:xfrm>
        </p:spPr>
        <p:txBody>
          <a:bodyPr>
            <a:normAutofit/>
          </a:bodyPr>
          <a:lstStyle/>
          <a:p>
            <a:r>
              <a:rPr lang="ru-RU" sz="3200" dirty="0" smtClean="0"/>
              <a:t>Анкеты обучающихся в Дорожных картах</a:t>
            </a:r>
            <a:endParaRPr lang="ru-RU" sz="3200" dirty="0"/>
          </a:p>
        </p:txBody>
      </p:sp>
      <p:graphicFrame>
        <p:nvGraphicFramePr>
          <p:cNvPr id="7" name="Объект 6"/>
          <p:cNvGraphicFramePr>
            <a:graphicFrameLocks noGrp="1"/>
          </p:cNvGraphicFramePr>
          <p:nvPr>
            <p:ph idx="1"/>
            <p:extLst>
              <p:ext uri="{D42A27DB-BD31-4B8C-83A1-F6EECF244321}">
                <p14:modId xmlns:p14="http://schemas.microsoft.com/office/powerpoint/2010/main" val="3189018532"/>
              </p:ext>
            </p:extLst>
          </p:nvPr>
        </p:nvGraphicFramePr>
        <p:xfrm>
          <a:off x="1331640" y="987575"/>
          <a:ext cx="6408713" cy="3344415"/>
        </p:xfrm>
        <a:graphic>
          <a:graphicData uri="http://schemas.openxmlformats.org/drawingml/2006/table">
            <a:tbl>
              <a:tblPr firstRow="1" firstCol="1" lastRow="1" lastCol="1" bandRow="1" bandCol="1">
                <a:tableStyleId>{5C22544A-7EE6-4342-B048-85BDC9FD1C3A}</a:tableStyleId>
              </a:tblPr>
              <a:tblGrid>
                <a:gridCol w="721187"/>
                <a:gridCol w="4476774"/>
                <a:gridCol w="1210752"/>
              </a:tblGrid>
              <a:tr h="668883">
                <a:tc>
                  <a:txBody>
                    <a:bodyPr/>
                    <a:lstStyle/>
                    <a:p>
                      <a:pPr algn="just">
                        <a:spcAft>
                          <a:spcPts val="0"/>
                        </a:spcAft>
                      </a:pPr>
                      <a:r>
                        <a:rPr lang="ru-RU" sz="1400">
                          <a:effectLst/>
                        </a:rPr>
                        <a:t>№ п/п</a:t>
                      </a:r>
                      <a:endParaRPr lang="ru-RU" sz="1100">
                        <a:effectLst/>
                        <a:latin typeface="Calibri"/>
                        <a:ea typeface="Calibri"/>
                        <a:cs typeface="Times New Roman"/>
                      </a:endParaRPr>
                    </a:p>
                  </a:txBody>
                  <a:tcPr marL="68580" marR="68580" marT="0" marB="0"/>
                </a:tc>
                <a:tc>
                  <a:txBody>
                    <a:bodyPr/>
                    <a:lstStyle/>
                    <a:p>
                      <a:pPr algn="ctr">
                        <a:spcAft>
                          <a:spcPts val="0"/>
                        </a:spcAft>
                      </a:pPr>
                      <a:r>
                        <a:rPr lang="ru-RU" sz="1400">
                          <a:effectLst/>
                        </a:rPr>
                        <a:t>Цель участия</a:t>
                      </a:r>
                      <a:endParaRPr lang="ru-RU" sz="1100">
                        <a:effectLst/>
                        <a:latin typeface="Calibri"/>
                        <a:ea typeface="Calibri"/>
                        <a:cs typeface="Times New Roman"/>
                      </a:endParaRPr>
                    </a:p>
                  </a:txBody>
                  <a:tcPr marL="68580" marR="68580" marT="0" marB="0"/>
                </a:tc>
                <a:tc>
                  <a:txBody>
                    <a:bodyPr/>
                    <a:lstStyle/>
                    <a:p>
                      <a:pPr algn="just">
                        <a:spcAft>
                          <a:spcPts val="0"/>
                        </a:spcAft>
                      </a:pPr>
                      <a:r>
                        <a:rPr lang="ru-RU" sz="1400">
                          <a:effectLst/>
                        </a:rPr>
                        <a:t>Уровень «значимости»</a:t>
                      </a:r>
                      <a:endParaRPr lang="ru-RU" sz="1100">
                        <a:effectLst/>
                        <a:latin typeface="Calibri"/>
                        <a:ea typeface="Calibri"/>
                        <a:cs typeface="Times New Roman"/>
                      </a:endParaRPr>
                    </a:p>
                  </a:txBody>
                  <a:tcPr marL="68580" marR="68580" marT="0" marB="0"/>
                </a:tc>
              </a:tr>
              <a:tr h="222961">
                <a:tc>
                  <a:txBody>
                    <a:bodyPr/>
                    <a:lstStyle/>
                    <a:p>
                      <a:pPr algn="just">
                        <a:spcAft>
                          <a:spcPts val="0"/>
                        </a:spcAft>
                      </a:pPr>
                      <a:r>
                        <a:rPr lang="ru-RU" sz="1400">
                          <a:effectLst/>
                        </a:rPr>
                        <a:t>1</a:t>
                      </a:r>
                      <a:endParaRPr lang="ru-RU" sz="1100">
                        <a:effectLst/>
                        <a:latin typeface="Calibri"/>
                        <a:ea typeface="Calibri"/>
                        <a:cs typeface="Times New Roman"/>
                      </a:endParaRPr>
                    </a:p>
                  </a:txBody>
                  <a:tcPr marL="68580" marR="68580" marT="0" marB="0"/>
                </a:tc>
                <a:tc>
                  <a:txBody>
                    <a:bodyPr/>
                    <a:lstStyle/>
                    <a:p>
                      <a:pPr algn="just">
                        <a:spcAft>
                          <a:spcPts val="0"/>
                        </a:spcAft>
                      </a:pPr>
                      <a:r>
                        <a:rPr lang="ru-RU" sz="1400">
                          <a:effectLst/>
                        </a:rPr>
                        <a:t>Получить новые знания по предмету</a:t>
                      </a:r>
                      <a:endParaRPr lang="ru-RU" sz="1100">
                        <a:effectLst/>
                        <a:latin typeface="Calibri"/>
                        <a:ea typeface="Calibri"/>
                        <a:cs typeface="Times New Roman"/>
                      </a:endParaRPr>
                    </a:p>
                  </a:txBody>
                  <a:tcPr marL="68580" marR="68580" marT="0" marB="0"/>
                </a:tc>
                <a:tc>
                  <a:txBody>
                    <a:bodyPr/>
                    <a:lstStyle/>
                    <a:p>
                      <a:pPr algn="just">
                        <a:spcAft>
                          <a:spcPts val="0"/>
                        </a:spcAft>
                      </a:pPr>
                      <a:r>
                        <a:rPr lang="ru-RU" sz="1400">
                          <a:effectLst/>
                        </a:rPr>
                        <a:t> </a:t>
                      </a:r>
                      <a:endParaRPr lang="ru-RU" sz="1100">
                        <a:effectLst/>
                        <a:latin typeface="Calibri"/>
                        <a:ea typeface="Calibri"/>
                        <a:cs typeface="Times New Roman"/>
                      </a:endParaRPr>
                    </a:p>
                  </a:txBody>
                  <a:tcPr marL="68580" marR="68580" marT="0" marB="0"/>
                </a:tc>
              </a:tr>
              <a:tr h="222961">
                <a:tc>
                  <a:txBody>
                    <a:bodyPr/>
                    <a:lstStyle/>
                    <a:p>
                      <a:pPr algn="just">
                        <a:spcAft>
                          <a:spcPts val="0"/>
                        </a:spcAft>
                      </a:pPr>
                      <a:r>
                        <a:rPr lang="ru-RU" sz="1400">
                          <a:effectLst/>
                        </a:rPr>
                        <a:t>2</a:t>
                      </a:r>
                      <a:endParaRPr lang="ru-RU" sz="1100">
                        <a:effectLst/>
                        <a:latin typeface="Calibri"/>
                        <a:ea typeface="Calibri"/>
                        <a:cs typeface="Times New Roman"/>
                      </a:endParaRPr>
                    </a:p>
                  </a:txBody>
                  <a:tcPr marL="68580" marR="68580" marT="0" marB="0"/>
                </a:tc>
                <a:tc>
                  <a:txBody>
                    <a:bodyPr/>
                    <a:lstStyle/>
                    <a:p>
                      <a:pPr algn="just">
                        <a:spcAft>
                          <a:spcPts val="0"/>
                        </a:spcAft>
                      </a:pPr>
                      <a:r>
                        <a:rPr lang="ru-RU" sz="1400">
                          <a:effectLst/>
                        </a:rPr>
                        <a:t>Получить новую информацию (любую)</a:t>
                      </a:r>
                      <a:endParaRPr lang="ru-RU" sz="1100">
                        <a:effectLst/>
                        <a:latin typeface="Calibri"/>
                        <a:ea typeface="Calibri"/>
                        <a:cs typeface="Times New Roman"/>
                      </a:endParaRPr>
                    </a:p>
                  </a:txBody>
                  <a:tcPr marL="68580" marR="68580" marT="0" marB="0"/>
                </a:tc>
                <a:tc>
                  <a:txBody>
                    <a:bodyPr/>
                    <a:lstStyle/>
                    <a:p>
                      <a:pPr algn="just">
                        <a:spcAft>
                          <a:spcPts val="0"/>
                        </a:spcAft>
                      </a:pPr>
                      <a:r>
                        <a:rPr lang="ru-RU" sz="1400">
                          <a:effectLst/>
                        </a:rPr>
                        <a:t> </a:t>
                      </a:r>
                      <a:endParaRPr lang="ru-RU" sz="1100">
                        <a:effectLst/>
                        <a:latin typeface="Calibri"/>
                        <a:ea typeface="Calibri"/>
                        <a:cs typeface="Times New Roman"/>
                      </a:endParaRPr>
                    </a:p>
                  </a:txBody>
                  <a:tcPr marL="68580" marR="68580" marT="0" marB="0"/>
                </a:tc>
              </a:tr>
              <a:tr h="222961">
                <a:tc>
                  <a:txBody>
                    <a:bodyPr/>
                    <a:lstStyle/>
                    <a:p>
                      <a:pPr algn="just">
                        <a:spcAft>
                          <a:spcPts val="0"/>
                        </a:spcAft>
                      </a:pPr>
                      <a:r>
                        <a:rPr lang="ru-RU" sz="1400">
                          <a:effectLst/>
                        </a:rPr>
                        <a:t>3</a:t>
                      </a:r>
                      <a:endParaRPr lang="ru-RU" sz="1100">
                        <a:effectLst/>
                        <a:latin typeface="Calibri"/>
                        <a:ea typeface="Calibri"/>
                        <a:cs typeface="Times New Roman"/>
                      </a:endParaRPr>
                    </a:p>
                  </a:txBody>
                  <a:tcPr marL="68580" marR="68580" marT="0" marB="0"/>
                </a:tc>
                <a:tc>
                  <a:txBody>
                    <a:bodyPr/>
                    <a:lstStyle/>
                    <a:p>
                      <a:pPr algn="just">
                        <a:spcAft>
                          <a:spcPts val="0"/>
                        </a:spcAft>
                      </a:pPr>
                      <a:r>
                        <a:rPr lang="ru-RU" sz="1400">
                          <a:effectLst/>
                        </a:rPr>
                        <a:t>Получить опыт публичного выступления</a:t>
                      </a:r>
                      <a:endParaRPr lang="ru-RU" sz="1100">
                        <a:effectLst/>
                        <a:latin typeface="Calibri"/>
                        <a:ea typeface="Calibri"/>
                        <a:cs typeface="Times New Roman"/>
                      </a:endParaRPr>
                    </a:p>
                  </a:txBody>
                  <a:tcPr marL="68580" marR="68580" marT="0" marB="0"/>
                </a:tc>
                <a:tc>
                  <a:txBody>
                    <a:bodyPr/>
                    <a:lstStyle/>
                    <a:p>
                      <a:pPr algn="just">
                        <a:spcAft>
                          <a:spcPts val="0"/>
                        </a:spcAft>
                      </a:pPr>
                      <a:r>
                        <a:rPr lang="ru-RU" sz="1400">
                          <a:effectLst/>
                        </a:rPr>
                        <a:t> </a:t>
                      </a:r>
                      <a:endParaRPr lang="ru-RU" sz="1100">
                        <a:effectLst/>
                        <a:latin typeface="Calibri"/>
                        <a:ea typeface="Calibri"/>
                        <a:cs typeface="Times New Roman"/>
                      </a:endParaRPr>
                    </a:p>
                  </a:txBody>
                  <a:tcPr marL="68580" marR="68580" marT="0" marB="0"/>
                </a:tc>
              </a:tr>
              <a:tr h="445922">
                <a:tc>
                  <a:txBody>
                    <a:bodyPr/>
                    <a:lstStyle/>
                    <a:p>
                      <a:pPr algn="just">
                        <a:spcAft>
                          <a:spcPts val="0"/>
                        </a:spcAft>
                      </a:pPr>
                      <a:r>
                        <a:rPr lang="ru-RU" sz="1400">
                          <a:effectLst/>
                        </a:rPr>
                        <a:t>4</a:t>
                      </a:r>
                      <a:endParaRPr lang="ru-RU" sz="1100">
                        <a:effectLst/>
                        <a:latin typeface="Calibri"/>
                        <a:ea typeface="Calibri"/>
                        <a:cs typeface="Times New Roman"/>
                      </a:endParaRPr>
                    </a:p>
                  </a:txBody>
                  <a:tcPr marL="68580" marR="68580" marT="0" marB="0"/>
                </a:tc>
                <a:tc>
                  <a:txBody>
                    <a:bodyPr/>
                    <a:lstStyle/>
                    <a:p>
                      <a:pPr algn="just">
                        <a:spcAft>
                          <a:spcPts val="0"/>
                        </a:spcAft>
                      </a:pPr>
                      <a:r>
                        <a:rPr lang="ru-RU" sz="1400">
                          <a:effectLst/>
                        </a:rPr>
                        <a:t>Создать что – то новое (макет, модель, веб – сайт и т.д.)</a:t>
                      </a:r>
                      <a:endParaRPr lang="ru-RU" sz="1100">
                        <a:effectLst/>
                        <a:latin typeface="Calibri"/>
                        <a:ea typeface="Calibri"/>
                        <a:cs typeface="Times New Roman"/>
                      </a:endParaRPr>
                    </a:p>
                  </a:txBody>
                  <a:tcPr marL="68580" marR="68580" marT="0" marB="0"/>
                </a:tc>
                <a:tc>
                  <a:txBody>
                    <a:bodyPr/>
                    <a:lstStyle/>
                    <a:p>
                      <a:pPr algn="just">
                        <a:spcAft>
                          <a:spcPts val="0"/>
                        </a:spcAft>
                      </a:pPr>
                      <a:r>
                        <a:rPr lang="ru-RU" sz="1400">
                          <a:effectLst/>
                        </a:rPr>
                        <a:t> </a:t>
                      </a:r>
                      <a:endParaRPr lang="ru-RU" sz="1100">
                        <a:effectLst/>
                        <a:latin typeface="Calibri"/>
                        <a:ea typeface="Calibri"/>
                        <a:cs typeface="Times New Roman"/>
                      </a:endParaRPr>
                    </a:p>
                  </a:txBody>
                  <a:tcPr marL="68580" marR="68580" marT="0" marB="0"/>
                </a:tc>
              </a:tr>
              <a:tr h="222961">
                <a:tc>
                  <a:txBody>
                    <a:bodyPr/>
                    <a:lstStyle/>
                    <a:p>
                      <a:pPr algn="just">
                        <a:spcAft>
                          <a:spcPts val="0"/>
                        </a:spcAft>
                      </a:pPr>
                      <a:r>
                        <a:rPr lang="ru-RU" sz="1400">
                          <a:effectLst/>
                        </a:rPr>
                        <a:t>5</a:t>
                      </a:r>
                      <a:endParaRPr lang="ru-RU" sz="1100">
                        <a:effectLst/>
                        <a:latin typeface="Calibri"/>
                        <a:ea typeface="Calibri"/>
                        <a:cs typeface="Times New Roman"/>
                      </a:endParaRPr>
                    </a:p>
                  </a:txBody>
                  <a:tcPr marL="68580" marR="68580" marT="0" marB="0"/>
                </a:tc>
                <a:tc>
                  <a:txBody>
                    <a:bodyPr/>
                    <a:lstStyle/>
                    <a:p>
                      <a:pPr algn="just">
                        <a:spcAft>
                          <a:spcPts val="0"/>
                        </a:spcAft>
                      </a:pPr>
                      <a:r>
                        <a:rPr lang="ru-RU" sz="1400">
                          <a:effectLst/>
                        </a:rPr>
                        <a:t>Освоить новые технологии (компьютерные)</a:t>
                      </a:r>
                      <a:endParaRPr lang="ru-RU" sz="1100">
                        <a:effectLst/>
                        <a:latin typeface="Calibri"/>
                        <a:ea typeface="Calibri"/>
                        <a:cs typeface="Times New Roman"/>
                      </a:endParaRPr>
                    </a:p>
                  </a:txBody>
                  <a:tcPr marL="68580" marR="68580" marT="0" marB="0"/>
                </a:tc>
                <a:tc>
                  <a:txBody>
                    <a:bodyPr/>
                    <a:lstStyle/>
                    <a:p>
                      <a:pPr algn="just">
                        <a:spcAft>
                          <a:spcPts val="0"/>
                        </a:spcAft>
                      </a:pPr>
                      <a:r>
                        <a:rPr lang="ru-RU" sz="1400">
                          <a:effectLst/>
                        </a:rPr>
                        <a:t> </a:t>
                      </a:r>
                      <a:endParaRPr lang="ru-RU" sz="1100">
                        <a:effectLst/>
                        <a:latin typeface="Calibri"/>
                        <a:ea typeface="Calibri"/>
                        <a:cs typeface="Times New Roman"/>
                      </a:endParaRPr>
                    </a:p>
                  </a:txBody>
                  <a:tcPr marL="68580" marR="68580" marT="0" marB="0"/>
                </a:tc>
              </a:tr>
              <a:tr h="222961">
                <a:tc>
                  <a:txBody>
                    <a:bodyPr/>
                    <a:lstStyle/>
                    <a:p>
                      <a:pPr algn="just">
                        <a:spcAft>
                          <a:spcPts val="0"/>
                        </a:spcAft>
                      </a:pPr>
                      <a:r>
                        <a:rPr lang="ru-RU" sz="1400">
                          <a:effectLst/>
                        </a:rPr>
                        <a:t>6</a:t>
                      </a:r>
                      <a:endParaRPr lang="ru-RU" sz="1100">
                        <a:effectLst/>
                        <a:latin typeface="Calibri"/>
                        <a:ea typeface="Calibri"/>
                        <a:cs typeface="Times New Roman"/>
                      </a:endParaRPr>
                    </a:p>
                  </a:txBody>
                  <a:tcPr marL="68580" marR="68580" marT="0" marB="0"/>
                </a:tc>
                <a:tc>
                  <a:txBody>
                    <a:bodyPr/>
                    <a:lstStyle/>
                    <a:p>
                      <a:pPr algn="just">
                        <a:spcAft>
                          <a:spcPts val="0"/>
                        </a:spcAft>
                      </a:pPr>
                      <a:r>
                        <a:rPr lang="ru-RU" sz="1400">
                          <a:effectLst/>
                        </a:rPr>
                        <a:t>Победить в конкурсе</a:t>
                      </a:r>
                      <a:endParaRPr lang="ru-RU" sz="1100">
                        <a:effectLst/>
                        <a:latin typeface="Calibri"/>
                        <a:ea typeface="Calibri"/>
                        <a:cs typeface="Times New Roman"/>
                      </a:endParaRPr>
                    </a:p>
                  </a:txBody>
                  <a:tcPr marL="68580" marR="68580" marT="0" marB="0"/>
                </a:tc>
                <a:tc>
                  <a:txBody>
                    <a:bodyPr/>
                    <a:lstStyle/>
                    <a:p>
                      <a:pPr algn="just">
                        <a:spcAft>
                          <a:spcPts val="0"/>
                        </a:spcAft>
                      </a:pPr>
                      <a:r>
                        <a:rPr lang="ru-RU" sz="1400">
                          <a:effectLst/>
                        </a:rPr>
                        <a:t> </a:t>
                      </a:r>
                      <a:endParaRPr lang="ru-RU" sz="1100">
                        <a:effectLst/>
                        <a:latin typeface="Calibri"/>
                        <a:ea typeface="Calibri"/>
                        <a:cs typeface="Times New Roman"/>
                      </a:endParaRPr>
                    </a:p>
                  </a:txBody>
                  <a:tcPr marL="68580" marR="68580" marT="0" marB="0"/>
                </a:tc>
              </a:tr>
              <a:tr h="222961">
                <a:tc>
                  <a:txBody>
                    <a:bodyPr/>
                    <a:lstStyle/>
                    <a:p>
                      <a:pPr algn="just">
                        <a:spcAft>
                          <a:spcPts val="0"/>
                        </a:spcAft>
                      </a:pPr>
                      <a:r>
                        <a:rPr lang="ru-RU" sz="1400">
                          <a:effectLst/>
                        </a:rPr>
                        <a:t>7</a:t>
                      </a:r>
                      <a:endParaRPr lang="ru-RU" sz="1100">
                        <a:effectLst/>
                        <a:latin typeface="Calibri"/>
                        <a:ea typeface="Calibri"/>
                        <a:cs typeface="Times New Roman"/>
                      </a:endParaRPr>
                    </a:p>
                  </a:txBody>
                  <a:tcPr marL="68580" marR="68580" marT="0" marB="0"/>
                </a:tc>
                <a:tc>
                  <a:txBody>
                    <a:bodyPr/>
                    <a:lstStyle/>
                    <a:p>
                      <a:pPr algn="just">
                        <a:spcAft>
                          <a:spcPts val="0"/>
                        </a:spcAft>
                      </a:pPr>
                      <a:r>
                        <a:rPr lang="ru-RU" sz="1400">
                          <a:effectLst/>
                        </a:rPr>
                        <a:t>Попробовать свои силы</a:t>
                      </a:r>
                      <a:endParaRPr lang="ru-RU" sz="1100">
                        <a:effectLst/>
                        <a:latin typeface="Calibri"/>
                        <a:ea typeface="Calibri"/>
                        <a:cs typeface="Times New Roman"/>
                      </a:endParaRPr>
                    </a:p>
                  </a:txBody>
                  <a:tcPr marL="68580" marR="68580" marT="0" marB="0"/>
                </a:tc>
                <a:tc>
                  <a:txBody>
                    <a:bodyPr/>
                    <a:lstStyle/>
                    <a:p>
                      <a:pPr algn="just">
                        <a:spcAft>
                          <a:spcPts val="0"/>
                        </a:spcAft>
                      </a:pPr>
                      <a:r>
                        <a:rPr lang="ru-RU" sz="1400">
                          <a:effectLst/>
                        </a:rPr>
                        <a:t> </a:t>
                      </a:r>
                      <a:endParaRPr lang="ru-RU" sz="1100">
                        <a:effectLst/>
                        <a:latin typeface="Calibri"/>
                        <a:ea typeface="Calibri"/>
                        <a:cs typeface="Times New Roman"/>
                      </a:endParaRPr>
                    </a:p>
                  </a:txBody>
                  <a:tcPr marL="68580" marR="68580" marT="0" marB="0"/>
                </a:tc>
              </a:tr>
              <a:tr h="445922">
                <a:tc>
                  <a:txBody>
                    <a:bodyPr/>
                    <a:lstStyle/>
                    <a:p>
                      <a:pPr algn="just">
                        <a:spcAft>
                          <a:spcPts val="0"/>
                        </a:spcAft>
                      </a:pPr>
                      <a:r>
                        <a:rPr lang="ru-RU" sz="1400">
                          <a:effectLst/>
                        </a:rPr>
                        <a:t>8</a:t>
                      </a:r>
                      <a:endParaRPr lang="ru-RU" sz="1100">
                        <a:effectLst/>
                        <a:latin typeface="Calibri"/>
                        <a:ea typeface="Calibri"/>
                        <a:cs typeface="Times New Roman"/>
                      </a:endParaRPr>
                    </a:p>
                  </a:txBody>
                  <a:tcPr marL="68580" marR="68580" marT="0" marB="0"/>
                </a:tc>
                <a:tc>
                  <a:txBody>
                    <a:bodyPr/>
                    <a:lstStyle/>
                    <a:p>
                      <a:pPr algn="just">
                        <a:spcAft>
                          <a:spcPts val="0"/>
                        </a:spcAft>
                      </a:pPr>
                      <a:r>
                        <a:rPr lang="ru-RU" sz="1400">
                          <a:effectLst/>
                        </a:rPr>
                        <a:t>Подготовить себя к участию в городских конкурсах, олимпиадах</a:t>
                      </a:r>
                      <a:endParaRPr lang="ru-RU" sz="1100">
                        <a:effectLst/>
                        <a:latin typeface="Calibri"/>
                        <a:ea typeface="Calibri"/>
                        <a:cs typeface="Times New Roman"/>
                      </a:endParaRPr>
                    </a:p>
                  </a:txBody>
                  <a:tcPr marL="68580" marR="68580" marT="0" marB="0"/>
                </a:tc>
                <a:tc>
                  <a:txBody>
                    <a:bodyPr/>
                    <a:lstStyle/>
                    <a:p>
                      <a:pPr algn="just">
                        <a:spcAft>
                          <a:spcPts val="0"/>
                        </a:spcAft>
                      </a:pPr>
                      <a:r>
                        <a:rPr lang="ru-RU" sz="1400">
                          <a:effectLst/>
                        </a:rPr>
                        <a:t> </a:t>
                      </a:r>
                      <a:endParaRPr lang="ru-RU" sz="1100">
                        <a:effectLst/>
                        <a:latin typeface="Calibri"/>
                        <a:ea typeface="Calibri"/>
                        <a:cs typeface="Times New Roman"/>
                      </a:endParaRPr>
                    </a:p>
                  </a:txBody>
                  <a:tcPr marL="68580" marR="68580" marT="0" marB="0"/>
                </a:tc>
              </a:tr>
              <a:tr h="222961">
                <a:tc>
                  <a:txBody>
                    <a:bodyPr/>
                    <a:lstStyle/>
                    <a:p>
                      <a:pPr algn="just">
                        <a:spcAft>
                          <a:spcPts val="0"/>
                        </a:spcAft>
                      </a:pPr>
                      <a:r>
                        <a:rPr lang="ru-RU" sz="1400">
                          <a:effectLst/>
                        </a:rPr>
                        <a:t>9</a:t>
                      </a:r>
                      <a:endParaRPr lang="ru-RU" sz="1100">
                        <a:effectLst/>
                        <a:latin typeface="Calibri"/>
                        <a:ea typeface="Calibri"/>
                        <a:cs typeface="Times New Roman"/>
                      </a:endParaRPr>
                    </a:p>
                  </a:txBody>
                  <a:tcPr marL="68580" marR="68580" marT="0" marB="0"/>
                </a:tc>
                <a:tc>
                  <a:txBody>
                    <a:bodyPr/>
                    <a:lstStyle/>
                    <a:p>
                      <a:pPr algn="just">
                        <a:spcAft>
                          <a:spcPts val="0"/>
                        </a:spcAft>
                      </a:pPr>
                      <a:r>
                        <a:rPr lang="ru-RU" sz="1400">
                          <a:effectLst/>
                        </a:rPr>
                        <a:t>Посмотреть уровень работ других</a:t>
                      </a:r>
                      <a:endParaRPr lang="ru-RU" sz="1100">
                        <a:effectLst/>
                        <a:latin typeface="Calibri"/>
                        <a:ea typeface="Calibri"/>
                        <a:cs typeface="Times New Roman"/>
                      </a:endParaRPr>
                    </a:p>
                  </a:txBody>
                  <a:tcPr marL="68580" marR="68580" marT="0" marB="0"/>
                </a:tc>
                <a:tc>
                  <a:txBody>
                    <a:bodyPr/>
                    <a:lstStyle/>
                    <a:p>
                      <a:pPr algn="just">
                        <a:spcAft>
                          <a:spcPts val="0"/>
                        </a:spcAft>
                      </a:pPr>
                      <a:r>
                        <a:rPr lang="ru-RU" sz="1400">
                          <a:effectLst/>
                        </a:rPr>
                        <a:t> </a:t>
                      </a:r>
                      <a:endParaRPr lang="ru-RU" sz="1100">
                        <a:effectLst/>
                        <a:latin typeface="Calibri"/>
                        <a:ea typeface="Calibri"/>
                        <a:cs typeface="Times New Roman"/>
                      </a:endParaRPr>
                    </a:p>
                  </a:txBody>
                  <a:tcPr marL="68580" marR="68580" marT="0" marB="0"/>
                </a:tc>
              </a:tr>
              <a:tr h="222961">
                <a:tc>
                  <a:txBody>
                    <a:bodyPr/>
                    <a:lstStyle/>
                    <a:p>
                      <a:pPr algn="just">
                        <a:spcAft>
                          <a:spcPts val="0"/>
                        </a:spcAft>
                      </a:pPr>
                      <a:r>
                        <a:rPr lang="ru-RU" sz="1400">
                          <a:effectLst/>
                        </a:rPr>
                        <a:t>10</a:t>
                      </a:r>
                      <a:endParaRPr lang="ru-RU" sz="1100">
                        <a:effectLst/>
                        <a:latin typeface="Calibri"/>
                        <a:ea typeface="Calibri"/>
                        <a:cs typeface="Times New Roman"/>
                      </a:endParaRPr>
                    </a:p>
                  </a:txBody>
                  <a:tcPr marL="68580" marR="68580" marT="0" marB="0"/>
                </a:tc>
                <a:tc>
                  <a:txBody>
                    <a:bodyPr/>
                    <a:lstStyle/>
                    <a:p>
                      <a:pPr algn="just">
                        <a:spcAft>
                          <a:spcPts val="0"/>
                        </a:spcAft>
                      </a:pPr>
                      <a:r>
                        <a:rPr lang="ru-RU" sz="1400">
                          <a:effectLst/>
                        </a:rPr>
                        <a:t>Приобрести новые знакомства</a:t>
                      </a:r>
                      <a:endParaRPr lang="ru-RU" sz="1100">
                        <a:effectLst/>
                        <a:latin typeface="Calibri"/>
                        <a:ea typeface="Calibri"/>
                        <a:cs typeface="Times New Roman"/>
                      </a:endParaRPr>
                    </a:p>
                  </a:txBody>
                  <a:tcPr marL="68580" marR="68580" marT="0" marB="0"/>
                </a:tc>
                <a:tc>
                  <a:txBody>
                    <a:bodyPr/>
                    <a:lstStyle/>
                    <a:p>
                      <a:pPr algn="just">
                        <a:spcAft>
                          <a:spcPts val="0"/>
                        </a:spcAft>
                      </a:pPr>
                      <a:r>
                        <a:rPr lang="ru-RU" sz="1400" dirty="0">
                          <a:effectLst/>
                        </a:rPr>
                        <a:t> </a:t>
                      </a:r>
                      <a:endParaRPr lang="ru-RU"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2754353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8"/>
            <a:ext cx="8219256" cy="1038105"/>
          </a:xfrm>
        </p:spPr>
        <p:txBody>
          <a:bodyPr>
            <a:normAutofit fontScale="90000"/>
          </a:bodyPr>
          <a:lstStyle/>
          <a:p>
            <a:pPr lvl="0"/>
            <a:r>
              <a:rPr lang="ru-RU" sz="2800" b="1" dirty="0" smtClean="0"/>
              <a:t>Анкеты обучающихся при информационном поиске</a:t>
            </a:r>
            <a:br>
              <a:rPr lang="ru-RU" sz="2800" b="1" dirty="0" smtClean="0"/>
            </a:br>
            <a:r>
              <a:rPr lang="ru-RU" altLang="ru-RU" sz="2800" b="1" dirty="0" smtClean="0">
                <a:latin typeface="Arial" pitchFamily="34" charset="0"/>
                <a:ea typeface="Times New Roman" pitchFamily="18" charset="0"/>
                <a:cs typeface="Times New Roman" pitchFamily="18" charset="0"/>
              </a:rPr>
              <a:t> «</a:t>
            </a:r>
            <a:r>
              <a:rPr lang="ru-RU" altLang="ru-RU" sz="2700" b="1" dirty="0" smtClean="0">
                <a:latin typeface="Arial" pitchFamily="34" charset="0"/>
                <a:ea typeface="Times New Roman" pitchFamily="18" charset="0"/>
                <a:cs typeface="Times New Roman" pitchFamily="18" charset="0"/>
              </a:rPr>
              <a:t>Как </a:t>
            </a:r>
            <a:r>
              <a:rPr lang="ru-RU" altLang="ru-RU" sz="2700" b="1" dirty="0">
                <a:latin typeface="Arial" pitchFamily="34" charset="0"/>
                <a:ea typeface="Times New Roman" pitchFamily="18" charset="0"/>
                <a:cs typeface="Times New Roman" pitchFamily="18" charset="0"/>
              </a:rPr>
              <a:t>я умею работать с источниками информации</a:t>
            </a:r>
            <a:r>
              <a:rPr lang="ru-RU" altLang="ru-RU" sz="2700" b="1" dirty="0" smtClean="0">
                <a:latin typeface="Arial" pitchFamily="34" charset="0"/>
                <a:ea typeface="Times New Roman" pitchFamily="18" charset="0"/>
                <a:cs typeface="Times New Roman" pitchFamily="18" charset="0"/>
              </a:rPr>
              <a:t>?»</a:t>
            </a:r>
            <a:r>
              <a:rPr lang="ru-RU" altLang="ru-RU" sz="800" dirty="0">
                <a:latin typeface="Arial" pitchFamily="34" charset="0"/>
                <a:cs typeface="Arial" pitchFamily="34" charset="0"/>
              </a:rPr>
              <a:t/>
            </a:r>
            <a:br>
              <a:rPr lang="ru-RU" altLang="ru-RU" sz="800" dirty="0">
                <a:latin typeface="Arial" pitchFamily="34" charset="0"/>
                <a:cs typeface="Arial" pitchFamily="34" charset="0"/>
              </a:rPr>
            </a:br>
            <a:endParaRPr lang="ru-RU" sz="2800" b="1" dirty="0"/>
          </a:p>
        </p:txBody>
      </p:sp>
      <p:graphicFrame>
        <p:nvGraphicFramePr>
          <p:cNvPr id="4" name="Объект 3"/>
          <p:cNvGraphicFramePr>
            <a:graphicFrameLocks noGrp="1"/>
          </p:cNvGraphicFramePr>
          <p:nvPr>
            <p:ph idx="1"/>
          </p:nvPr>
        </p:nvGraphicFramePr>
        <p:xfrm>
          <a:off x="1812531" y="1200151"/>
          <a:ext cx="5518937" cy="3590661"/>
        </p:xfrm>
        <a:graphic>
          <a:graphicData uri="http://schemas.openxmlformats.org/drawingml/2006/table">
            <a:tbl>
              <a:tblPr firstRow="1" firstCol="1" lastRow="1" lastCol="1" bandRow="1" bandCol="1">
                <a:tableStyleId>{5C22544A-7EE6-4342-B048-85BDC9FD1C3A}</a:tableStyleId>
              </a:tblPr>
              <a:tblGrid>
                <a:gridCol w="385042"/>
                <a:gridCol w="4171290"/>
                <a:gridCol w="962605"/>
              </a:tblGrid>
              <a:tr h="399303">
                <a:tc>
                  <a:txBody>
                    <a:bodyPr/>
                    <a:lstStyle/>
                    <a:p>
                      <a:pPr>
                        <a:spcAft>
                          <a:spcPts val="0"/>
                        </a:spcAft>
                      </a:pPr>
                      <a:r>
                        <a:rPr lang="ru-RU" sz="1300">
                          <a:effectLst/>
                        </a:rPr>
                        <a:t>№ п/п</a:t>
                      </a:r>
                      <a:endParaRPr lang="ru-RU" sz="1000">
                        <a:effectLst/>
                        <a:latin typeface="Calibri"/>
                        <a:ea typeface="Calibri"/>
                        <a:cs typeface="Times New Roman"/>
                      </a:endParaRPr>
                    </a:p>
                  </a:txBody>
                  <a:tcPr marL="64174" marR="64174" marT="0" marB="0"/>
                </a:tc>
                <a:tc>
                  <a:txBody>
                    <a:bodyPr/>
                    <a:lstStyle/>
                    <a:p>
                      <a:pPr>
                        <a:spcAft>
                          <a:spcPts val="0"/>
                        </a:spcAft>
                      </a:pPr>
                      <a:r>
                        <a:rPr lang="ru-RU" sz="1300">
                          <a:effectLst/>
                        </a:rPr>
                        <a:t>Проверяемое умение</a:t>
                      </a:r>
                      <a:endParaRPr lang="ru-RU" sz="1000">
                        <a:effectLst/>
                        <a:latin typeface="Calibri"/>
                        <a:ea typeface="Calibri"/>
                        <a:cs typeface="Times New Roman"/>
                      </a:endParaRPr>
                    </a:p>
                  </a:txBody>
                  <a:tcPr marL="64174" marR="64174" marT="0" marB="0"/>
                </a:tc>
                <a:tc>
                  <a:txBody>
                    <a:bodyPr/>
                    <a:lstStyle/>
                    <a:p>
                      <a:pPr>
                        <a:spcAft>
                          <a:spcPts val="0"/>
                        </a:spcAft>
                      </a:pPr>
                      <a:r>
                        <a:rPr lang="ru-RU" sz="1300">
                          <a:effectLst/>
                        </a:rPr>
                        <a:t>Количество баллов</a:t>
                      </a:r>
                      <a:endParaRPr lang="ru-RU" sz="1000">
                        <a:effectLst/>
                        <a:latin typeface="Calibri"/>
                        <a:ea typeface="Calibri"/>
                        <a:cs typeface="Times New Roman"/>
                      </a:endParaRPr>
                    </a:p>
                  </a:txBody>
                  <a:tcPr marL="64174" marR="64174" marT="0" marB="0"/>
                </a:tc>
              </a:tr>
              <a:tr h="199651">
                <a:tc>
                  <a:txBody>
                    <a:bodyPr/>
                    <a:lstStyle/>
                    <a:p>
                      <a:pPr>
                        <a:spcAft>
                          <a:spcPts val="0"/>
                        </a:spcAft>
                      </a:pPr>
                      <a:r>
                        <a:rPr lang="ru-RU" sz="1300">
                          <a:effectLst/>
                        </a:rPr>
                        <a:t>1</a:t>
                      </a:r>
                      <a:endParaRPr lang="ru-RU" sz="1000">
                        <a:effectLst/>
                        <a:latin typeface="Calibri"/>
                        <a:ea typeface="Calibri"/>
                        <a:cs typeface="Times New Roman"/>
                      </a:endParaRPr>
                    </a:p>
                  </a:txBody>
                  <a:tcPr marL="64174" marR="64174" marT="0" marB="0"/>
                </a:tc>
                <a:tc>
                  <a:txBody>
                    <a:bodyPr/>
                    <a:lstStyle/>
                    <a:p>
                      <a:pPr>
                        <a:spcAft>
                          <a:spcPts val="0"/>
                        </a:spcAft>
                      </a:pPr>
                      <a:r>
                        <a:rPr lang="ru-RU" sz="1300">
                          <a:effectLst/>
                        </a:rPr>
                        <a:t>Могу ли я определить, зачем мне нужна эта информация</a:t>
                      </a:r>
                      <a:endParaRPr lang="ru-RU" sz="1000">
                        <a:effectLst/>
                        <a:latin typeface="Calibri"/>
                        <a:ea typeface="Calibri"/>
                        <a:cs typeface="Times New Roman"/>
                      </a:endParaRPr>
                    </a:p>
                  </a:txBody>
                  <a:tcPr marL="64174" marR="64174" marT="0" marB="0"/>
                </a:tc>
                <a:tc>
                  <a:txBody>
                    <a:bodyPr/>
                    <a:lstStyle/>
                    <a:p>
                      <a:pPr>
                        <a:spcAft>
                          <a:spcPts val="0"/>
                        </a:spcAft>
                      </a:pPr>
                      <a:r>
                        <a:rPr lang="ru-RU" sz="1300">
                          <a:effectLst/>
                        </a:rPr>
                        <a:t>1  2  3  4</a:t>
                      </a:r>
                      <a:endParaRPr lang="ru-RU" sz="1000">
                        <a:effectLst/>
                        <a:latin typeface="Calibri"/>
                        <a:ea typeface="Calibri"/>
                        <a:cs typeface="Times New Roman"/>
                      </a:endParaRPr>
                    </a:p>
                  </a:txBody>
                  <a:tcPr marL="64174" marR="64174" marT="0" marB="0"/>
                </a:tc>
              </a:tr>
              <a:tr h="199651">
                <a:tc>
                  <a:txBody>
                    <a:bodyPr/>
                    <a:lstStyle/>
                    <a:p>
                      <a:pPr>
                        <a:spcAft>
                          <a:spcPts val="0"/>
                        </a:spcAft>
                      </a:pPr>
                      <a:r>
                        <a:rPr lang="ru-RU" sz="1300">
                          <a:effectLst/>
                        </a:rPr>
                        <a:t>2</a:t>
                      </a:r>
                      <a:endParaRPr lang="ru-RU" sz="1000">
                        <a:effectLst/>
                        <a:latin typeface="Calibri"/>
                        <a:ea typeface="Calibri"/>
                        <a:cs typeface="Times New Roman"/>
                      </a:endParaRPr>
                    </a:p>
                  </a:txBody>
                  <a:tcPr marL="64174" marR="64174" marT="0" marB="0"/>
                </a:tc>
                <a:tc>
                  <a:txBody>
                    <a:bodyPr/>
                    <a:lstStyle/>
                    <a:p>
                      <a:pPr>
                        <a:spcAft>
                          <a:spcPts val="0"/>
                        </a:spcAft>
                      </a:pPr>
                      <a:r>
                        <a:rPr lang="ru-RU" sz="1300">
                          <a:effectLst/>
                        </a:rPr>
                        <a:t> Могу ли я найти нужные мне источники информации</a:t>
                      </a:r>
                      <a:endParaRPr lang="ru-RU" sz="1000">
                        <a:effectLst/>
                        <a:latin typeface="Calibri"/>
                        <a:ea typeface="Calibri"/>
                        <a:cs typeface="Times New Roman"/>
                      </a:endParaRPr>
                    </a:p>
                  </a:txBody>
                  <a:tcPr marL="64174" marR="64174" marT="0" marB="0"/>
                </a:tc>
                <a:tc>
                  <a:txBody>
                    <a:bodyPr/>
                    <a:lstStyle/>
                    <a:p>
                      <a:pPr>
                        <a:spcAft>
                          <a:spcPts val="0"/>
                        </a:spcAft>
                      </a:pPr>
                      <a:r>
                        <a:rPr lang="ru-RU" sz="1300">
                          <a:effectLst/>
                        </a:rPr>
                        <a:t>1  2  3  4</a:t>
                      </a:r>
                      <a:endParaRPr lang="ru-RU" sz="1000">
                        <a:effectLst/>
                        <a:latin typeface="Calibri"/>
                        <a:ea typeface="Calibri"/>
                        <a:cs typeface="Times New Roman"/>
                      </a:endParaRPr>
                    </a:p>
                  </a:txBody>
                  <a:tcPr marL="64174" marR="64174" marT="0" marB="0"/>
                </a:tc>
              </a:tr>
              <a:tr h="598954">
                <a:tc>
                  <a:txBody>
                    <a:bodyPr/>
                    <a:lstStyle/>
                    <a:p>
                      <a:pPr>
                        <a:spcAft>
                          <a:spcPts val="0"/>
                        </a:spcAft>
                      </a:pPr>
                      <a:r>
                        <a:rPr lang="ru-RU" sz="1300">
                          <a:effectLst/>
                        </a:rPr>
                        <a:t>3</a:t>
                      </a:r>
                      <a:endParaRPr lang="ru-RU" sz="1000">
                        <a:effectLst/>
                        <a:latin typeface="Calibri"/>
                        <a:ea typeface="Calibri"/>
                        <a:cs typeface="Times New Roman"/>
                      </a:endParaRPr>
                    </a:p>
                  </a:txBody>
                  <a:tcPr marL="64174" marR="64174" marT="0" marB="0"/>
                </a:tc>
                <a:tc>
                  <a:txBody>
                    <a:bodyPr/>
                    <a:lstStyle/>
                    <a:p>
                      <a:pPr>
                        <a:spcAft>
                          <a:spcPts val="0"/>
                        </a:spcAft>
                      </a:pPr>
                      <a:r>
                        <a:rPr lang="ru-RU" sz="1300">
                          <a:effectLst/>
                        </a:rPr>
                        <a:t>Могу ли я вычленить нужную мне информацию из печатного издания (из оглавления, аннотации, содержания, списка литературы) </a:t>
                      </a:r>
                      <a:endParaRPr lang="ru-RU" sz="1000">
                        <a:effectLst/>
                        <a:latin typeface="Calibri"/>
                        <a:ea typeface="Calibri"/>
                        <a:cs typeface="Times New Roman"/>
                      </a:endParaRPr>
                    </a:p>
                  </a:txBody>
                  <a:tcPr marL="64174" marR="64174" marT="0" marB="0"/>
                </a:tc>
                <a:tc>
                  <a:txBody>
                    <a:bodyPr/>
                    <a:lstStyle/>
                    <a:p>
                      <a:pPr>
                        <a:spcAft>
                          <a:spcPts val="0"/>
                        </a:spcAft>
                      </a:pPr>
                      <a:r>
                        <a:rPr lang="ru-RU" sz="1300">
                          <a:effectLst/>
                        </a:rPr>
                        <a:t>1  2  3  4</a:t>
                      </a:r>
                      <a:endParaRPr lang="ru-RU" sz="1000">
                        <a:effectLst/>
                        <a:latin typeface="Calibri"/>
                        <a:ea typeface="Calibri"/>
                        <a:cs typeface="Times New Roman"/>
                      </a:endParaRPr>
                    </a:p>
                  </a:txBody>
                  <a:tcPr marL="64174" marR="64174" marT="0" marB="0"/>
                </a:tc>
              </a:tr>
              <a:tr h="199651">
                <a:tc>
                  <a:txBody>
                    <a:bodyPr/>
                    <a:lstStyle/>
                    <a:p>
                      <a:pPr>
                        <a:spcAft>
                          <a:spcPts val="0"/>
                        </a:spcAft>
                      </a:pPr>
                      <a:r>
                        <a:rPr lang="ru-RU" sz="1300">
                          <a:effectLst/>
                        </a:rPr>
                        <a:t>4</a:t>
                      </a:r>
                      <a:endParaRPr lang="ru-RU" sz="1000">
                        <a:effectLst/>
                        <a:latin typeface="Calibri"/>
                        <a:ea typeface="Calibri"/>
                        <a:cs typeface="Times New Roman"/>
                      </a:endParaRPr>
                    </a:p>
                  </a:txBody>
                  <a:tcPr marL="64174" marR="64174" marT="0" marB="0"/>
                </a:tc>
                <a:tc>
                  <a:txBody>
                    <a:bodyPr/>
                    <a:lstStyle/>
                    <a:p>
                      <a:pPr>
                        <a:spcAft>
                          <a:spcPts val="0"/>
                        </a:spcAft>
                      </a:pPr>
                      <a:r>
                        <a:rPr lang="ru-RU" sz="1300">
                          <a:effectLst/>
                        </a:rPr>
                        <a:t>Могу ли я поставить задачу при чтении данного текста</a:t>
                      </a:r>
                      <a:endParaRPr lang="ru-RU" sz="1000">
                        <a:effectLst/>
                        <a:latin typeface="Calibri"/>
                        <a:ea typeface="Calibri"/>
                        <a:cs typeface="Times New Roman"/>
                      </a:endParaRPr>
                    </a:p>
                  </a:txBody>
                  <a:tcPr marL="64174" marR="64174" marT="0" marB="0"/>
                </a:tc>
                <a:tc>
                  <a:txBody>
                    <a:bodyPr/>
                    <a:lstStyle/>
                    <a:p>
                      <a:pPr>
                        <a:spcAft>
                          <a:spcPts val="0"/>
                        </a:spcAft>
                      </a:pPr>
                      <a:r>
                        <a:rPr lang="ru-RU" sz="1300">
                          <a:effectLst/>
                        </a:rPr>
                        <a:t>1  2  3  4</a:t>
                      </a:r>
                      <a:endParaRPr lang="ru-RU" sz="1000">
                        <a:effectLst/>
                        <a:latin typeface="Calibri"/>
                        <a:ea typeface="Calibri"/>
                        <a:cs typeface="Times New Roman"/>
                      </a:endParaRPr>
                    </a:p>
                  </a:txBody>
                  <a:tcPr marL="64174" marR="64174" marT="0" marB="0"/>
                </a:tc>
              </a:tr>
              <a:tr h="399303">
                <a:tc>
                  <a:txBody>
                    <a:bodyPr/>
                    <a:lstStyle/>
                    <a:p>
                      <a:pPr>
                        <a:spcAft>
                          <a:spcPts val="0"/>
                        </a:spcAft>
                      </a:pPr>
                      <a:r>
                        <a:rPr lang="ru-RU" sz="1300">
                          <a:effectLst/>
                        </a:rPr>
                        <a:t>5</a:t>
                      </a:r>
                      <a:endParaRPr lang="ru-RU" sz="1000">
                        <a:effectLst/>
                        <a:latin typeface="Calibri"/>
                        <a:ea typeface="Calibri"/>
                        <a:cs typeface="Times New Roman"/>
                      </a:endParaRPr>
                    </a:p>
                  </a:txBody>
                  <a:tcPr marL="64174" marR="64174" marT="0" marB="0"/>
                </a:tc>
                <a:tc>
                  <a:txBody>
                    <a:bodyPr/>
                    <a:lstStyle/>
                    <a:p>
                      <a:pPr>
                        <a:spcAft>
                          <a:spcPts val="0"/>
                        </a:spcAft>
                      </a:pPr>
                      <a:r>
                        <a:rPr lang="ru-RU" sz="1300">
                          <a:effectLst/>
                        </a:rPr>
                        <a:t>Насколько у меня сформированы библиографические умения</a:t>
                      </a:r>
                      <a:endParaRPr lang="ru-RU" sz="1000">
                        <a:effectLst/>
                        <a:latin typeface="Calibri"/>
                        <a:ea typeface="Calibri"/>
                        <a:cs typeface="Times New Roman"/>
                      </a:endParaRPr>
                    </a:p>
                  </a:txBody>
                  <a:tcPr marL="64174" marR="64174" marT="0" marB="0"/>
                </a:tc>
                <a:tc>
                  <a:txBody>
                    <a:bodyPr/>
                    <a:lstStyle/>
                    <a:p>
                      <a:pPr>
                        <a:spcAft>
                          <a:spcPts val="0"/>
                        </a:spcAft>
                      </a:pPr>
                      <a:r>
                        <a:rPr lang="ru-RU" sz="1300">
                          <a:effectLst/>
                        </a:rPr>
                        <a:t>1  2  3  4</a:t>
                      </a:r>
                      <a:endParaRPr lang="ru-RU" sz="1000">
                        <a:effectLst/>
                        <a:latin typeface="Calibri"/>
                        <a:ea typeface="Calibri"/>
                        <a:cs typeface="Times New Roman"/>
                      </a:endParaRPr>
                    </a:p>
                  </a:txBody>
                  <a:tcPr marL="64174" marR="64174" marT="0" marB="0"/>
                </a:tc>
              </a:tr>
              <a:tr h="199651">
                <a:tc>
                  <a:txBody>
                    <a:bodyPr/>
                    <a:lstStyle/>
                    <a:p>
                      <a:pPr>
                        <a:spcAft>
                          <a:spcPts val="0"/>
                        </a:spcAft>
                      </a:pPr>
                      <a:r>
                        <a:rPr lang="ru-RU" sz="1300">
                          <a:effectLst/>
                        </a:rPr>
                        <a:t>6</a:t>
                      </a:r>
                      <a:endParaRPr lang="ru-RU" sz="1000">
                        <a:effectLst/>
                        <a:latin typeface="Calibri"/>
                        <a:ea typeface="Calibri"/>
                        <a:cs typeface="Times New Roman"/>
                      </a:endParaRPr>
                    </a:p>
                  </a:txBody>
                  <a:tcPr marL="64174" marR="64174" marT="0" marB="0"/>
                </a:tc>
                <a:tc>
                  <a:txBody>
                    <a:bodyPr/>
                    <a:lstStyle/>
                    <a:p>
                      <a:pPr>
                        <a:spcAft>
                          <a:spcPts val="0"/>
                        </a:spcAft>
                      </a:pPr>
                      <a:r>
                        <a:rPr lang="ru-RU" sz="1300">
                          <a:effectLst/>
                        </a:rPr>
                        <a:t>Могу ли я искать то, что мне нужно в сети Интернет</a:t>
                      </a:r>
                      <a:endParaRPr lang="ru-RU" sz="1000">
                        <a:effectLst/>
                        <a:latin typeface="Calibri"/>
                        <a:ea typeface="Calibri"/>
                        <a:cs typeface="Times New Roman"/>
                      </a:endParaRPr>
                    </a:p>
                  </a:txBody>
                  <a:tcPr marL="64174" marR="64174" marT="0" marB="0"/>
                </a:tc>
                <a:tc>
                  <a:txBody>
                    <a:bodyPr/>
                    <a:lstStyle/>
                    <a:p>
                      <a:pPr>
                        <a:spcAft>
                          <a:spcPts val="0"/>
                        </a:spcAft>
                      </a:pPr>
                      <a:r>
                        <a:rPr lang="ru-RU" sz="1300">
                          <a:effectLst/>
                        </a:rPr>
                        <a:t>1  2  3  4</a:t>
                      </a:r>
                      <a:endParaRPr lang="ru-RU" sz="1000">
                        <a:effectLst/>
                        <a:latin typeface="Calibri"/>
                        <a:ea typeface="Calibri"/>
                        <a:cs typeface="Times New Roman"/>
                      </a:endParaRPr>
                    </a:p>
                  </a:txBody>
                  <a:tcPr marL="64174" marR="64174" marT="0" marB="0"/>
                </a:tc>
              </a:tr>
              <a:tr h="399303">
                <a:tc>
                  <a:txBody>
                    <a:bodyPr/>
                    <a:lstStyle/>
                    <a:p>
                      <a:pPr>
                        <a:spcAft>
                          <a:spcPts val="0"/>
                        </a:spcAft>
                      </a:pPr>
                      <a:r>
                        <a:rPr lang="ru-RU" sz="1300">
                          <a:effectLst/>
                        </a:rPr>
                        <a:t>7</a:t>
                      </a:r>
                      <a:endParaRPr lang="ru-RU" sz="1000">
                        <a:effectLst/>
                        <a:latin typeface="Calibri"/>
                        <a:ea typeface="Calibri"/>
                        <a:cs typeface="Times New Roman"/>
                      </a:endParaRPr>
                    </a:p>
                  </a:txBody>
                  <a:tcPr marL="64174" marR="64174" marT="0" marB="0"/>
                </a:tc>
                <a:tc>
                  <a:txBody>
                    <a:bodyPr/>
                    <a:lstStyle/>
                    <a:p>
                      <a:pPr>
                        <a:spcAft>
                          <a:spcPts val="0"/>
                        </a:spcAft>
                      </a:pPr>
                      <a:r>
                        <a:rPr lang="ru-RU" sz="1300">
                          <a:effectLst/>
                        </a:rPr>
                        <a:t>Могу ли я различить научный, публицистический, художественный тексты </a:t>
                      </a:r>
                      <a:endParaRPr lang="ru-RU" sz="1000">
                        <a:effectLst/>
                        <a:latin typeface="Calibri"/>
                        <a:ea typeface="Calibri"/>
                        <a:cs typeface="Times New Roman"/>
                      </a:endParaRPr>
                    </a:p>
                  </a:txBody>
                  <a:tcPr marL="64174" marR="64174" marT="0" marB="0"/>
                </a:tc>
                <a:tc>
                  <a:txBody>
                    <a:bodyPr/>
                    <a:lstStyle/>
                    <a:p>
                      <a:pPr>
                        <a:spcAft>
                          <a:spcPts val="0"/>
                        </a:spcAft>
                      </a:pPr>
                      <a:r>
                        <a:rPr lang="ru-RU" sz="1300">
                          <a:effectLst/>
                        </a:rPr>
                        <a:t>1  2  3  4</a:t>
                      </a:r>
                      <a:endParaRPr lang="ru-RU" sz="1000">
                        <a:effectLst/>
                        <a:latin typeface="Calibri"/>
                        <a:ea typeface="Calibri"/>
                        <a:cs typeface="Times New Roman"/>
                      </a:endParaRPr>
                    </a:p>
                  </a:txBody>
                  <a:tcPr marL="64174" marR="64174" marT="0" marB="0"/>
                </a:tc>
              </a:tr>
              <a:tr h="199651">
                <a:tc>
                  <a:txBody>
                    <a:bodyPr/>
                    <a:lstStyle/>
                    <a:p>
                      <a:pPr>
                        <a:spcAft>
                          <a:spcPts val="0"/>
                        </a:spcAft>
                      </a:pPr>
                      <a:r>
                        <a:rPr lang="ru-RU" sz="1300">
                          <a:effectLst/>
                        </a:rPr>
                        <a:t>8</a:t>
                      </a:r>
                      <a:endParaRPr lang="ru-RU" sz="1000">
                        <a:effectLst/>
                        <a:latin typeface="Calibri"/>
                        <a:ea typeface="Calibri"/>
                        <a:cs typeface="Times New Roman"/>
                      </a:endParaRPr>
                    </a:p>
                  </a:txBody>
                  <a:tcPr marL="64174" marR="64174" marT="0" marB="0"/>
                </a:tc>
                <a:tc>
                  <a:txBody>
                    <a:bodyPr/>
                    <a:lstStyle/>
                    <a:p>
                      <a:pPr>
                        <a:spcAft>
                          <a:spcPts val="0"/>
                        </a:spcAft>
                      </a:pPr>
                      <a:r>
                        <a:rPr lang="ru-RU" sz="1300">
                          <a:effectLst/>
                        </a:rPr>
                        <a:t>Умею ли я пользоваться библиотечными каталогами</a:t>
                      </a:r>
                      <a:endParaRPr lang="ru-RU" sz="1000">
                        <a:effectLst/>
                        <a:latin typeface="Calibri"/>
                        <a:ea typeface="Calibri"/>
                        <a:cs typeface="Times New Roman"/>
                      </a:endParaRPr>
                    </a:p>
                  </a:txBody>
                  <a:tcPr marL="64174" marR="64174" marT="0" marB="0"/>
                </a:tc>
                <a:tc>
                  <a:txBody>
                    <a:bodyPr/>
                    <a:lstStyle/>
                    <a:p>
                      <a:pPr>
                        <a:spcAft>
                          <a:spcPts val="0"/>
                        </a:spcAft>
                      </a:pPr>
                      <a:r>
                        <a:rPr lang="ru-RU" sz="1300">
                          <a:effectLst/>
                        </a:rPr>
                        <a:t>1  2  3  4</a:t>
                      </a:r>
                      <a:endParaRPr lang="ru-RU" sz="1000">
                        <a:effectLst/>
                        <a:latin typeface="Calibri"/>
                        <a:ea typeface="Calibri"/>
                        <a:cs typeface="Times New Roman"/>
                      </a:endParaRPr>
                    </a:p>
                  </a:txBody>
                  <a:tcPr marL="64174" marR="64174" marT="0" marB="0"/>
                </a:tc>
              </a:tr>
              <a:tr h="199651">
                <a:tc>
                  <a:txBody>
                    <a:bodyPr/>
                    <a:lstStyle/>
                    <a:p>
                      <a:pPr>
                        <a:spcAft>
                          <a:spcPts val="0"/>
                        </a:spcAft>
                      </a:pPr>
                      <a:r>
                        <a:rPr lang="ru-RU" sz="1300">
                          <a:effectLst/>
                        </a:rPr>
                        <a:t>9</a:t>
                      </a:r>
                      <a:endParaRPr lang="ru-RU" sz="1000">
                        <a:effectLst/>
                        <a:latin typeface="Calibri"/>
                        <a:ea typeface="Calibri"/>
                        <a:cs typeface="Times New Roman"/>
                      </a:endParaRPr>
                    </a:p>
                  </a:txBody>
                  <a:tcPr marL="64174" marR="64174" marT="0" marB="0"/>
                </a:tc>
                <a:tc>
                  <a:txBody>
                    <a:bodyPr/>
                    <a:lstStyle/>
                    <a:p>
                      <a:pPr>
                        <a:spcAft>
                          <a:spcPts val="0"/>
                        </a:spcAft>
                      </a:pPr>
                      <a:r>
                        <a:rPr lang="ru-RU" sz="1300">
                          <a:effectLst/>
                        </a:rPr>
                        <a:t>Умею ли я пользоваться справочными изданиями</a:t>
                      </a:r>
                      <a:endParaRPr lang="ru-RU" sz="1000">
                        <a:effectLst/>
                        <a:latin typeface="Calibri"/>
                        <a:ea typeface="Calibri"/>
                        <a:cs typeface="Times New Roman"/>
                      </a:endParaRPr>
                    </a:p>
                  </a:txBody>
                  <a:tcPr marL="64174" marR="64174" marT="0" marB="0"/>
                </a:tc>
                <a:tc>
                  <a:txBody>
                    <a:bodyPr/>
                    <a:lstStyle/>
                    <a:p>
                      <a:pPr>
                        <a:spcAft>
                          <a:spcPts val="0"/>
                        </a:spcAft>
                      </a:pPr>
                      <a:r>
                        <a:rPr lang="ru-RU" sz="1300">
                          <a:effectLst/>
                        </a:rPr>
                        <a:t>1  2  3  4</a:t>
                      </a:r>
                      <a:endParaRPr lang="ru-RU" sz="1000">
                        <a:effectLst/>
                        <a:latin typeface="Calibri"/>
                        <a:ea typeface="Calibri"/>
                        <a:cs typeface="Times New Roman"/>
                      </a:endParaRPr>
                    </a:p>
                  </a:txBody>
                  <a:tcPr marL="64174" marR="64174" marT="0" marB="0"/>
                </a:tc>
              </a:tr>
              <a:tr h="399303">
                <a:tc>
                  <a:txBody>
                    <a:bodyPr/>
                    <a:lstStyle/>
                    <a:p>
                      <a:pPr>
                        <a:spcAft>
                          <a:spcPts val="0"/>
                        </a:spcAft>
                      </a:pPr>
                      <a:r>
                        <a:rPr lang="ru-RU" sz="1300">
                          <a:effectLst/>
                        </a:rPr>
                        <a:t>10</a:t>
                      </a:r>
                      <a:endParaRPr lang="ru-RU" sz="1000">
                        <a:effectLst/>
                        <a:latin typeface="Calibri"/>
                        <a:ea typeface="Calibri"/>
                        <a:cs typeface="Times New Roman"/>
                      </a:endParaRPr>
                    </a:p>
                  </a:txBody>
                  <a:tcPr marL="64174" marR="64174" marT="0" marB="0"/>
                </a:tc>
                <a:tc>
                  <a:txBody>
                    <a:bodyPr/>
                    <a:lstStyle/>
                    <a:p>
                      <a:pPr>
                        <a:spcAft>
                          <a:spcPts val="0"/>
                        </a:spcAft>
                      </a:pPr>
                      <a:r>
                        <a:rPr lang="ru-RU" sz="1300">
                          <a:effectLst/>
                        </a:rPr>
                        <a:t>Могу ли я объяснить библиотекарю какого рода книга мне нужна</a:t>
                      </a:r>
                      <a:endParaRPr lang="ru-RU" sz="1000">
                        <a:effectLst/>
                        <a:latin typeface="Calibri"/>
                        <a:ea typeface="Calibri"/>
                        <a:cs typeface="Times New Roman"/>
                      </a:endParaRPr>
                    </a:p>
                  </a:txBody>
                  <a:tcPr marL="64174" marR="64174" marT="0" marB="0"/>
                </a:tc>
                <a:tc>
                  <a:txBody>
                    <a:bodyPr/>
                    <a:lstStyle/>
                    <a:p>
                      <a:pPr>
                        <a:spcAft>
                          <a:spcPts val="0"/>
                        </a:spcAft>
                      </a:pPr>
                      <a:r>
                        <a:rPr lang="ru-RU" sz="1300" dirty="0">
                          <a:effectLst/>
                        </a:rPr>
                        <a:t>1  2  3  4</a:t>
                      </a:r>
                      <a:endParaRPr lang="ru-RU" sz="1000" dirty="0">
                        <a:effectLst/>
                        <a:latin typeface="Calibri"/>
                        <a:ea typeface="Calibri"/>
                        <a:cs typeface="Times New Roman"/>
                      </a:endParaRPr>
                    </a:p>
                  </a:txBody>
                  <a:tcPr marL="64174" marR="64174" marT="0" marB="0"/>
                </a:tc>
              </a:tr>
            </a:tbl>
          </a:graphicData>
        </a:graphic>
      </p:graphicFrame>
    </p:spTree>
    <p:extLst>
      <p:ext uri="{BB962C8B-B14F-4D97-AF65-F5344CB8AC3E}">
        <p14:creationId xmlns:p14="http://schemas.microsoft.com/office/powerpoint/2010/main" val="32351471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bwMode="auto"/>
        <p:txBody>
          <a:bodyPr wrap="square" lIns="91440" tIns="45720" rIns="91440" bIns="45720" numCol="1" anchorCtr="0" compatLnSpc="1">
            <a:prstTxWarp prst="textNoShape">
              <a:avLst/>
            </a:prstTxWarp>
            <a:normAutofit/>
          </a:bodyPr>
          <a:lstStyle/>
          <a:p>
            <a:pPr>
              <a:defRPr/>
            </a:pPr>
            <a:r>
              <a:rPr lang="ru-RU" altLang="zh-CN" sz="2400" dirty="0" smtClean="0">
                <a:effectLst/>
                <a:latin typeface="Times New Roman" pitchFamily="18" charset="0"/>
              </a:rPr>
              <a:t>Анкета учителя : оцените каждую позицию по 10 – балльной шкале от «Совсем не  сложно» (1), до «не возможно»(10).</a:t>
            </a:r>
            <a:endParaRPr lang="ru-RU" sz="2400" dirty="0" smtClean="0">
              <a:effectLst/>
              <a:latin typeface="Times New Roman" pitchFamily="18" charset="0"/>
            </a:endParaRPr>
          </a:p>
        </p:txBody>
      </p:sp>
      <p:sp>
        <p:nvSpPr>
          <p:cNvPr id="9219" name="Rectangle 3"/>
          <p:cNvSpPr>
            <a:spLocks noGrp="1"/>
          </p:cNvSpPr>
          <p:nvPr>
            <p:ph type="body" idx="1"/>
          </p:nvPr>
        </p:nvSpPr>
        <p:spPr>
          <a:xfrm>
            <a:off x="0" y="1275160"/>
            <a:ext cx="9144000" cy="3726656"/>
          </a:xfrm>
        </p:spPr>
        <p:txBody>
          <a:bodyPr>
            <a:normAutofit fontScale="92500"/>
          </a:bodyPr>
          <a:lstStyle/>
          <a:p>
            <a:pPr marL="623888" indent="-514350">
              <a:lnSpc>
                <a:spcPct val="90000"/>
              </a:lnSpc>
              <a:buClr>
                <a:schemeClr val="tx1"/>
              </a:buClr>
              <a:buSzTx/>
              <a:buFont typeface="Wingdings 3" pitchFamily="18" charset="2"/>
              <a:buAutoNum type="arabicPeriod"/>
            </a:pPr>
            <a:r>
              <a:rPr lang="ru-RU" altLang="ru-RU" sz="2300" smtClean="0"/>
              <a:t>Выбрать тему из учебного плана для выполнения проекта</a:t>
            </a:r>
          </a:p>
          <a:p>
            <a:pPr marL="623888" indent="-514350">
              <a:lnSpc>
                <a:spcPct val="90000"/>
              </a:lnSpc>
              <a:buClr>
                <a:schemeClr val="tx1"/>
              </a:buClr>
              <a:buSzTx/>
              <a:buFont typeface="Wingdings 3" pitchFamily="18" charset="2"/>
              <a:buAutoNum type="arabicPeriod"/>
            </a:pPr>
            <a:r>
              <a:rPr lang="ru-RU" altLang="ru-RU" sz="2300" smtClean="0"/>
              <a:t>Выделить время в учебном планировании для выполнения проекта</a:t>
            </a:r>
          </a:p>
          <a:p>
            <a:pPr marL="623888" indent="-514350">
              <a:lnSpc>
                <a:spcPct val="90000"/>
              </a:lnSpc>
              <a:buClr>
                <a:schemeClr val="tx1"/>
              </a:buClr>
              <a:buSzTx/>
              <a:buFont typeface="Wingdings 3" pitchFamily="18" charset="2"/>
              <a:buAutoNum type="arabicPeriod"/>
            </a:pPr>
            <a:r>
              <a:rPr lang="ru-RU" altLang="ru-RU" sz="2300" smtClean="0"/>
              <a:t>Найти учителю самому время для работы с детьми</a:t>
            </a:r>
          </a:p>
          <a:p>
            <a:pPr marL="623888" indent="-514350">
              <a:lnSpc>
                <a:spcPct val="90000"/>
              </a:lnSpc>
              <a:buClr>
                <a:schemeClr val="tx1"/>
              </a:buClr>
              <a:buSzTx/>
              <a:buFont typeface="Wingdings 3" pitchFamily="18" charset="2"/>
              <a:buAutoNum type="arabicPeriod"/>
            </a:pPr>
            <a:r>
              <a:rPr lang="ru-RU" altLang="ru-RU" sz="2300" smtClean="0"/>
              <a:t>Ученику найти время для работы над проектом во внеурочное время</a:t>
            </a:r>
          </a:p>
          <a:p>
            <a:pPr marL="623888" indent="-514350">
              <a:lnSpc>
                <a:spcPct val="90000"/>
              </a:lnSpc>
              <a:buClr>
                <a:schemeClr val="tx1"/>
              </a:buClr>
              <a:buSzTx/>
              <a:buFont typeface="Wingdings 3" pitchFamily="18" charset="2"/>
              <a:buAutoNum type="arabicPeriod"/>
            </a:pPr>
            <a:r>
              <a:rPr lang="ru-RU" altLang="ru-RU" sz="2300" smtClean="0"/>
              <a:t>Уровень методической подготовки учителя</a:t>
            </a:r>
          </a:p>
          <a:p>
            <a:pPr marL="623888" indent="-514350">
              <a:lnSpc>
                <a:spcPct val="90000"/>
              </a:lnSpc>
              <a:buClr>
                <a:schemeClr val="tx1"/>
              </a:buClr>
              <a:buSzTx/>
              <a:buFont typeface="Wingdings 3" pitchFamily="18" charset="2"/>
              <a:buAutoNum type="arabicPeriod"/>
            </a:pPr>
            <a:r>
              <a:rPr lang="ru-RU" altLang="ru-RU" sz="2300" smtClean="0"/>
              <a:t>Умение учителя организовать и провести проектную работу</a:t>
            </a:r>
          </a:p>
          <a:p>
            <a:pPr marL="623888" indent="-514350">
              <a:lnSpc>
                <a:spcPct val="90000"/>
              </a:lnSpc>
              <a:buClr>
                <a:schemeClr val="tx1"/>
              </a:buClr>
              <a:buSzTx/>
              <a:buFont typeface="Wingdings 3" pitchFamily="18" charset="2"/>
              <a:buAutoNum type="arabicPeriod"/>
            </a:pPr>
            <a:endParaRPr lang="ru-RU" altLang="ru-RU" sz="2300" smtClean="0"/>
          </a:p>
          <a:p>
            <a:pPr marL="623888" indent="-514350">
              <a:lnSpc>
                <a:spcPct val="90000"/>
              </a:lnSpc>
              <a:buClr>
                <a:schemeClr val="tx1"/>
              </a:buClr>
              <a:buSzTx/>
              <a:buFont typeface="Wingdings 3" pitchFamily="18" charset="2"/>
              <a:buAutoNum type="arabicPeriod"/>
            </a:pPr>
            <a:r>
              <a:rPr lang="ru-RU" altLang="ru-RU" sz="2300" smtClean="0"/>
              <a:t>Достичь образовательных целей, выполняя проект</a:t>
            </a:r>
          </a:p>
          <a:p>
            <a:pPr marL="623888" indent="-514350">
              <a:lnSpc>
                <a:spcPct val="90000"/>
              </a:lnSpc>
              <a:buClr>
                <a:schemeClr val="tx1"/>
              </a:buClr>
              <a:buSzTx/>
              <a:buFont typeface="Wingdings 3" pitchFamily="18" charset="2"/>
              <a:buAutoNum type="arabicPeriod"/>
            </a:pPr>
            <a:r>
              <a:rPr lang="ru-RU" altLang="ru-RU" sz="2300" smtClean="0"/>
              <a:t>Привлечь учащихся к работе по проекту</a:t>
            </a:r>
          </a:p>
        </p:txBody>
      </p:sp>
    </p:spTree>
    <p:extLst>
      <p:ext uri="{BB962C8B-B14F-4D97-AF65-F5344CB8AC3E}">
        <p14:creationId xmlns:p14="http://schemas.microsoft.com/office/powerpoint/2010/main" val="1313275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229600" cy="421556"/>
          </a:xfrm>
        </p:spPr>
        <p:txBody>
          <a:bodyPr>
            <a:normAutofit fontScale="90000"/>
          </a:bodyPr>
          <a:lstStyle/>
          <a:p>
            <a:r>
              <a:rPr lang="ru-RU" sz="3000" b="1" dirty="0" smtClean="0"/>
              <a:t>Ступени ИКТ-компетентности учителей</a:t>
            </a:r>
            <a:endParaRPr lang="ru-RU" sz="3000" b="1" dirty="0"/>
          </a:p>
        </p:txBody>
      </p:sp>
      <p:graphicFrame>
        <p:nvGraphicFramePr>
          <p:cNvPr id="3" name="Объект 3"/>
          <p:cNvGraphicFramePr>
            <a:graphicFrameLocks/>
          </p:cNvGraphicFramePr>
          <p:nvPr>
            <p:extLst>
              <p:ext uri="{D42A27DB-BD31-4B8C-83A1-F6EECF244321}">
                <p14:modId xmlns:p14="http://schemas.microsoft.com/office/powerpoint/2010/main" val="3309131908"/>
              </p:ext>
            </p:extLst>
          </p:nvPr>
        </p:nvGraphicFramePr>
        <p:xfrm>
          <a:off x="457200" y="1200151"/>
          <a:ext cx="82296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611560" y="1653648"/>
            <a:ext cx="2088232" cy="369332"/>
          </a:xfrm>
          <a:prstGeom prst="rect">
            <a:avLst/>
          </a:prstGeom>
          <a:noFill/>
        </p:spPr>
        <p:txBody>
          <a:bodyPr wrap="square" rtlCol="0">
            <a:spAutoFit/>
          </a:bodyPr>
          <a:lstStyle/>
          <a:p>
            <a:r>
              <a:rPr lang="ru-RU" b="1" dirty="0" smtClean="0"/>
              <a:t>Применение ИКТ</a:t>
            </a:r>
            <a:endParaRPr lang="ru-RU" b="1" dirty="0"/>
          </a:p>
        </p:txBody>
      </p:sp>
      <p:sp>
        <p:nvSpPr>
          <p:cNvPr id="5" name="TextBox 4"/>
          <p:cNvSpPr txBox="1"/>
          <p:nvPr/>
        </p:nvSpPr>
        <p:spPr>
          <a:xfrm>
            <a:off x="3491880" y="1246285"/>
            <a:ext cx="1944216" cy="369332"/>
          </a:xfrm>
          <a:prstGeom prst="rect">
            <a:avLst/>
          </a:prstGeom>
          <a:noFill/>
        </p:spPr>
        <p:txBody>
          <a:bodyPr wrap="square" rtlCol="0">
            <a:spAutoFit/>
          </a:bodyPr>
          <a:lstStyle/>
          <a:p>
            <a:r>
              <a:rPr lang="ru-RU" b="1" dirty="0" smtClean="0"/>
              <a:t>Освоение знаний</a:t>
            </a:r>
            <a:endParaRPr lang="ru-RU" b="1" dirty="0"/>
          </a:p>
        </p:txBody>
      </p:sp>
      <p:sp>
        <p:nvSpPr>
          <p:cNvPr id="6" name="TextBox 5"/>
          <p:cNvSpPr txBox="1"/>
          <p:nvPr/>
        </p:nvSpPr>
        <p:spPr>
          <a:xfrm>
            <a:off x="6444208" y="981031"/>
            <a:ext cx="2448272" cy="369332"/>
          </a:xfrm>
          <a:prstGeom prst="rect">
            <a:avLst/>
          </a:prstGeom>
          <a:noFill/>
        </p:spPr>
        <p:txBody>
          <a:bodyPr wrap="square" rtlCol="0">
            <a:spAutoFit/>
          </a:bodyPr>
          <a:lstStyle/>
          <a:p>
            <a:r>
              <a:rPr lang="ru-RU" b="1" dirty="0" smtClean="0"/>
              <a:t>Производство знаний</a:t>
            </a:r>
            <a:endParaRPr lang="ru-RU" b="1" dirty="0"/>
          </a:p>
        </p:txBody>
      </p:sp>
    </p:spTree>
    <p:extLst>
      <p:ext uri="{BB962C8B-B14F-4D97-AF65-F5344CB8AC3E}">
        <p14:creationId xmlns:p14="http://schemas.microsoft.com/office/powerpoint/2010/main" val="38665893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p:cNvSpPr>
          <p:nvPr>
            <p:ph type="title"/>
          </p:nvPr>
        </p:nvSpPr>
        <p:spPr bwMode="auto"/>
        <p:txBody>
          <a:bodyPr wrap="square" lIns="91440" tIns="45720" rIns="91440" bIns="45720" numCol="1" anchorCtr="0" compatLnSpc="1">
            <a:prstTxWarp prst="textNoShape">
              <a:avLst/>
            </a:prstTxWarp>
            <a:normAutofit/>
          </a:bodyPr>
          <a:lstStyle/>
          <a:p>
            <a:pPr>
              <a:defRPr/>
            </a:pPr>
            <a:r>
              <a:rPr lang="ru-RU" sz="2800" b="1" dirty="0" smtClean="0">
                <a:effectLst/>
              </a:rPr>
              <a:t>Продолжение анкеты учителя</a:t>
            </a:r>
          </a:p>
        </p:txBody>
      </p:sp>
      <p:sp>
        <p:nvSpPr>
          <p:cNvPr id="10243" name="Rectangle 3"/>
          <p:cNvSpPr>
            <a:spLocks noGrp="1"/>
          </p:cNvSpPr>
          <p:nvPr>
            <p:ph type="body" idx="1"/>
          </p:nvPr>
        </p:nvSpPr>
        <p:spPr>
          <a:xfrm>
            <a:off x="539552" y="1131590"/>
            <a:ext cx="8604448" cy="3870226"/>
          </a:xfrm>
        </p:spPr>
        <p:txBody>
          <a:bodyPr>
            <a:normAutofit fontScale="92500" lnSpcReduction="10000"/>
          </a:bodyPr>
          <a:lstStyle/>
          <a:p>
            <a:pPr marL="623888" indent="-514350">
              <a:buClr>
                <a:schemeClr val="tx1"/>
              </a:buClr>
              <a:buSzTx/>
              <a:buFont typeface="Wingdings 3" pitchFamily="18" charset="2"/>
              <a:buAutoNum type="arabicPeriod" startAt="9"/>
            </a:pPr>
            <a:r>
              <a:rPr lang="ru-RU" altLang="ru-RU" sz="2400" dirty="0" smtClean="0"/>
              <a:t>Наличие в школе, дома необходимого оборудования, оснащения</a:t>
            </a:r>
          </a:p>
          <a:p>
            <a:pPr marL="623888" indent="-514350">
              <a:buClr>
                <a:schemeClr val="tx1"/>
              </a:buClr>
              <a:buSzTx/>
              <a:buFont typeface="Wingdings 3" pitchFamily="18" charset="2"/>
              <a:buAutoNum type="arabicPeriod" startAt="9"/>
            </a:pPr>
            <a:r>
              <a:rPr lang="ru-RU" altLang="ru-RU" sz="2400" dirty="0" smtClean="0"/>
              <a:t>Использовать имеющиеся в школе компьютерные  и мультимедийные средства</a:t>
            </a:r>
          </a:p>
          <a:p>
            <a:pPr marL="623888" indent="-514350">
              <a:buClr>
                <a:schemeClr val="tx1"/>
              </a:buClr>
              <a:buSzTx/>
              <a:buFont typeface="Wingdings 3" pitchFamily="18" charset="2"/>
              <a:buAutoNum type="arabicPeriod" startAt="9"/>
            </a:pPr>
            <a:r>
              <a:rPr lang="ru-RU" altLang="ru-RU" sz="2400" dirty="0" smtClean="0"/>
              <a:t>Использовать в работе сеть Интернет</a:t>
            </a:r>
          </a:p>
          <a:p>
            <a:pPr marL="623888" indent="-514350">
              <a:buClr>
                <a:schemeClr val="tx1"/>
              </a:buClr>
              <a:buSzTx/>
              <a:buFont typeface="Wingdings 3" pitchFamily="18" charset="2"/>
              <a:buAutoNum type="arabicPeriod" startAt="9"/>
            </a:pPr>
            <a:r>
              <a:rPr lang="ru-RU" altLang="ru-RU" sz="2400" dirty="0" smtClean="0"/>
              <a:t>Привлечь научных руководителей к совместной работе</a:t>
            </a:r>
          </a:p>
          <a:p>
            <a:pPr marL="623888" indent="-514350">
              <a:buClr>
                <a:schemeClr val="tx1"/>
              </a:buClr>
              <a:buSzTx/>
              <a:buFont typeface="Wingdings 3" pitchFamily="18" charset="2"/>
              <a:buAutoNum type="arabicPeriod" startAt="9"/>
            </a:pPr>
            <a:r>
              <a:rPr lang="ru-RU" altLang="ru-RU" sz="2400" dirty="0" smtClean="0"/>
              <a:t>Получить поддержку у администрации школы и у других учителей</a:t>
            </a:r>
          </a:p>
          <a:p>
            <a:pPr marL="623888" indent="-514350">
              <a:buClr>
                <a:schemeClr val="tx1"/>
              </a:buClr>
              <a:buSzTx/>
              <a:buFont typeface="Wingdings 3" pitchFamily="18" charset="2"/>
              <a:buAutoNum type="arabicPeriod" startAt="9"/>
            </a:pPr>
            <a:r>
              <a:rPr lang="ru-RU" altLang="ru-RU" sz="2400" dirty="0" smtClean="0"/>
              <a:t>Получить поддержку у родителей</a:t>
            </a:r>
          </a:p>
          <a:p>
            <a:pPr marL="623888" indent="-514350">
              <a:buClr>
                <a:schemeClr val="tx1"/>
              </a:buClr>
              <a:buSzTx/>
              <a:buFont typeface="Wingdings 3" pitchFamily="18" charset="2"/>
              <a:buAutoNum type="arabicPeriod" startAt="9"/>
            </a:pPr>
            <a:r>
              <a:rPr lang="ru-RU" altLang="ru-RU" sz="2400" dirty="0" smtClean="0"/>
              <a:t>Наличие стойкого желания довести работу до логического завершения</a:t>
            </a:r>
          </a:p>
        </p:txBody>
      </p:sp>
    </p:spTree>
    <p:extLst>
      <p:ext uri="{BB962C8B-B14F-4D97-AF65-F5344CB8AC3E}">
        <p14:creationId xmlns:p14="http://schemas.microsoft.com/office/powerpoint/2010/main" val="9171899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Зайдите на сайт</a:t>
            </a:r>
            <a:r>
              <a:rPr lang="en-US" dirty="0" smtClean="0"/>
              <a:t> </a:t>
            </a:r>
            <a:r>
              <a:rPr lang="en-US" dirty="0" err="1" smtClean="0"/>
              <a:t>edcomunity</a:t>
            </a:r>
            <a:r>
              <a:rPr lang="ru-RU" dirty="0"/>
              <a:t>.</a:t>
            </a:r>
            <a:r>
              <a:rPr lang="en-US" dirty="0" err="1" smtClean="0"/>
              <a:t>ru</a:t>
            </a:r>
            <a:r>
              <a:rPr lang="ru-RU" dirty="0" smtClean="0"/>
              <a:t> </a:t>
            </a:r>
            <a:endParaRPr lang="ru-RU" dirty="0"/>
          </a:p>
        </p:txBody>
      </p:sp>
      <p:sp>
        <p:nvSpPr>
          <p:cNvPr id="5" name="Текст 4"/>
          <p:cNvSpPr>
            <a:spLocks noGrp="1"/>
          </p:cNvSpPr>
          <p:nvPr>
            <p:ph type="body" idx="1"/>
          </p:nvPr>
        </p:nvSpPr>
        <p:spPr/>
        <p:txBody>
          <a:bodyPr/>
          <a:lstStyle/>
          <a:p>
            <a:endParaRPr lang="ru-RU"/>
          </a:p>
        </p:txBody>
      </p:sp>
      <p:pic>
        <p:nvPicPr>
          <p:cNvPr id="4" name="Объект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5607" y="1630363"/>
            <a:ext cx="3723373" cy="2963862"/>
          </a:xfrm>
        </p:spPr>
      </p:pic>
      <p:sp>
        <p:nvSpPr>
          <p:cNvPr id="6" name="Текст 5"/>
          <p:cNvSpPr>
            <a:spLocks noGrp="1"/>
          </p:cNvSpPr>
          <p:nvPr>
            <p:ph type="body" sz="quarter" idx="3"/>
          </p:nvPr>
        </p:nvSpPr>
        <p:spPr/>
        <p:txBody>
          <a:bodyPr>
            <a:normAutofit fontScale="85000" lnSpcReduction="10000"/>
          </a:bodyPr>
          <a:lstStyle/>
          <a:p>
            <a:r>
              <a:rPr lang="ru-RU" dirty="0" smtClean="0"/>
              <a:t>В группу педагоги-исследователи</a:t>
            </a:r>
            <a:endParaRPr lang="ru-RU" dirty="0"/>
          </a:p>
        </p:txBody>
      </p:sp>
      <p:sp>
        <p:nvSpPr>
          <p:cNvPr id="7" name="Объект 6"/>
          <p:cNvSpPr>
            <a:spLocks noGrp="1"/>
          </p:cNvSpPr>
          <p:nvPr>
            <p:ph sz="quarter" idx="4"/>
          </p:nvPr>
        </p:nvSpPr>
        <p:spPr/>
        <p:txBody>
          <a:bodyPr/>
          <a:lstStyle/>
          <a:p>
            <a:r>
              <a:rPr lang="ru-RU" dirty="0" smtClean="0"/>
              <a:t>Напишите свои баллы(сумму по всем  15 вопросам) и коротко свое мнение по теме , обсуждаемой на </a:t>
            </a:r>
            <a:r>
              <a:rPr lang="ru-RU" dirty="0" err="1" smtClean="0"/>
              <a:t>вебинаре</a:t>
            </a:r>
            <a:endParaRPr lang="ru-RU" dirty="0" smtClean="0"/>
          </a:p>
          <a:p>
            <a:r>
              <a:rPr lang="ru-RU" dirty="0" smtClean="0"/>
              <a:t>Спасибо за Ваше мнение!</a:t>
            </a:r>
            <a:endParaRPr lang="ru-RU" dirty="0"/>
          </a:p>
        </p:txBody>
      </p:sp>
    </p:spTree>
    <p:extLst>
      <p:ext uri="{BB962C8B-B14F-4D97-AF65-F5344CB8AC3E}">
        <p14:creationId xmlns:p14="http://schemas.microsoft.com/office/powerpoint/2010/main" val="37362733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p:cNvSpPr>
          <p:nvPr>
            <p:ph type="title"/>
          </p:nvPr>
        </p:nvSpPr>
        <p:spPr bwMode="auto"/>
        <p:txBody>
          <a:bodyPr wrap="square" lIns="91440" tIns="45720" rIns="91440" bIns="45720" numCol="1" anchorCtr="0" compatLnSpc="1">
            <a:prstTxWarp prst="textNoShape">
              <a:avLst/>
            </a:prstTxWarp>
          </a:bodyPr>
          <a:lstStyle/>
          <a:p>
            <a:pPr algn="ctr">
              <a:defRPr/>
            </a:pPr>
            <a:r>
              <a:rPr lang="ru-RU" sz="3700" dirty="0" smtClean="0">
                <a:effectLst/>
              </a:rPr>
              <a:t>Литература</a:t>
            </a:r>
          </a:p>
        </p:txBody>
      </p:sp>
      <p:sp>
        <p:nvSpPr>
          <p:cNvPr id="70659" name="Rectangle 3"/>
          <p:cNvSpPr>
            <a:spLocks noGrp="1"/>
          </p:cNvSpPr>
          <p:nvPr>
            <p:ph type="body" idx="1"/>
          </p:nvPr>
        </p:nvSpPr>
        <p:spPr>
          <a:xfrm>
            <a:off x="914400" y="910828"/>
            <a:ext cx="8229600" cy="4232672"/>
          </a:xfrm>
        </p:spPr>
        <p:txBody>
          <a:bodyPr>
            <a:normAutofit lnSpcReduction="10000"/>
          </a:bodyPr>
          <a:lstStyle/>
          <a:p>
            <a:r>
              <a:rPr lang="ru-RU" altLang="ru-RU" sz="1400" i="1" smtClean="0"/>
              <a:t>Поддьяков А.Н. </a:t>
            </a:r>
            <a:r>
              <a:rPr lang="ru-RU" altLang="ru-RU" sz="1400" smtClean="0"/>
              <a:t>Дети как исследователи // Магистр. 1999. № 1.С. 85-95; Поддьяков А.Н. Исследовательское поведение: стратегии познания, помощь, противодействие, конфликт. М.: Ф-т психологии МГУ, 2000. Электр. версия: </a:t>
            </a:r>
            <a:r>
              <a:rPr lang="ru-RU" altLang="ru-RU" sz="1400" u="sng" smtClean="0">
                <a:hlinkClick r:id="rId2"/>
              </a:rPr>
              <a:t>http://www.researcher.ru/methodics</a:t>
            </a:r>
            <a:r>
              <a:rPr lang="ru-RU" altLang="ru-RU" sz="1400" smtClean="0"/>
              <a:t>.</a:t>
            </a:r>
          </a:p>
          <a:p>
            <a:r>
              <a:rPr lang="ru-RU" altLang="ru-RU" sz="1400" smtClean="0"/>
              <a:t>2 –   </a:t>
            </a:r>
            <a:r>
              <a:rPr lang="ru-RU" altLang="ru-RU" sz="1400" i="1" smtClean="0"/>
              <a:t>Иванников В.А. </a:t>
            </a:r>
            <a:r>
              <a:rPr lang="ru-RU" altLang="ru-RU" sz="1400" smtClean="0"/>
              <a:t>Психологические механизмы волевой регуляции. М.: Изд-во УРАО, 1998.</a:t>
            </a:r>
          </a:p>
          <a:p>
            <a:r>
              <a:rPr lang="ru-RU" altLang="ru-RU" sz="1400" smtClean="0"/>
              <a:t>3 – </a:t>
            </a:r>
            <a:r>
              <a:rPr lang="ru-RU" altLang="ru-RU" sz="1400" i="1" smtClean="0"/>
              <a:t>Поддьяков А.Н. </a:t>
            </a:r>
            <a:r>
              <a:rPr lang="ru-RU" altLang="ru-RU" sz="1400" smtClean="0"/>
              <a:t>Развитие исследовательской инициативности в детском возрасте. Дис. д-ра психол. наук. М.: Ф-т психологии МГУ, 2001. Электр. версия: </a:t>
            </a:r>
            <a:r>
              <a:rPr lang="ru-RU" altLang="ru-RU" sz="1400" u="sng" smtClean="0">
                <a:hlinkClick r:id="rId3"/>
              </a:rPr>
              <a:t>http://www.aspirantura.spb.ru/dissers/poddiakov.rar</a:t>
            </a:r>
            <a:r>
              <a:rPr lang="ru-RU" altLang="ru-RU" sz="1400" smtClean="0"/>
              <a:t>.</a:t>
            </a:r>
          </a:p>
          <a:p>
            <a:r>
              <a:rPr lang="ru-RU" altLang="ru-RU" sz="1400" smtClean="0"/>
              <a:t>4 – </a:t>
            </a:r>
            <a:r>
              <a:rPr lang="ru-RU" altLang="ru-RU" sz="1400" i="1" smtClean="0"/>
              <a:t>Лисина М.И. </a:t>
            </a:r>
            <a:r>
              <a:rPr lang="ru-RU" altLang="ru-RU" sz="1400" smtClean="0"/>
              <a:t>Развитие познавательной активности детей в ходе общения со взрослыми и сверстниками // Вопросы психологии. 1982. №4. С. 18-35.</a:t>
            </a:r>
          </a:p>
          <a:p>
            <a:r>
              <a:rPr lang="ru-RU" altLang="ru-RU" sz="1400" smtClean="0"/>
              <a:t>5 – </a:t>
            </a:r>
            <a:r>
              <a:rPr lang="ru-RU" altLang="ru-RU" sz="1400" i="1" smtClean="0"/>
              <a:t>Богоявленская Д.Б. </a:t>
            </a:r>
            <a:r>
              <a:rPr lang="ru-RU" altLang="ru-RU" sz="1400" smtClean="0"/>
              <a:t>Интеллектуальная активность как проблема творчества. Ростов-н/Д.: Изд-во Ростовского ун-та, 1983.</a:t>
            </a:r>
          </a:p>
          <a:p>
            <a:r>
              <a:rPr lang="ru-RU" altLang="ru-RU" sz="1400" smtClean="0"/>
              <a:t>6 – </a:t>
            </a:r>
            <a:r>
              <a:rPr lang="ru-RU" altLang="ru-RU" sz="1400" i="1" smtClean="0"/>
              <a:t>Землянухина Т.М. </a:t>
            </a:r>
            <a:r>
              <a:rPr lang="ru-RU" altLang="ru-RU" sz="1400" smtClean="0"/>
              <a:t>Особенности формирования любознательности // Дошкольное воспитание. </a:t>
            </a:r>
            <a:r>
              <a:rPr lang="en-US" altLang="ru-RU" sz="1400" smtClean="0"/>
              <a:t>1986. № 11. C. 32-35; Henderson B. Individual differences in experience-producing tendencies // Keller H., Schneider K., Henderson B. (Eds.) </a:t>
            </a:r>
            <a:r>
              <a:rPr lang="ru-RU" altLang="ru-RU" sz="1400" smtClean="0"/>
              <a:t>Curiosity and exploration. Berlin: Springer-Verlag, 1994. P. 213-225.</a:t>
            </a:r>
          </a:p>
          <a:p>
            <a:r>
              <a:rPr lang="ru-RU" altLang="ru-RU" sz="1400" smtClean="0"/>
              <a:t>7 – </a:t>
            </a:r>
            <a:r>
              <a:rPr lang="ru-RU" altLang="ru-RU" sz="1400" i="1" smtClean="0"/>
              <a:t>Поддьяков А.Н. </a:t>
            </a:r>
            <a:r>
              <a:rPr lang="ru-RU" altLang="ru-RU" sz="1400" smtClean="0"/>
              <a:t>Исследовательское поведение: стратегии познания, помощь, противодействие, конфликт. М.: Ф-т психологии МГУ, 2000. Электр. версия: </a:t>
            </a:r>
            <a:r>
              <a:rPr lang="ru-RU" altLang="ru-RU" sz="1400" u="sng" smtClean="0">
                <a:hlinkClick r:id="rId2"/>
              </a:rPr>
              <a:t>http://www.researcher.ru/methodics</a:t>
            </a:r>
            <a:r>
              <a:rPr lang="ru-RU" altLang="ru-RU" sz="1400" smtClean="0"/>
              <a:t>.</a:t>
            </a:r>
          </a:p>
          <a:p>
            <a:r>
              <a:rPr lang="ru-RU" altLang="ru-RU" sz="1400" smtClean="0"/>
              <a:t>8 – Там же.</a:t>
            </a:r>
          </a:p>
          <a:p>
            <a:r>
              <a:rPr lang="ru-RU" altLang="ru-RU" sz="1400" smtClean="0"/>
              <a:t>9 – </a:t>
            </a:r>
            <a:r>
              <a:rPr lang="ru-RU" altLang="ru-RU" sz="1400" i="1" smtClean="0"/>
              <a:t>Алексеев Н.Г., Леонтович А.В., Обухов А.С, Фоми­на Л.Ф. </a:t>
            </a:r>
            <a:r>
              <a:rPr lang="ru-RU" altLang="ru-RU" sz="1400" smtClean="0"/>
              <a:t>Концепция развития </a:t>
            </a:r>
          </a:p>
        </p:txBody>
      </p:sp>
    </p:spTree>
    <p:extLst>
      <p:ext uri="{BB962C8B-B14F-4D97-AF65-F5344CB8AC3E}">
        <p14:creationId xmlns:p14="http://schemas.microsoft.com/office/powerpoint/2010/main" val="39927713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611560" y="908720"/>
            <a:ext cx="7772400" cy="1470025"/>
          </a:xfrm>
          <a:prstGeom prst="rect">
            <a:avLst/>
          </a:prstGeom>
        </p:spPr>
        <p:txBody>
          <a:bodyPr/>
          <a:lstStyle>
            <a:lvl1pPr algn="ctr" defTabSz="914702" rtl="0" eaLnBrk="1" fontAlgn="base" hangingPunct="1">
              <a:spcBef>
                <a:spcPct val="0"/>
              </a:spcBef>
              <a:spcAft>
                <a:spcPct val="0"/>
              </a:spcAft>
              <a:defRPr sz="4400">
                <a:solidFill>
                  <a:schemeClr val="tx2"/>
                </a:solidFill>
                <a:latin typeface="+mj-lt"/>
                <a:ea typeface="+mj-ea"/>
                <a:cs typeface="+mj-cs"/>
              </a:defRPr>
            </a:lvl1pPr>
            <a:lvl2pPr algn="ctr" defTabSz="914702" rtl="0" eaLnBrk="1" fontAlgn="base" hangingPunct="1">
              <a:spcBef>
                <a:spcPct val="0"/>
              </a:spcBef>
              <a:spcAft>
                <a:spcPct val="0"/>
              </a:spcAft>
              <a:defRPr sz="4400">
                <a:solidFill>
                  <a:schemeClr val="tx2"/>
                </a:solidFill>
                <a:latin typeface="Arial" charset="0"/>
              </a:defRPr>
            </a:lvl2pPr>
            <a:lvl3pPr algn="ctr" defTabSz="914702" rtl="0" eaLnBrk="1" fontAlgn="base" hangingPunct="1">
              <a:spcBef>
                <a:spcPct val="0"/>
              </a:spcBef>
              <a:spcAft>
                <a:spcPct val="0"/>
              </a:spcAft>
              <a:defRPr sz="4400">
                <a:solidFill>
                  <a:schemeClr val="tx2"/>
                </a:solidFill>
                <a:latin typeface="Arial" charset="0"/>
              </a:defRPr>
            </a:lvl3pPr>
            <a:lvl4pPr algn="ctr" defTabSz="914702" rtl="0" eaLnBrk="1" fontAlgn="base" hangingPunct="1">
              <a:spcBef>
                <a:spcPct val="0"/>
              </a:spcBef>
              <a:spcAft>
                <a:spcPct val="0"/>
              </a:spcAft>
              <a:defRPr sz="4400">
                <a:solidFill>
                  <a:schemeClr val="tx2"/>
                </a:solidFill>
                <a:latin typeface="Arial" charset="0"/>
              </a:defRPr>
            </a:lvl4pPr>
            <a:lvl5pPr algn="ctr" defTabSz="914702" rtl="0" eaLnBrk="1" fontAlgn="base" hangingPunct="1">
              <a:spcBef>
                <a:spcPct val="0"/>
              </a:spcBef>
              <a:spcAft>
                <a:spcPct val="0"/>
              </a:spcAft>
              <a:defRPr sz="4400">
                <a:solidFill>
                  <a:schemeClr val="tx2"/>
                </a:solidFill>
                <a:latin typeface="Arial" charset="0"/>
              </a:defRPr>
            </a:lvl5pPr>
            <a:lvl6pPr marL="241905" algn="ctr" rtl="0" eaLnBrk="1" fontAlgn="base" hangingPunct="1">
              <a:spcBef>
                <a:spcPct val="0"/>
              </a:spcBef>
              <a:spcAft>
                <a:spcPct val="0"/>
              </a:spcAft>
              <a:defRPr sz="2300">
                <a:solidFill>
                  <a:schemeClr val="tx2"/>
                </a:solidFill>
                <a:latin typeface="Arial" charset="0"/>
              </a:defRPr>
            </a:lvl6pPr>
            <a:lvl7pPr marL="483809" algn="ctr" rtl="0" eaLnBrk="1" fontAlgn="base" hangingPunct="1">
              <a:spcBef>
                <a:spcPct val="0"/>
              </a:spcBef>
              <a:spcAft>
                <a:spcPct val="0"/>
              </a:spcAft>
              <a:defRPr sz="2300">
                <a:solidFill>
                  <a:schemeClr val="tx2"/>
                </a:solidFill>
                <a:latin typeface="Arial" charset="0"/>
              </a:defRPr>
            </a:lvl7pPr>
            <a:lvl8pPr marL="725714" algn="ctr" rtl="0" eaLnBrk="1" fontAlgn="base" hangingPunct="1">
              <a:spcBef>
                <a:spcPct val="0"/>
              </a:spcBef>
              <a:spcAft>
                <a:spcPct val="0"/>
              </a:spcAft>
              <a:defRPr sz="2300">
                <a:solidFill>
                  <a:schemeClr val="tx2"/>
                </a:solidFill>
                <a:latin typeface="Arial" charset="0"/>
              </a:defRPr>
            </a:lvl8pPr>
            <a:lvl9pPr marL="967618" algn="ctr" rtl="0" eaLnBrk="1" fontAlgn="base" hangingPunct="1">
              <a:spcBef>
                <a:spcPct val="0"/>
              </a:spcBef>
              <a:spcAft>
                <a:spcPct val="0"/>
              </a:spcAft>
              <a:defRPr sz="2300">
                <a:solidFill>
                  <a:schemeClr val="tx2"/>
                </a:solidFill>
                <a:latin typeface="Arial" charset="0"/>
              </a:defRPr>
            </a:lvl9pPr>
          </a:lstStyle>
          <a:p>
            <a:r>
              <a:rPr lang="ru-RU" sz="3600" b="1" dirty="0" smtClean="0">
                <a:solidFill>
                  <a:schemeClr val="tx1"/>
                </a:solidFill>
              </a:rPr>
              <a:t>СПАСИБО ЗА ВНИМАНИЕ</a:t>
            </a:r>
            <a:r>
              <a:rPr lang="en-US" sz="3600" b="1" dirty="0" smtClean="0">
                <a:solidFill>
                  <a:schemeClr val="tx1"/>
                </a:solidFill>
              </a:rPr>
              <a:t>!</a:t>
            </a:r>
            <a:endParaRPr lang="ru-RU" sz="3600" b="1" dirty="0">
              <a:solidFill>
                <a:schemeClr val="tx1"/>
              </a:solidFill>
            </a:endParaRPr>
          </a:p>
        </p:txBody>
      </p:sp>
      <p:sp>
        <p:nvSpPr>
          <p:cNvPr id="3" name="TextBox 2"/>
          <p:cNvSpPr txBox="1"/>
          <p:nvPr/>
        </p:nvSpPr>
        <p:spPr>
          <a:xfrm>
            <a:off x="2584811" y="1923678"/>
            <a:ext cx="3782702" cy="1754326"/>
          </a:xfrm>
          <a:prstGeom prst="rect">
            <a:avLst/>
          </a:prstGeom>
          <a:noFill/>
        </p:spPr>
        <p:txBody>
          <a:bodyPr wrap="none" rtlCol="0">
            <a:spAutoFit/>
          </a:bodyPr>
          <a:lstStyle/>
          <a:p>
            <a:pPr algn="ctr"/>
            <a:r>
              <a:rPr lang="ru-RU" b="1" dirty="0" smtClean="0">
                <a:solidFill>
                  <a:schemeClr val="accent6">
                    <a:lumMod val="75000"/>
                  </a:schemeClr>
                </a:solidFill>
              </a:rPr>
              <a:t>Следите за последними новостями</a:t>
            </a:r>
            <a:r>
              <a:rPr lang="en-US" b="1" dirty="0" smtClean="0">
                <a:solidFill>
                  <a:schemeClr val="accent6">
                    <a:lumMod val="75000"/>
                  </a:schemeClr>
                </a:solidFill>
              </a:rPr>
              <a:t>:</a:t>
            </a:r>
            <a:endParaRPr lang="ru-RU" b="1" dirty="0">
              <a:solidFill>
                <a:schemeClr val="accent6">
                  <a:lumMod val="75000"/>
                </a:schemeClr>
              </a:solidFill>
            </a:endParaRPr>
          </a:p>
          <a:p>
            <a:pPr algn="ctr"/>
            <a:r>
              <a:rPr lang="en-US" b="1" dirty="0" smtClean="0">
                <a:solidFill>
                  <a:schemeClr val="accent6">
                    <a:lumMod val="75000"/>
                  </a:schemeClr>
                </a:solidFill>
              </a:rPr>
              <a:t>Twitter: @POLYMEDIA_RU </a:t>
            </a:r>
            <a:endParaRPr lang="en-US" b="1" dirty="0">
              <a:solidFill>
                <a:schemeClr val="accent6">
                  <a:lumMod val="75000"/>
                </a:schemeClr>
              </a:solidFill>
            </a:endParaRPr>
          </a:p>
          <a:p>
            <a:pPr algn="ctr"/>
            <a:r>
              <a:rPr lang="en-US" b="1" dirty="0">
                <a:solidFill>
                  <a:schemeClr val="accent6">
                    <a:lumMod val="75000"/>
                  </a:schemeClr>
                </a:solidFill>
              </a:rPr>
              <a:t>@</a:t>
            </a:r>
            <a:r>
              <a:rPr lang="en-US" b="1" dirty="0" err="1">
                <a:solidFill>
                  <a:schemeClr val="accent6">
                    <a:lumMod val="75000"/>
                  </a:schemeClr>
                </a:solidFill>
              </a:rPr>
              <a:t>edcommunity_ru</a:t>
            </a:r>
            <a:r>
              <a:rPr lang="en-US" b="1" dirty="0">
                <a:solidFill>
                  <a:schemeClr val="accent6">
                    <a:lumMod val="75000"/>
                  </a:schemeClr>
                </a:solidFill>
              </a:rPr>
              <a:t> </a:t>
            </a:r>
            <a:endParaRPr lang="en-US" b="1" dirty="0" smtClean="0">
              <a:solidFill>
                <a:schemeClr val="accent6">
                  <a:lumMod val="75000"/>
                </a:schemeClr>
              </a:solidFill>
            </a:endParaRPr>
          </a:p>
          <a:p>
            <a:pPr algn="ctr"/>
            <a:r>
              <a:rPr lang="en-US" b="1" dirty="0" smtClean="0">
                <a:solidFill>
                  <a:schemeClr val="accent6">
                    <a:lumMod val="75000"/>
                  </a:schemeClr>
                </a:solidFill>
              </a:rPr>
              <a:t>Facebook: </a:t>
            </a:r>
            <a:r>
              <a:rPr lang="en-US" b="1" dirty="0" err="1" smtClean="0">
                <a:solidFill>
                  <a:schemeClr val="accent6">
                    <a:lumMod val="75000"/>
                  </a:schemeClr>
                </a:solidFill>
              </a:rPr>
              <a:t>polymediaru</a:t>
            </a:r>
            <a:endParaRPr lang="ru-RU" b="1" dirty="0">
              <a:solidFill>
                <a:schemeClr val="accent6">
                  <a:lumMod val="75000"/>
                </a:schemeClr>
              </a:solidFill>
            </a:endParaRPr>
          </a:p>
          <a:p>
            <a:pPr algn="ctr"/>
            <a:r>
              <a:rPr lang="en-US" b="1" dirty="0" smtClean="0">
                <a:solidFill>
                  <a:schemeClr val="accent6">
                    <a:lumMod val="75000"/>
                  </a:schemeClr>
                </a:solidFill>
                <a:hlinkClick r:id="rId2"/>
              </a:rPr>
              <a:t>www.polymedia.ru</a:t>
            </a:r>
            <a:endParaRPr lang="en-US" b="1" dirty="0">
              <a:solidFill>
                <a:schemeClr val="accent6">
                  <a:lumMod val="75000"/>
                </a:schemeClr>
              </a:solidFill>
            </a:endParaRPr>
          </a:p>
          <a:p>
            <a:pPr algn="ctr"/>
            <a:r>
              <a:rPr lang="en-US" b="1" dirty="0" smtClean="0">
                <a:solidFill>
                  <a:schemeClr val="accent6">
                    <a:lumMod val="75000"/>
                  </a:schemeClr>
                </a:solidFill>
                <a:hlinkClick r:id="rId3"/>
              </a:rPr>
              <a:t>www.edcommunity.ru</a:t>
            </a:r>
            <a:r>
              <a:rPr lang="en-US" b="1" dirty="0" smtClean="0">
                <a:solidFill>
                  <a:schemeClr val="accent6">
                    <a:lumMod val="75000"/>
                  </a:schemeClr>
                </a:solidFill>
              </a:rPr>
              <a:t> </a:t>
            </a:r>
            <a:endParaRPr lang="ru-RU" b="1" dirty="0">
              <a:solidFill>
                <a:schemeClr val="accent6">
                  <a:lumMod val="75000"/>
                </a:schemeClr>
              </a:solidFill>
            </a:endParaRPr>
          </a:p>
        </p:txBody>
      </p:sp>
      <p:pic>
        <p:nvPicPr>
          <p:cNvPr id="4" name="Рисунок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824" y="3579862"/>
            <a:ext cx="3016623" cy="78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169353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2504853"/>
          </a:xfrm>
        </p:spPr>
        <p:txBody>
          <a:bodyPr>
            <a:noAutofit/>
          </a:bodyPr>
          <a:lstStyle/>
          <a:p>
            <a:r>
              <a:rPr lang="ru-RU" sz="3600" dirty="0"/>
              <a:t>Методология проектной и учебно-исследовательской деятельности обучающихся в основной и средней школе с использованием цифровых лабораторий </a:t>
            </a:r>
            <a:r>
              <a:rPr lang="ru-RU" sz="3600" dirty="0" smtClean="0"/>
              <a:t> </a:t>
            </a:r>
            <a:r>
              <a:rPr lang="ru-RU" sz="3600" dirty="0" err="1" smtClean="0"/>
              <a:t>Паско</a:t>
            </a:r>
            <a:endParaRPr lang="ru-RU" sz="3600" dirty="0"/>
          </a:p>
        </p:txBody>
      </p:sp>
      <p:sp>
        <p:nvSpPr>
          <p:cNvPr id="3" name="Подзаголовок 2"/>
          <p:cNvSpPr>
            <a:spLocks noGrp="1"/>
          </p:cNvSpPr>
          <p:nvPr>
            <p:ph type="subTitle" idx="1"/>
          </p:nvPr>
        </p:nvSpPr>
        <p:spPr/>
        <p:txBody>
          <a:bodyPr>
            <a:normAutofit fontScale="92500" lnSpcReduction="20000"/>
          </a:bodyPr>
          <a:lstStyle/>
          <a:p>
            <a:r>
              <a:rPr lang="ru-RU" dirty="0" err="1" smtClean="0"/>
              <a:t>К.п.н</a:t>
            </a:r>
            <a:r>
              <a:rPr lang="ru-RU" dirty="0" smtClean="0"/>
              <a:t>., начальник методической службы поддержки ЗАО «</a:t>
            </a:r>
            <a:r>
              <a:rPr lang="ru-RU" dirty="0" err="1" smtClean="0"/>
              <a:t>Полимедиа</a:t>
            </a:r>
            <a:r>
              <a:rPr lang="ru-RU" dirty="0" smtClean="0"/>
              <a:t>» Петрова М.А.</a:t>
            </a:r>
            <a:endParaRPr lang="ru-RU" dirty="0"/>
          </a:p>
        </p:txBody>
      </p:sp>
    </p:spTree>
    <p:extLst>
      <p:ext uri="{BB962C8B-B14F-4D97-AF65-F5344CB8AC3E}">
        <p14:creationId xmlns:p14="http://schemas.microsoft.com/office/powerpoint/2010/main" val="4044248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548"/>
            <a:ext cx="8229600" cy="421556"/>
          </a:xfrm>
        </p:spPr>
        <p:txBody>
          <a:bodyPr>
            <a:normAutofit fontScale="90000"/>
          </a:bodyPr>
          <a:lstStyle/>
          <a:p>
            <a:r>
              <a:rPr lang="ru-RU" sz="3000" b="1" dirty="0" smtClean="0"/>
              <a:t>Аспекты работы учителей в области ИКТ</a:t>
            </a:r>
            <a:endParaRPr lang="ru-RU" sz="3000" b="1" dirty="0"/>
          </a:p>
        </p:txBody>
      </p:sp>
      <p:sp>
        <p:nvSpPr>
          <p:cNvPr id="3" name="Скругленный прямоугольник 2">
            <a:hlinkClick r:id="" action="ppaction://hlinkshowjump?jump=nextslide"/>
          </p:cNvPr>
          <p:cNvSpPr/>
          <p:nvPr/>
        </p:nvSpPr>
        <p:spPr>
          <a:xfrm>
            <a:off x="701636" y="789552"/>
            <a:ext cx="7992888" cy="378042"/>
          </a:xfrm>
          <a:prstGeom prst="roundRect">
            <a:avLst/>
          </a:prstGeom>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400" dirty="0" smtClean="0"/>
              <a:t>Понимание роли ИКТ в образовании</a:t>
            </a:r>
            <a:endParaRPr lang="ru-RU" sz="2400" dirty="0"/>
          </a:p>
        </p:txBody>
      </p:sp>
      <p:sp>
        <p:nvSpPr>
          <p:cNvPr id="4" name="Скругленный прямоугольник 3">
            <a:hlinkClick r:id="rId2" action="ppaction://hlinksldjump"/>
          </p:cNvPr>
          <p:cNvSpPr/>
          <p:nvPr/>
        </p:nvSpPr>
        <p:spPr>
          <a:xfrm>
            <a:off x="679117" y="1329612"/>
            <a:ext cx="7992888" cy="378042"/>
          </a:xfrm>
          <a:prstGeom prst="roundRect">
            <a:avLst/>
          </a:prstGeom>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400" dirty="0" smtClean="0"/>
              <a:t>Учебная программа и оценивание деятельности учащихся</a:t>
            </a:r>
            <a:endParaRPr lang="ru-RU" sz="2400" dirty="0"/>
          </a:p>
        </p:txBody>
      </p:sp>
      <p:sp>
        <p:nvSpPr>
          <p:cNvPr id="5" name="Скругленный прямоугольник 4">
            <a:hlinkClick r:id="rId3" action="ppaction://hlinksldjump"/>
          </p:cNvPr>
          <p:cNvSpPr/>
          <p:nvPr/>
        </p:nvSpPr>
        <p:spPr>
          <a:xfrm>
            <a:off x="679117" y="1869672"/>
            <a:ext cx="7992888" cy="378042"/>
          </a:xfrm>
          <a:prstGeom prst="roundRect">
            <a:avLst/>
          </a:prstGeom>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400" dirty="0" smtClean="0"/>
              <a:t>Педагогические практики</a:t>
            </a:r>
            <a:endParaRPr lang="ru-RU" sz="2400" dirty="0"/>
          </a:p>
        </p:txBody>
      </p:sp>
      <p:sp>
        <p:nvSpPr>
          <p:cNvPr id="6" name="Скругленный прямоугольник 5">
            <a:hlinkClick r:id="rId4" action="ppaction://hlinksldjump"/>
          </p:cNvPr>
          <p:cNvSpPr/>
          <p:nvPr/>
        </p:nvSpPr>
        <p:spPr>
          <a:xfrm>
            <a:off x="701636" y="2409732"/>
            <a:ext cx="7992888" cy="378042"/>
          </a:xfrm>
          <a:prstGeom prst="roundRect">
            <a:avLst/>
          </a:prstGeom>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400" dirty="0" smtClean="0"/>
              <a:t>Технические и программные средства ИКТ</a:t>
            </a:r>
            <a:endParaRPr lang="ru-RU" sz="2400" dirty="0"/>
          </a:p>
        </p:txBody>
      </p:sp>
      <p:sp>
        <p:nvSpPr>
          <p:cNvPr id="7" name="Скругленный прямоугольник 6">
            <a:hlinkClick r:id="" action="ppaction://noaction"/>
          </p:cNvPr>
          <p:cNvSpPr/>
          <p:nvPr/>
        </p:nvSpPr>
        <p:spPr>
          <a:xfrm>
            <a:off x="701636" y="2949792"/>
            <a:ext cx="7992888" cy="378042"/>
          </a:xfrm>
          <a:prstGeom prst="roundRect">
            <a:avLst/>
          </a:prstGeom>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400" dirty="0" smtClean="0"/>
              <a:t>Организация и управление образовательным процессом</a:t>
            </a:r>
            <a:endParaRPr lang="ru-RU" sz="2400" dirty="0"/>
          </a:p>
        </p:txBody>
      </p:sp>
      <p:sp>
        <p:nvSpPr>
          <p:cNvPr id="8" name="Скругленный прямоугольник 7">
            <a:hlinkClick r:id="" action="ppaction://noaction"/>
          </p:cNvPr>
          <p:cNvSpPr/>
          <p:nvPr/>
        </p:nvSpPr>
        <p:spPr>
          <a:xfrm>
            <a:off x="679117" y="3489852"/>
            <a:ext cx="7992888" cy="378042"/>
          </a:xfrm>
          <a:prstGeom prst="roundRect">
            <a:avLst/>
          </a:prstGeom>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400" dirty="0" smtClean="0"/>
              <a:t>Профессиональное развитие</a:t>
            </a:r>
            <a:endParaRPr lang="ru-RU" sz="2400" dirty="0"/>
          </a:p>
        </p:txBody>
      </p:sp>
      <p:sp>
        <p:nvSpPr>
          <p:cNvPr id="10" name="TextBox 9"/>
          <p:cNvSpPr txBox="1"/>
          <p:nvPr/>
        </p:nvSpPr>
        <p:spPr>
          <a:xfrm>
            <a:off x="986134" y="4755509"/>
            <a:ext cx="7423892" cy="369332"/>
          </a:xfrm>
          <a:prstGeom prst="rect">
            <a:avLst/>
          </a:prstGeom>
          <a:noFill/>
        </p:spPr>
        <p:txBody>
          <a:bodyPr wrap="none" rtlCol="0">
            <a:spAutoFit/>
          </a:bodyPr>
          <a:lstStyle/>
          <a:p>
            <a:r>
              <a:rPr lang="ru-RU" dirty="0" smtClean="0"/>
              <a:t>(структура ИКТ компетентности учителей. Рекомендации ЮНЕСКО 2011г.)</a:t>
            </a:r>
            <a:endParaRPr lang="ru-RU" dirty="0"/>
          </a:p>
        </p:txBody>
      </p:sp>
    </p:spTree>
    <p:extLst>
      <p:ext uri="{BB962C8B-B14F-4D97-AF65-F5344CB8AC3E}">
        <p14:creationId xmlns:p14="http://schemas.microsoft.com/office/powerpoint/2010/main" val="15991223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ru-RU" altLang="ru-RU" sz="2500" b="1" smtClean="0">
                <a:latin typeface="Times New Roman" pitchFamily="18" charset="0"/>
              </a:rPr>
              <a:t>КОМПЕТЕНТНОСТЬ УЧАЩИХСЯ В ОБЛАСТИ РЕШЕНИЯ ПРОБЛЕМ</a:t>
            </a:r>
          </a:p>
        </p:txBody>
      </p:sp>
      <p:sp>
        <p:nvSpPr>
          <p:cNvPr id="14339" name="Rectangle 3"/>
          <p:cNvSpPr>
            <a:spLocks noGrp="1" noChangeArrowheads="1"/>
          </p:cNvSpPr>
          <p:nvPr>
            <p:ph type="body" idx="1"/>
          </p:nvPr>
        </p:nvSpPr>
        <p:spPr/>
        <p:txBody>
          <a:bodyPr/>
          <a:lstStyle/>
          <a:p>
            <a:pPr eaLnBrk="1" hangingPunct="1">
              <a:buFont typeface="Wingdings" pitchFamily="2" charset="2"/>
              <a:buNone/>
            </a:pPr>
            <a:r>
              <a:rPr lang="en-US" altLang="ru-RU" sz="2100" smtClean="0">
                <a:latin typeface="Times New Roman" pitchFamily="18" charset="0"/>
              </a:rPr>
              <a:t>    </a:t>
            </a:r>
            <a:r>
              <a:rPr lang="ru-RU" altLang="ru-RU" sz="2100" smtClean="0">
                <a:latin typeface="Times New Roman" pitchFamily="18" charset="0"/>
              </a:rPr>
              <a:t>Под компетентностью в области решения проблем понимается «способность учащегося использовать познавательные умения для разрешения межпредметных реальных проблем, в которых способ решения с первого взгляда явно не определяется. Умения, необходимые для решения проблемы, формируются в разных учебных областях, а не только в рамках одной из них – математической, естественнонаучной или чтения».</a:t>
            </a:r>
          </a:p>
          <a:p>
            <a:pPr eaLnBrk="1" hangingPunct="1">
              <a:buFont typeface="Wingdings" pitchFamily="2" charset="2"/>
              <a:buNone/>
            </a:pPr>
            <a:r>
              <a:rPr lang="ru-RU" altLang="ru-RU" sz="2100" smtClean="0">
                <a:latin typeface="Times New Roman" pitchFamily="18" charset="0"/>
              </a:rPr>
              <a:t>         </a:t>
            </a:r>
            <a:r>
              <a:rPr lang="ru-RU" altLang="ru-RU" sz="1900" smtClean="0">
                <a:latin typeface="Times New Roman" pitchFamily="18" charset="0"/>
              </a:rPr>
              <a:t>(</a:t>
            </a:r>
            <a:r>
              <a:rPr lang="en-US" altLang="ru-RU" sz="1900" smtClean="0">
                <a:latin typeface="Times New Roman" pitchFamily="18" charset="0"/>
              </a:rPr>
              <a:t>The Pisa 2003 Assessment Framework, OECD, 2003)</a:t>
            </a:r>
          </a:p>
          <a:p>
            <a:pPr eaLnBrk="1" hangingPunct="1">
              <a:buFont typeface="Wingdings" pitchFamily="2" charset="2"/>
              <a:buNone/>
            </a:pPr>
            <a:endParaRPr lang="ru-RU" altLang="ru-RU" sz="1900" smtClean="0">
              <a:latin typeface="Times New Roman" pitchFamily="18" charset="0"/>
            </a:endParaRPr>
          </a:p>
        </p:txBody>
      </p:sp>
    </p:spTree>
    <p:extLst>
      <p:ext uri="{BB962C8B-B14F-4D97-AF65-F5344CB8AC3E}">
        <p14:creationId xmlns:p14="http://schemas.microsoft.com/office/powerpoint/2010/main" val="590685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738082"/>
          </a:xfrm>
        </p:spPr>
        <p:txBody>
          <a:bodyPr>
            <a:noAutofit/>
          </a:bodyPr>
          <a:lstStyle/>
          <a:p>
            <a:r>
              <a:rPr lang="ru-RU" sz="2800" b="1" dirty="0" smtClean="0">
                <a:ln w="12700">
                  <a:solidFill>
                    <a:schemeClr val="tx2">
                      <a:satMod val="155000"/>
                    </a:schemeClr>
                  </a:solidFill>
                  <a:prstDash val="solid"/>
                </a:ln>
              </a:rPr>
              <a:t>Федеральный государственный стандарт среднего (полного) общего образования</a:t>
            </a:r>
            <a:r>
              <a:rPr lang="ru-RU" sz="28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
            </a:r>
            <a:br>
              <a:rPr lang="ru-RU" sz="28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br>
            <a:endParaRPr lang="ru-RU" sz="2800" dirty="0">
              <a:solidFill>
                <a:srgbClr val="002060"/>
              </a:solidFill>
            </a:endParaRPr>
          </a:p>
        </p:txBody>
      </p:sp>
      <p:sp>
        <p:nvSpPr>
          <p:cNvPr id="3" name="Объект 2"/>
          <p:cNvSpPr>
            <a:spLocks noGrp="1"/>
          </p:cNvSpPr>
          <p:nvPr>
            <p:ph idx="1"/>
          </p:nvPr>
        </p:nvSpPr>
        <p:spPr>
          <a:xfrm>
            <a:off x="5436096" y="1005576"/>
            <a:ext cx="3394720" cy="540060"/>
          </a:xfrm>
        </p:spPr>
        <p:txBody>
          <a:bodyPr>
            <a:normAutofit fontScale="77500" lnSpcReduction="20000"/>
          </a:bodyPr>
          <a:lstStyle/>
          <a:p>
            <a:pPr marL="0" indent="0" algn="r">
              <a:buNone/>
            </a:pPr>
            <a:r>
              <a:rPr lang="ru-RU" sz="200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Приказ </a:t>
            </a:r>
            <a:r>
              <a:rPr lang="ru-RU" sz="2000"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Минобрнауки</a:t>
            </a:r>
            <a:r>
              <a:rPr lang="ru-RU" sz="200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 России</a:t>
            </a:r>
          </a:p>
          <a:p>
            <a:pPr marL="0" indent="0" algn="r">
              <a:buNone/>
            </a:pPr>
            <a:r>
              <a:rPr lang="ru-RU" sz="200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 от 17 </a:t>
            </a:r>
            <a:r>
              <a:rPr lang="ru-RU" sz="200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мая 2012 </a:t>
            </a:r>
            <a:r>
              <a:rPr lang="ru-RU" sz="200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года № 413 </a:t>
            </a:r>
            <a:endParaRPr lang="ru-RU" sz="2000" dirty="0"/>
          </a:p>
        </p:txBody>
      </p:sp>
      <p:sp>
        <p:nvSpPr>
          <p:cNvPr id="6" name="Овал 5"/>
          <p:cNvSpPr/>
          <p:nvPr/>
        </p:nvSpPr>
        <p:spPr>
          <a:xfrm>
            <a:off x="611560" y="2645401"/>
            <a:ext cx="3132000" cy="621000"/>
          </a:xfrm>
          <a:prstGeom prst="ellipse">
            <a:avLst/>
          </a:prstGeom>
          <a:solidFill>
            <a:schemeClr val="bg1"/>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Учебное исследование</a:t>
            </a:r>
            <a:endParaRPr lang="ru-RU" sz="200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
        <p:nvSpPr>
          <p:cNvPr id="7" name="Овал 6"/>
          <p:cNvSpPr/>
          <p:nvPr/>
        </p:nvSpPr>
        <p:spPr>
          <a:xfrm>
            <a:off x="4444062" y="2674208"/>
            <a:ext cx="3132000" cy="621000"/>
          </a:xfrm>
          <a:prstGeom prst="ellipse">
            <a:avLst/>
          </a:prstGeom>
          <a:solidFill>
            <a:schemeClr val="bg1"/>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Учебный проект</a:t>
            </a:r>
            <a:endParaRPr lang="ru-RU" sz="200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
        <p:nvSpPr>
          <p:cNvPr id="8" name="Прямоугольник 7"/>
          <p:cNvSpPr/>
          <p:nvPr/>
        </p:nvSpPr>
        <p:spPr>
          <a:xfrm>
            <a:off x="1640217" y="1691704"/>
            <a:ext cx="5567029" cy="351114"/>
          </a:xfrm>
          <a:prstGeom prst="rect">
            <a:avLst/>
          </a:prstGeom>
          <a:solidFill>
            <a:schemeClr val="bg1"/>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2060"/>
                </a:solidFill>
              </a:rPr>
              <a:t>Индивидуальный проект</a:t>
            </a:r>
            <a:endParaRPr lang="ru-RU" sz="2800" b="1" dirty="0">
              <a:solidFill>
                <a:srgbClr val="002060"/>
              </a:solidFill>
            </a:endParaRPr>
          </a:p>
        </p:txBody>
      </p:sp>
      <p:sp>
        <p:nvSpPr>
          <p:cNvPr id="9" name="Стрелка вправо 8"/>
          <p:cNvSpPr/>
          <p:nvPr/>
        </p:nvSpPr>
        <p:spPr>
          <a:xfrm rot="7120978">
            <a:off x="2672791" y="2221983"/>
            <a:ext cx="540000" cy="288000"/>
          </a:xfrm>
          <a:prstGeom prst="rightArrow">
            <a:avLst/>
          </a:prstGeom>
          <a:solidFill>
            <a:schemeClr val="bg1"/>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право 9"/>
          <p:cNvSpPr/>
          <p:nvPr/>
        </p:nvSpPr>
        <p:spPr>
          <a:xfrm rot="3819753">
            <a:off x="5375376" y="2239998"/>
            <a:ext cx="540000" cy="288000"/>
          </a:xfrm>
          <a:prstGeom prst="rightArrow">
            <a:avLst/>
          </a:prstGeom>
          <a:solidFill>
            <a:schemeClr val="bg1"/>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549202" y="3489852"/>
            <a:ext cx="8271270" cy="1350150"/>
          </a:xfrm>
          <a:prstGeom prst="rect">
            <a:avLst/>
          </a:prstGeom>
          <a:solidFill>
            <a:schemeClr val="bg1"/>
          </a:solidFill>
          <a:ln>
            <a:solidFill>
              <a:srgbClr val="FF0000"/>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endParaRPr lang="ru-RU" sz="2400" b="1" u="sng" dirty="0" smtClean="0">
              <a:solidFill>
                <a:srgbClr val="002060"/>
              </a:solidFill>
            </a:endParaRPr>
          </a:p>
          <a:p>
            <a:pPr marL="285750" indent="-285750">
              <a:buFontTx/>
              <a:buChar char="-"/>
            </a:pPr>
            <a:r>
              <a:rPr lang="ru-RU" sz="2400" b="1" dirty="0" smtClean="0">
                <a:solidFill>
                  <a:srgbClr val="002060"/>
                </a:solidFill>
              </a:rPr>
              <a:t>1-2 года</a:t>
            </a:r>
          </a:p>
          <a:p>
            <a:pPr marL="285750" indent="-285750">
              <a:buFontTx/>
              <a:buChar char="-"/>
            </a:pPr>
            <a:r>
              <a:rPr lang="ru-RU" sz="2400" b="1" u="sng" dirty="0" smtClean="0">
                <a:solidFill>
                  <a:srgbClr val="002060"/>
                </a:solidFill>
              </a:rPr>
              <a:t>Специально отведённое</a:t>
            </a:r>
            <a:r>
              <a:rPr lang="ru-RU" sz="2400" b="1" dirty="0" smtClean="0">
                <a:solidFill>
                  <a:srgbClr val="002060"/>
                </a:solidFill>
              </a:rPr>
              <a:t> учебным планом учебное время</a:t>
            </a:r>
          </a:p>
          <a:p>
            <a:pPr marL="285750" indent="-285750">
              <a:buFontTx/>
              <a:buChar char="-"/>
            </a:pPr>
            <a:r>
              <a:rPr lang="ru-RU" sz="2400" b="1" dirty="0" smtClean="0">
                <a:solidFill>
                  <a:srgbClr val="002060"/>
                </a:solidFill>
              </a:rPr>
              <a:t>Завершённое учебное исследование или проект</a:t>
            </a:r>
          </a:p>
          <a:p>
            <a:pPr marL="285750" indent="-285750">
              <a:buFontTx/>
              <a:buChar char="-"/>
            </a:pPr>
            <a:endParaRPr lang="ru-RU" b="1" dirty="0" smtClean="0">
              <a:solidFill>
                <a:srgbClr val="002060"/>
              </a:solidFill>
            </a:endParaRPr>
          </a:p>
          <a:p>
            <a:endParaRPr lang="ru-RU" b="1" dirty="0">
              <a:solidFill>
                <a:srgbClr val="002060"/>
              </a:solidFill>
            </a:endParaRPr>
          </a:p>
        </p:txBody>
      </p:sp>
    </p:spTree>
    <p:extLst>
      <p:ext uri="{BB962C8B-B14F-4D97-AF65-F5344CB8AC3E}">
        <p14:creationId xmlns:p14="http://schemas.microsoft.com/office/powerpoint/2010/main" val="3606248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8"/>
            <a:ext cx="8229600" cy="475562"/>
          </a:xfrm>
        </p:spPr>
        <p:txBody>
          <a:bodyPr>
            <a:normAutofit fontScale="90000"/>
          </a:bodyPr>
          <a:lstStyle/>
          <a:p>
            <a:r>
              <a:rPr lang="ru-RU" sz="28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rPr>
              <a:t>Учебный план (ФГОС СОО)</a:t>
            </a:r>
            <a:endParaRPr lang="ru-RU" sz="2800" b="1"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4" name="Скругленный прямоугольник 3"/>
          <p:cNvSpPr/>
          <p:nvPr/>
        </p:nvSpPr>
        <p:spPr>
          <a:xfrm>
            <a:off x="395536" y="843558"/>
            <a:ext cx="8064896" cy="378042"/>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rPr>
              <a:t>Профили обучения</a:t>
            </a:r>
            <a:endParaRPr lang="ru-RU" sz="24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5" name="Скругленный прямоугольник 4"/>
          <p:cNvSpPr/>
          <p:nvPr/>
        </p:nvSpPr>
        <p:spPr>
          <a:xfrm>
            <a:off x="179512" y="1491630"/>
            <a:ext cx="1475656" cy="3429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rPr>
              <a:t>естественно-научный</a:t>
            </a:r>
          </a:p>
        </p:txBody>
      </p:sp>
      <p:sp>
        <p:nvSpPr>
          <p:cNvPr id="6" name="Скругленный прямоугольник 5"/>
          <p:cNvSpPr/>
          <p:nvPr/>
        </p:nvSpPr>
        <p:spPr>
          <a:xfrm>
            <a:off x="1763688" y="1491630"/>
            <a:ext cx="1656184" cy="3429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rPr>
              <a:t>гуманитарный</a:t>
            </a:r>
          </a:p>
        </p:txBody>
      </p:sp>
      <p:sp>
        <p:nvSpPr>
          <p:cNvPr id="7" name="Скругленный прямоугольник 6"/>
          <p:cNvSpPr/>
          <p:nvPr/>
        </p:nvSpPr>
        <p:spPr>
          <a:xfrm>
            <a:off x="3491880" y="1491631"/>
            <a:ext cx="1800200" cy="34289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rPr>
              <a:t>социально-экономический</a:t>
            </a:r>
          </a:p>
        </p:txBody>
      </p:sp>
      <p:sp>
        <p:nvSpPr>
          <p:cNvPr id="8" name="Скругленный прямоугольник 7"/>
          <p:cNvSpPr/>
          <p:nvPr/>
        </p:nvSpPr>
        <p:spPr>
          <a:xfrm>
            <a:off x="5364088" y="1491631"/>
            <a:ext cx="1872208" cy="34289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rPr>
              <a:t>технологический</a:t>
            </a:r>
            <a:r>
              <a:rPr lang="ru-RU"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rPr>
              <a:t> </a:t>
            </a:r>
          </a:p>
        </p:txBody>
      </p:sp>
      <p:sp>
        <p:nvSpPr>
          <p:cNvPr id="9" name="Скругленный прямоугольник 8"/>
          <p:cNvSpPr/>
          <p:nvPr/>
        </p:nvSpPr>
        <p:spPr>
          <a:xfrm>
            <a:off x="7308304" y="1491630"/>
            <a:ext cx="1691680" cy="34290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rPr>
              <a:t>универсальный</a:t>
            </a:r>
          </a:p>
        </p:txBody>
      </p:sp>
      <p:sp>
        <p:nvSpPr>
          <p:cNvPr id="11" name="Стрелка вниз 10"/>
          <p:cNvSpPr/>
          <p:nvPr/>
        </p:nvSpPr>
        <p:spPr>
          <a:xfrm>
            <a:off x="899593" y="1275607"/>
            <a:ext cx="189735" cy="177428"/>
          </a:xfrm>
          <a:prstGeom prst="downArrow">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p:cNvSpPr/>
          <p:nvPr/>
        </p:nvSpPr>
        <p:spPr>
          <a:xfrm>
            <a:off x="2483769" y="1275607"/>
            <a:ext cx="189735" cy="177428"/>
          </a:xfrm>
          <a:prstGeom prst="downArrow">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a:off x="4427985" y="1275607"/>
            <a:ext cx="189735" cy="177428"/>
          </a:xfrm>
          <a:prstGeom prst="downArrow">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a:off x="6084169" y="1275607"/>
            <a:ext cx="189735" cy="177428"/>
          </a:xfrm>
          <a:prstGeom prst="downArrow">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низ 14"/>
          <p:cNvSpPr/>
          <p:nvPr/>
        </p:nvSpPr>
        <p:spPr>
          <a:xfrm>
            <a:off x="8028385" y="1275607"/>
            <a:ext cx="189735" cy="177428"/>
          </a:xfrm>
          <a:prstGeom prst="downArrow">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кругленный прямоугольник 15"/>
          <p:cNvSpPr/>
          <p:nvPr/>
        </p:nvSpPr>
        <p:spPr>
          <a:xfrm>
            <a:off x="359532" y="1923678"/>
            <a:ext cx="8244916" cy="324036"/>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rPr>
              <a:t>Уровень изучения предмета</a:t>
            </a:r>
            <a:endParaRPr lang="ru-RU" sz="24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17" name="Скругленный прямоугольник 16"/>
          <p:cNvSpPr/>
          <p:nvPr/>
        </p:nvSpPr>
        <p:spPr>
          <a:xfrm>
            <a:off x="664660" y="2339829"/>
            <a:ext cx="3384376" cy="1936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rPr>
              <a:t>Базовый (Б)</a:t>
            </a:r>
            <a:endParaRPr lang="ru-RU" sz="16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18" name="Скругленный прямоугольник 17"/>
          <p:cNvSpPr/>
          <p:nvPr/>
        </p:nvSpPr>
        <p:spPr>
          <a:xfrm>
            <a:off x="5004048" y="2355727"/>
            <a:ext cx="3384376" cy="19404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rPr>
              <a:t>Углубленный (У)</a:t>
            </a:r>
            <a:endParaRPr lang="ru-RU" sz="16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21" name="Объект 20"/>
          <p:cNvSpPr>
            <a:spLocks noGrp="1"/>
          </p:cNvSpPr>
          <p:nvPr>
            <p:ph idx="1"/>
          </p:nvPr>
        </p:nvSpPr>
        <p:spPr>
          <a:xfrm>
            <a:off x="396363" y="2679762"/>
            <a:ext cx="8229600" cy="270029"/>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marL="0" indent="0" algn="ctr">
              <a:buNone/>
            </a:pPr>
            <a:r>
              <a:rPr lang="ru-RU" sz="2400" b="1" dirty="0" smtClean="0">
                <a:solidFill>
                  <a:schemeClr val="tx1"/>
                </a:solidFill>
                <a:latin typeface="Times New Roman" pitchFamily="18" charset="0"/>
                <a:cs typeface="Times New Roman" pitchFamily="18" charset="0"/>
              </a:rPr>
              <a:t> </a:t>
            </a:r>
            <a:r>
              <a:rPr lang="ru-RU"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rPr>
              <a:t>Обязательные предметные области</a:t>
            </a:r>
            <a:endParaRPr lang="ru-RU" sz="2400" b="1" dirty="0">
              <a:solidFill>
                <a:srgbClr val="002060"/>
              </a:solidFill>
              <a:latin typeface="Times New Roman" pitchFamily="18" charset="0"/>
              <a:cs typeface="Times New Roman" pitchFamily="18" charset="0"/>
            </a:endParaRPr>
          </a:p>
        </p:txBody>
      </p:sp>
      <p:sp>
        <p:nvSpPr>
          <p:cNvPr id="22" name="Скругленный прямоугольник 21"/>
          <p:cNvSpPr/>
          <p:nvPr/>
        </p:nvSpPr>
        <p:spPr>
          <a:xfrm>
            <a:off x="251519" y="3207679"/>
            <a:ext cx="1080000" cy="810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u="sng" dirty="0" smtClean="0">
                <a:solidFill>
                  <a:srgbClr val="002060"/>
                </a:solidFill>
                <a:latin typeface="Times New Roman" pitchFamily="18" charset="0"/>
                <a:cs typeface="Times New Roman" pitchFamily="18" charset="0"/>
              </a:rPr>
              <a:t>Филология</a:t>
            </a:r>
          </a:p>
          <a:p>
            <a:pPr algn="ctr"/>
            <a:r>
              <a:rPr lang="ru-RU" sz="1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rPr>
              <a:t>У</a:t>
            </a:r>
            <a:r>
              <a:rPr lang="ru-RU" sz="1200" b="1" dirty="0" smtClean="0">
                <a:solidFill>
                  <a:srgbClr val="002060"/>
                </a:solidFill>
                <a:latin typeface="Times New Roman" pitchFamily="18" charset="0"/>
                <a:cs typeface="Times New Roman" pitchFamily="18" charset="0"/>
              </a:rPr>
              <a:t> или </a:t>
            </a:r>
            <a:r>
              <a:rPr lang="ru-RU" sz="1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rPr>
              <a:t>Б</a:t>
            </a:r>
            <a:endParaRPr lang="ru-RU" sz="1200" b="1" dirty="0" smtClean="0">
              <a:solidFill>
                <a:srgbClr val="002060"/>
              </a:solidFill>
              <a:latin typeface="Times New Roman" pitchFamily="18" charset="0"/>
              <a:cs typeface="Times New Roman" pitchFamily="18" charset="0"/>
            </a:endParaRPr>
          </a:p>
        </p:txBody>
      </p:sp>
      <p:sp>
        <p:nvSpPr>
          <p:cNvPr id="23" name="Скругленный прямоугольник 22"/>
          <p:cNvSpPr/>
          <p:nvPr/>
        </p:nvSpPr>
        <p:spPr>
          <a:xfrm>
            <a:off x="1547664" y="3219822"/>
            <a:ext cx="1080000" cy="810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u="sng" dirty="0" err="1" smtClean="0">
                <a:solidFill>
                  <a:srgbClr val="002060"/>
                </a:solidFill>
                <a:latin typeface="Times New Roman" pitchFamily="18" charset="0"/>
                <a:cs typeface="Times New Roman" pitchFamily="18" charset="0"/>
              </a:rPr>
              <a:t>Иностран-ные</a:t>
            </a:r>
            <a:r>
              <a:rPr lang="ru-RU" sz="1200" b="1" u="sng" dirty="0" smtClean="0">
                <a:solidFill>
                  <a:srgbClr val="002060"/>
                </a:solidFill>
                <a:latin typeface="Times New Roman" pitchFamily="18" charset="0"/>
                <a:cs typeface="Times New Roman" pitchFamily="18" charset="0"/>
              </a:rPr>
              <a:t> языки</a:t>
            </a:r>
          </a:p>
          <a:p>
            <a:pPr algn="ctr"/>
            <a:r>
              <a:rPr lang="ru-RU" sz="11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rPr>
              <a:t>У</a:t>
            </a:r>
            <a:r>
              <a:rPr lang="ru-RU" sz="1100" b="1" dirty="0" smtClean="0">
                <a:solidFill>
                  <a:srgbClr val="002060"/>
                </a:solidFill>
                <a:latin typeface="Times New Roman" pitchFamily="18" charset="0"/>
                <a:cs typeface="Times New Roman" pitchFamily="18" charset="0"/>
              </a:rPr>
              <a:t> </a:t>
            </a:r>
            <a:r>
              <a:rPr lang="ru-RU" sz="1100" b="1" dirty="0">
                <a:solidFill>
                  <a:srgbClr val="002060"/>
                </a:solidFill>
                <a:latin typeface="Times New Roman" pitchFamily="18" charset="0"/>
                <a:cs typeface="Times New Roman" pitchFamily="18" charset="0"/>
              </a:rPr>
              <a:t>или </a:t>
            </a:r>
            <a:r>
              <a:rPr lang="ru-RU" sz="11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rPr>
              <a:t>Б</a:t>
            </a:r>
            <a:endParaRPr lang="ru-RU" sz="1100" b="1" dirty="0" smtClean="0">
              <a:solidFill>
                <a:srgbClr val="002060"/>
              </a:solidFill>
              <a:latin typeface="Times New Roman" pitchFamily="18" charset="0"/>
              <a:cs typeface="Times New Roman" pitchFamily="18" charset="0"/>
            </a:endParaRPr>
          </a:p>
        </p:txBody>
      </p:sp>
      <p:sp>
        <p:nvSpPr>
          <p:cNvPr id="24" name="Скругленный прямоугольник 23"/>
          <p:cNvSpPr/>
          <p:nvPr/>
        </p:nvSpPr>
        <p:spPr>
          <a:xfrm>
            <a:off x="2915816" y="3219822"/>
            <a:ext cx="1080000" cy="810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u="sng" dirty="0" err="1" smtClean="0">
                <a:solidFill>
                  <a:srgbClr val="002060"/>
                </a:solidFill>
                <a:latin typeface="Times New Roman" pitchFamily="18" charset="0"/>
                <a:cs typeface="Times New Roman" pitchFamily="18" charset="0"/>
              </a:rPr>
              <a:t>Общест-венные</a:t>
            </a:r>
            <a:r>
              <a:rPr lang="ru-RU" sz="1200" b="1" u="sng" dirty="0" smtClean="0">
                <a:solidFill>
                  <a:srgbClr val="002060"/>
                </a:solidFill>
                <a:latin typeface="Times New Roman" pitchFamily="18" charset="0"/>
                <a:cs typeface="Times New Roman" pitchFamily="18" charset="0"/>
              </a:rPr>
              <a:t> науки</a:t>
            </a:r>
          </a:p>
          <a:p>
            <a:pPr algn="ctr"/>
            <a:r>
              <a:rPr lang="ru-RU" sz="11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rPr>
              <a:t>У</a:t>
            </a:r>
            <a:r>
              <a:rPr lang="ru-RU" sz="1100" b="1" dirty="0" smtClean="0">
                <a:solidFill>
                  <a:srgbClr val="002060"/>
                </a:solidFill>
                <a:latin typeface="Times New Roman" pitchFamily="18" charset="0"/>
                <a:cs typeface="Times New Roman" pitchFamily="18" charset="0"/>
              </a:rPr>
              <a:t> </a:t>
            </a:r>
            <a:r>
              <a:rPr lang="ru-RU" sz="1100" b="1" dirty="0">
                <a:solidFill>
                  <a:srgbClr val="002060"/>
                </a:solidFill>
                <a:latin typeface="Times New Roman" pitchFamily="18" charset="0"/>
                <a:cs typeface="Times New Roman" pitchFamily="18" charset="0"/>
              </a:rPr>
              <a:t>или </a:t>
            </a:r>
            <a:r>
              <a:rPr lang="ru-RU" sz="11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rPr>
              <a:t>Б</a:t>
            </a:r>
            <a:endParaRPr lang="ru-RU" sz="1100" b="1" dirty="0" smtClean="0">
              <a:solidFill>
                <a:srgbClr val="002060"/>
              </a:solidFill>
              <a:latin typeface="Times New Roman" pitchFamily="18" charset="0"/>
              <a:cs typeface="Times New Roman" pitchFamily="18" charset="0"/>
            </a:endParaRPr>
          </a:p>
        </p:txBody>
      </p:sp>
      <p:sp>
        <p:nvSpPr>
          <p:cNvPr id="25" name="Скругленный прямоугольник 24"/>
          <p:cNvSpPr/>
          <p:nvPr/>
        </p:nvSpPr>
        <p:spPr>
          <a:xfrm>
            <a:off x="4499992" y="3219822"/>
            <a:ext cx="1080000" cy="810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u="sng" dirty="0" err="1" smtClean="0">
                <a:solidFill>
                  <a:srgbClr val="002060"/>
                </a:solidFill>
                <a:latin typeface="Times New Roman" pitchFamily="18" charset="0"/>
                <a:cs typeface="Times New Roman" pitchFamily="18" charset="0"/>
              </a:rPr>
              <a:t>Математи-ка</a:t>
            </a:r>
            <a:r>
              <a:rPr lang="ru-RU" sz="1200" b="1" u="sng" dirty="0" smtClean="0">
                <a:solidFill>
                  <a:srgbClr val="002060"/>
                </a:solidFill>
                <a:latin typeface="Times New Roman" pitchFamily="18" charset="0"/>
                <a:cs typeface="Times New Roman" pitchFamily="18" charset="0"/>
              </a:rPr>
              <a:t> и </a:t>
            </a:r>
            <a:r>
              <a:rPr lang="ru-RU" sz="1200" b="1" u="sng" dirty="0" err="1" smtClean="0">
                <a:solidFill>
                  <a:srgbClr val="002060"/>
                </a:solidFill>
                <a:latin typeface="Times New Roman" pitchFamily="18" charset="0"/>
                <a:cs typeface="Times New Roman" pitchFamily="18" charset="0"/>
              </a:rPr>
              <a:t>информатика</a:t>
            </a:r>
            <a:r>
              <a:rPr lang="ru-RU" sz="11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rPr>
              <a:t>У</a:t>
            </a:r>
            <a:r>
              <a:rPr lang="ru-RU" sz="1100" b="1" dirty="0" smtClean="0">
                <a:solidFill>
                  <a:srgbClr val="002060"/>
                </a:solidFill>
                <a:latin typeface="Times New Roman" pitchFamily="18" charset="0"/>
                <a:cs typeface="Times New Roman" pitchFamily="18" charset="0"/>
              </a:rPr>
              <a:t> </a:t>
            </a:r>
            <a:r>
              <a:rPr lang="ru-RU" sz="1100" b="1" dirty="0">
                <a:solidFill>
                  <a:srgbClr val="002060"/>
                </a:solidFill>
                <a:latin typeface="Times New Roman" pitchFamily="18" charset="0"/>
                <a:cs typeface="Times New Roman" pitchFamily="18" charset="0"/>
              </a:rPr>
              <a:t>или </a:t>
            </a:r>
            <a:r>
              <a:rPr lang="ru-RU" sz="11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rPr>
              <a:t>Б</a:t>
            </a:r>
            <a:endParaRPr lang="ru-RU" sz="1100" b="1" dirty="0" smtClean="0">
              <a:solidFill>
                <a:srgbClr val="002060"/>
              </a:solidFill>
              <a:latin typeface="Times New Roman" pitchFamily="18" charset="0"/>
              <a:cs typeface="Times New Roman" pitchFamily="18" charset="0"/>
            </a:endParaRPr>
          </a:p>
          <a:p>
            <a:pPr algn="ctr"/>
            <a:endParaRPr lang="ru-RU" sz="1100" dirty="0">
              <a:solidFill>
                <a:srgbClr val="002060"/>
              </a:solidFill>
              <a:latin typeface="Times New Roman" pitchFamily="18" charset="0"/>
              <a:cs typeface="Times New Roman" pitchFamily="18" charset="0"/>
            </a:endParaRPr>
          </a:p>
        </p:txBody>
      </p:sp>
      <p:sp>
        <p:nvSpPr>
          <p:cNvPr id="26" name="Скругленный прямоугольник 25"/>
          <p:cNvSpPr/>
          <p:nvPr/>
        </p:nvSpPr>
        <p:spPr>
          <a:xfrm>
            <a:off x="6012160" y="3219822"/>
            <a:ext cx="1080000" cy="810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u="sng" dirty="0" err="1" smtClean="0">
                <a:solidFill>
                  <a:srgbClr val="002060"/>
                </a:solidFill>
                <a:latin typeface="Times New Roman" pitchFamily="18" charset="0"/>
                <a:cs typeface="Times New Roman" pitchFamily="18" charset="0"/>
              </a:rPr>
              <a:t>Естестве-нные</a:t>
            </a:r>
            <a:r>
              <a:rPr lang="ru-RU" sz="1100" b="1" u="sng" dirty="0" smtClean="0">
                <a:solidFill>
                  <a:srgbClr val="002060"/>
                </a:solidFill>
                <a:latin typeface="Times New Roman" pitchFamily="18" charset="0"/>
                <a:cs typeface="Times New Roman" pitchFamily="18" charset="0"/>
              </a:rPr>
              <a:t> науки</a:t>
            </a:r>
          </a:p>
          <a:p>
            <a:pPr algn="ctr"/>
            <a:r>
              <a:rPr lang="ru-RU" sz="11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rPr>
              <a:t>У</a:t>
            </a:r>
            <a:r>
              <a:rPr lang="ru-RU" sz="1100" b="1" dirty="0" smtClean="0">
                <a:solidFill>
                  <a:srgbClr val="002060"/>
                </a:solidFill>
                <a:latin typeface="Times New Roman" pitchFamily="18" charset="0"/>
                <a:cs typeface="Times New Roman" pitchFamily="18" charset="0"/>
              </a:rPr>
              <a:t> </a:t>
            </a:r>
            <a:r>
              <a:rPr lang="ru-RU" sz="1100" b="1" dirty="0">
                <a:solidFill>
                  <a:srgbClr val="002060"/>
                </a:solidFill>
                <a:latin typeface="Times New Roman" pitchFamily="18" charset="0"/>
                <a:cs typeface="Times New Roman" pitchFamily="18" charset="0"/>
              </a:rPr>
              <a:t>или </a:t>
            </a:r>
            <a:r>
              <a:rPr lang="ru-RU" sz="11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rPr>
              <a:t>Б</a:t>
            </a:r>
            <a:endParaRPr lang="ru-RU" sz="1100" b="1" dirty="0" smtClean="0">
              <a:solidFill>
                <a:srgbClr val="002060"/>
              </a:solidFill>
              <a:latin typeface="Times New Roman" pitchFamily="18" charset="0"/>
              <a:cs typeface="Times New Roman" pitchFamily="18" charset="0"/>
            </a:endParaRPr>
          </a:p>
          <a:p>
            <a:pPr algn="ctr"/>
            <a:endParaRPr lang="ru-RU" sz="1100" dirty="0">
              <a:solidFill>
                <a:schemeClr val="tx1"/>
              </a:solidFill>
              <a:latin typeface="Times New Roman" pitchFamily="18" charset="0"/>
              <a:cs typeface="Times New Roman" pitchFamily="18" charset="0"/>
            </a:endParaRPr>
          </a:p>
        </p:txBody>
      </p:sp>
      <p:sp>
        <p:nvSpPr>
          <p:cNvPr id="27" name="Скругленный прямоугольник 26"/>
          <p:cNvSpPr/>
          <p:nvPr/>
        </p:nvSpPr>
        <p:spPr>
          <a:xfrm>
            <a:off x="7596336" y="3219822"/>
            <a:ext cx="1080000" cy="810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b="1" u="sng" dirty="0" smtClean="0">
              <a:solidFill>
                <a:srgbClr val="002060"/>
              </a:solidFill>
              <a:latin typeface="Times New Roman" pitchFamily="18" charset="0"/>
              <a:cs typeface="Times New Roman" pitchFamily="18" charset="0"/>
            </a:endParaRPr>
          </a:p>
          <a:p>
            <a:pPr algn="ctr"/>
            <a:r>
              <a:rPr lang="ru-RU" sz="1100" b="1" u="sng" dirty="0" err="1" smtClean="0">
                <a:solidFill>
                  <a:srgbClr val="002060"/>
                </a:solidFill>
                <a:latin typeface="Times New Roman" pitchFamily="18" charset="0"/>
                <a:cs typeface="Times New Roman" pitchFamily="18" charset="0"/>
              </a:rPr>
              <a:t>Физичес-кая</a:t>
            </a:r>
            <a:r>
              <a:rPr lang="ru-RU" sz="1100" b="1" u="sng" dirty="0" smtClean="0">
                <a:solidFill>
                  <a:srgbClr val="002060"/>
                </a:solidFill>
                <a:latin typeface="Times New Roman" pitchFamily="18" charset="0"/>
                <a:cs typeface="Times New Roman" pitchFamily="18" charset="0"/>
              </a:rPr>
              <a:t> культура, экология и ОБЖ</a:t>
            </a:r>
          </a:p>
          <a:p>
            <a:pPr algn="ctr"/>
            <a:r>
              <a:rPr lang="ru-RU" sz="1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rPr>
              <a:t>Б</a:t>
            </a:r>
          </a:p>
          <a:p>
            <a:pPr algn="ctr"/>
            <a:endParaRPr lang="ru-RU" sz="1200" b="1" u="sng" dirty="0">
              <a:solidFill>
                <a:schemeClr val="tx1"/>
              </a:solidFill>
              <a:latin typeface="Times New Roman" pitchFamily="18" charset="0"/>
              <a:cs typeface="Times New Roman" pitchFamily="18" charset="0"/>
            </a:endParaRPr>
          </a:p>
        </p:txBody>
      </p:sp>
      <p:sp>
        <p:nvSpPr>
          <p:cNvPr id="28" name="Стрелка вниз 27"/>
          <p:cNvSpPr/>
          <p:nvPr/>
        </p:nvSpPr>
        <p:spPr>
          <a:xfrm>
            <a:off x="709858" y="2987655"/>
            <a:ext cx="189735" cy="177428"/>
          </a:xfrm>
          <a:prstGeom prst="downArrow">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Стрелка вниз 28"/>
          <p:cNvSpPr/>
          <p:nvPr/>
        </p:nvSpPr>
        <p:spPr>
          <a:xfrm>
            <a:off x="1979713" y="3003799"/>
            <a:ext cx="189735" cy="177428"/>
          </a:xfrm>
          <a:prstGeom prst="downArrow">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Стрелка вниз 29"/>
          <p:cNvSpPr/>
          <p:nvPr/>
        </p:nvSpPr>
        <p:spPr>
          <a:xfrm>
            <a:off x="3419873" y="3003799"/>
            <a:ext cx="189735" cy="177428"/>
          </a:xfrm>
          <a:prstGeom prst="downArrow">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Стрелка вниз 30"/>
          <p:cNvSpPr/>
          <p:nvPr/>
        </p:nvSpPr>
        <p:spPr>
          <a:xfrm>
            <a:off x="4932041" y="3003799"/>
            <a:ext cx="189735" cy="177428"/>
          </a:xfrm>
          <a:prstGeom prst="downArrow">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
        <p:nvSpPr>
          <p:cNvPr id="32" name="Стрелка вниз 31"/>
          <p:cNvSpPr/>
          <p:nvPr/>
        </p:nvSpPr>
        <p:spPr>
          <a:xfrm>
            <a:off x="6516217" y="3003799"/>
            <a:ext cx="189735" cy="177428"/>
          </a:xfrm>
          <a:prstGeom prst="downArrow">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Стрелка вниз 32"/>
          <p:cNvSpPr/>
          <p:nvPr/>
        </p:nvSpPr>
        <p:spPr>
          <a:xfrm>
            <a:off x="8028385" y="3003799"/>
            <a:ext cx="189735" cy="177428"/>
          </a:xfrm>
          <a:prstGeom prst="downArrow">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бъект 20"/>
          <p:cNvSpPr txBox="1">
            <a:spLocks/>
          </p:cNvSpPr>
          <p:nvPr/>
        </p:nvSpPr>
        <p:spPr>
          <a:xfrm>
            <a:off x="395536" y="4137924"/>
            <a:ext cx="8208912" cy="378042"/>
          </a:xfrm>
          <a:prstGeom prst="roundRect">
            <a:avLst/>
          </a:prstGeom>
          <a:solidFill>
            <a:schemeClr val="accent3">
              <a:lumMod val="20000"/>
              <a:lumOff val="80000"/>
            </a:schemeClr>
          </a:solidFill>
          <a:ln w="254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ru-RU" sz="1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rPr>
              <a:t>Дополнительные учебные предметы и курсы по выбору</a:t>
            </a:r>
            <a:endParaRPr lang="ru-RU" sz="16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35" name="Объект 20"/>
          <p:cNvSpPr txBox="1">
            <a:spLocks/>
          </p:cNvSpPr>
          <p:nvPr/>
        </p:nvSpPr>
        <p:spPr>
          <a:xfrm>
            <a:off x="395536" y="4785997"/>
            <a:ext cx="8208912" cy="270029"/>
          </a:xfrm>
          <a:prstGeom prst="roundRect">
            <a:avLst/>
          </a:prstGeom>
          <a:solidFill>
            <a:schemeClr val="accent3">
              <a:lumMod val="60000"/>
              <a:lumOff val="40000"/>
            </a:schemeClr>
          </a:solidFill>
          <a:ln w="254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ru-RU"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rPr>
              <a:t>Индивидуальный проект</a:t>
            </a:r>
            <a:endParaRPr lang="ru-RU" sz="24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616613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8"/>
            <a:ext cx="8229600" cy="475562"/>
          </a:xfrm>
        </p:spPr>
        <p:txBody>
          <a:bodyPr>
            <a:normAutofit fontScale="90000"/>
          </a:bodyPr>
          <a:lstStyle/>
          <a:p>
            <a:r>
              <a:rPr lang="ru-RU" sz="2800" b="1" dirty="0" smtClean="0">
                <a:ln w="12700">
                  <a:solidFill>
                    <a:schemeClr val="tx2">
                      <a:satMod val="155000"/>
                    </a:schemeClr>
                  </a:solidFill>
                  <a:prstDash val="solid"/>
                </a:ln>
                <a:effectLst>
                  <a:outerShdw blurRad="41275" dist="20320" dir="1800000" algn="tl" rotWithShape="0">
                    <a:srgbClr val="000000">
                      <a:alpha val="40000"/>
                    </a:srgbClr>
                  </a:outerShdw>
                </a:effectLst>
              </a:rPr>
              <a:t>Как может осуществляться внеурочная деятельность?</a:t>
            </a:r>
            <a:endParaRPr lang="ru-RU" sz="28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3" name="Объект 2"/>
          <p:cNvSpPr>
            <a:spLocks noGrp="1"/>
          </p:cNvSpPr>
          <p:nvPr>
            <p:ph idx="1"/>
          </p:nvPr>
        </p:nvSpPr>
        <p:spPr>
          <a:xfrm>
            <a:off x="457200" y="789552"/>
            <a:ext cx="8229600" cy="3996444"/>
          </a:xfrm>
        </p:spPr>
        <p:txBody>
          <a:bodyPr>
            <a:normAutofit fontScale="70000" lnSpcReduction="20000"/>
          </a:bodyPr>
          <a:lstStyle/>
          <a:p>
            <a:r>
              <a:rPr lang="ru-RU" dirty="0" smtClean="0">
                <a:solidFill>
                  <a:srgbClr val="002060"/>
                </a:solidFill>
              </a:rPr>
              <a:t>Часть учебного плана (модули, спецкурсы, проекты и исследования, школьные научные общества, практикумы и др.)</a:t>
            </a:r>
          </a:p>
          <a:p>
            <a:r>
              <a:rPr lang="ru-RU" dirty="0" smtClean="0">
                <a:solidFill>
                  <a:srgbClr val="002060"/>
                </a:solidFill>
              </a:rPr>
              <a:t>Деятельность учащихся по выполнению индивидуальных и групповых проектов должна быть включена в расписание </a:t>
            </a:r>
            <a:r>
              <a:rPr lang="ru-RU" u="sng" dirty="0" smtClean="0">
                <a:solidFill>
                  <a:srgbClr val="002060"/>
                </a:solidFill>
              </a:rPr>
              <a:t>основной ступени общего образования</a:t>
            </a:r>
          </a:p>
          <a:p>
            <a:r>
              <a:rPr lang="ru-RU" dirty="0" smtClean="0">
                <a:solidFill>
                  <a:srgbClr val="002060"/>
                </a:solidFill>
              </a:rPr>
              <a:t>Дополнительные образовательные программы образовательной организации</a:t>
            </a:r>
          </a:p>
          <a:p>
            <a:r>
              <a:rPr lang="ru-RU" dirty="0" smtClean="0">
                <a:solidFill>
                  <a:srgbClr val="002060"/>
                </a:solidFill>
              </a:rPr>
              <a:t>Программы </a:t>
            </a:r>
            <a:r>
              <a:rPr lang="ru-RU" u="sng" dirty="0" smtClean="0">
                <a:solidFill>
                  <a:srgbClr val="002060"/>
                </a:solidFill>
              </a:rPr>
              <a:t>учреждений дополнительного образования</a:t>
            </a:r>
            <a:r>
              <a:rPr lang="ru-RU" dirty="0" smtClean="0">
                <a:solidFill>
                  <a:srgbClr val="002060"/>
                </a:solidFill>
              </a:rPr>
              <a:t>, культуры и спорта (на договорной основе)</a:t>
            </a:r>
          </a:p>
          <a:p>
            <a:r>
              <a:rPr lang="ru-RU" dirty="0" smtClean="0">
                <a:solidFill>
                  <a:srgbClr val="002060"/>
                </a:solidFill>
              </a:rPr>
              <a:t>Классное руководство (круглые столы, экскурсии, диспуты и т.д.)</a:t>
            </a:r>
          </a:p>
          <a:p>
            <a:r>
              <a:rPr lang="ru-RU" dirty="0" smtClean="0">
                <a:solidFill>
                  <a:srgbClr val="002060"/>
                </a:solidFill>
              </a:rPr>
              <a:t>Деятельность иных педагогических работников (педагога-организатора, социального педагога, и пр.)</a:t>
            </a:r>
          </a:p>
          <a:p>
            <a:endParaRPr lang="ru-RU" dirty="0" smtClean="0">
              <a:solidFill>
                <a:srgbClr val="002060"/>
              </a:solidFill>
            </a:endParaRPr>
          </a:p>
          <a:p>
            <a:endParaRPr lang="ru-RU" dirty="0">
              <a:solidFill>
                <a:srgbClr val="002060"/>
              </a:solidFill>
            </a:endParaRPr>
          </a:p>
        </p:txBody>
      </p:sp>
    </p:spTree>
    <p:extLst>
      <p:ext uri="{BB962C8B-B14F-4D97-AF65-F5344CB8AC3E}">
        <p14:creationId xmlns:p14="http://schemas.microsoft.com/office/powerpoint/2010/main" val="34049289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2.xml><?xml version="1.0" encoding="utf-8"?>
<p:tagLst xmlns:a="http://schemas.openxmlformats.org/drawingml/2006/main" xmlns:r="http://schemas.openxmlformats.org/officeDocument/2006/relationships" xmlns:p="http://schemas.openxmlformats.org/presentationml/2006/main">
  <p:tag name="STICKYSTYLE" val="Left FList With Header No Subh"/>
</p:tagLst>
</file>

<file path=ppt/tags/tag3.xml><?xml version="1.0" encoding="utf-8"?>
<p:tagLst xmlns:a="http://schemas.openxmlformats.org/drawingml/2006/main" xmlns:r="http://schemas.openxmlformats.org/officeDocument/2006/relationships" xmlns:p="http://schemas.openxmlformats.org/presentationml/2006/main">
  <p:tag name="STICKYSTYLE" val="Left Regular Vertical Float"/>
</p:tagLst>
</file>

<file path=ppt/tags/tag4.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5.xml><?xml version="1.0" encoding="utf-8"?>
<p:tagLst xmlns:a="http://schemas.openxmlformats.org/drawingml/2006/main" xmlns:r="http://schemas.openxmlformats.org/officeDocument/2006/relationships" xmlns:p="http://schemas.openxmlformats.org/presentationml/2006/main">
  <p:tag name="STICKYSTYLE" val="Header Fill"/>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904</TotalTime>
  <Words>2291</Words>
  <Application>Microsoft Office PowerPoint</Application>
  <PresentationFormat>Экран (16:9)</PresentationFormat>
  <Paragraphs>379</Paragraphs>
  <Slides>44</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44</vt:i4>
      </vt:variant>
    </vt:vector>
  </HeadingPairs>
  <TitlesOfParts>
    <vt:vector size="45" baseType="lpstr">
      <vt:lpstr>Тема Office</vt:lpstr>
      <vt:lpstr>Методология проектной и учебно-исследовательской деятельности обучающихся в основной и средней школе с использованием цифровых лабораторий  Паско</vt:lpstr>
      <vt:lpstr>  «…научно-практическое образование … позволяет объединить по цели и смыслу исследовательскую, проектную деятельность и научно-техническое творчество учащихся и определить их функцию в современном общем образовании как сферу, обеспечивающую эффективное взаимодействие с миром созданной им высокотехнологичной цивилизации как на технологическом, так и на рефлексивном уровне». </vt:lpstr>
      <vt:lpstr>Иерархия целей в педагогической системе</vt:lpstr>
      <vt:lpstr>Ступени ИКТ-компетентности учителей</vt:lpstr>
      <vt:lpstr>Аспекты работы учителей в области ИКТ</vt:lpstr>
      <vt:lpstr>КОМПЕТЕНТНОСТЬ УЧАЩИХСЯ В ОБЛАСТИ РЕШЕНИЯ ПРОБЛЕМ</vt:lpstr>
      <vt:lpstr>Федеральный государственный стандарт среднего (полного) общего образования </vt:lpstr>
      <vt:lpstr>Учебный план (ФГОС СОО)</vt:lpstr>
      <vt:lpstr>Как может осуществляться внеурочная деятельность?</vt:lpstr>
      <vt:lpstr>  Исследовательская и проектная деятельность Различия на начальном этапе  </vt:lpstr>
      <vt:lpstr>  Исследовательская и проектная деятельность Различия на этапе реализации  </vt:lpstr>
      <vt:lpstr>  Исследовательская и проектная деятельность Различия на этапе результата  </vt:lpstr>
      <vt:lpstr>Разнообразие проектов</vt:lpstr>
      <vt:lpstr>  ТИПОЛОГИЯ ПРОЕКТОВ  Предметно-содержательная область.</vt:lpstr>
      <vt:lpstr>ТИПОЛОГИЯ ПРОЕКТОВ</vt:lpstr>
      <vt:lpstr>Роль  эксперимента  в исследовательской проектной деятельности учащихся </vt:lpstr>
      <vt:lpstr>Основы проектно-исследовательской компетенции закладываются в начальной школе</vt:lpstr>
      <vt:lpstr>Возможные  виды  эксперимента в исследовательской и проектной работе учащихся  по естествознанию в начальной и основной школе</vt:lpstr>
      <vt:lpstr>Различные виды  естественнонаучного эксперимента  в проектной (исследовательской) деятельности в старшей школе</vt:lpstr>
      <vt:lpstr>Презентация PowerPoint</vt:lpstr>
      <vt:lpstr>Аппаратные решения для естественнонаучного эксперимента с PASCO</vt:lpstr>
      <vt:lpstr>Датчики PASCO</vt:lpstr>
      <vt:lpstr>Уникальные цифровые мульти-датчики PASCO</vt:lpstr>
      <vt:lpstr>Устройства подключения датчиков к ПК</vt:lpstr>
      <vt:lpstr>Решения PASCO для  образования</vt:lpstr>
      <vt:lpstr>Презентация PowerPoint</vt:lpstr>
      <vt:lpstr>Презентация PowerPoint</vt:lpstr>
      <vt:lpstr>ПО SPARKvue для работы с оборудованием PASCO: от созданного вручную эксперимента до готового сценария занятия</vt:lpstr>
      <vt:lpstr>Презентация PowerPoint</vt:lpstr>
      <vt:lpstr>В чем новизна предлагаемых методик для работы с оборудованием Паско?</vt:lpstr>
      <vt:lpstr>Предметные области ,для которых выполнены методические пособия по PASCO</vt:lpstr>
      <vt:lpstr>Методические материалы для работы с лабораторным и цифровым оборудованием PASCO </vt:lpstr>
      <vt:lpstr>Примерные темы проектных работ с оборудованием PASCO. Выполняют методисты и учителя Ленинградской области</vt:lpstr>
      <vt:lpstr>Предлагаемые авторами лабораторные установки с оборудованием PASCO</vt:lpstr>
      <vt:lpstr>Структура методических рекомендации для тьютора</vt:lpstr>
      <vt:lpstr>Структура Дорожных карт для обучающегося</vt:lpstr>
      <vt:lpstr>Анкеты обучающихся в Дорожных картах</vt:lpstr>
      <vt:lpstr>Анкеты обучающихся при информационном поиске  «Как я умею работать с источниками информации?» </vt:lpstr>
      <vt:lpstr>Анкета учителя : оцените каждую позицию по 10 – балльной шкале от «Совсем не  сложно» (1), до «не возможно»(10).</vt:lpstr>
      <vt:lpstr>Продолжение анкеты учителя</vt:lpstr>
      <vt:lpstr>Зайдите на сайт edcomunity.ru </vt:lpstr>
      <vt:lpstr>Литература</vt:lpstr>
      <vt:lpstr>Презентация PowerPoint</vt:lpstr>
      <vt:lpstr>Методология проектной и учебно-исследовательской деятельности обучающихся в основной и средней школе с использованием цифровых лабораторий  Паско</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Беликов</dc:creator>
  <cp:lastModifiedBy>Петрова Мария Арсеньевна</cp:lastModifiedBy>
  <cp:revision>95</cp:revision>
  <dcterms:created xsi:type="dcterms:W3CDTF">2012-02-09T08:36:54Z</dcterms:created>
  <dcterms:modified xsi:type="dcterms:W3CDTF">2014-10-30T12:39:26Z</dcterms:modified>
</cp:coreProperties>
</file>