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9" r:id="rId3"/>
    <p:sldId id="275" r:id="rId4"/>
    <p:sldId id="281" r:id="rId5"/>
    <p:sldId id="257" r:id="rId6"/>
    <p:sldId id="258" r:id="rId7"/>
    <p:sldId id="259" r:id="rId8"/>
    <p:sldId id="292" r:id="rId9"/>
    <p:sldId id="290" r:id="rId10"/>
    <p:sldId id="269" r:id="rId11"/>
    <p:sldId id="270" r:id="rId12"/>
    <p:sldId id="299" r:id="rId13"/>
    <p:sldId id="261" r:id="rId14"/>
    <p:sldId id="288" r:id="rId15"/>
    <p:sldId id="271" r:id="rId16"/>
    <p:sldId id="293" r:id="rId17"/>
    <p:sldId id="272" r:id="rId18"/>
    <p:sldId id="296" r:id="rId19"/>
    <p:sldId id="300" r:id="rId20"/>
    <p:sldId id="297" r:id="rId21"/>
    <p:sldId id="298" r:id="rId22"/>
    <p:sldId id="301" r:id="rId23"/>
    <p:sldId id="302" r:id="rId24"/>
    <p:sldId id="303" r:id="rId25"/>
    <p:sldId id="291" r:id="rId26"/>
    <p:sldId id="295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1" autoAdjust="0"/>
    <p:restoredTop sz="84892" autoAdjust="0"/>
  </p:normalViewPr>
  <p:slideViewPr>
    <p:cSldViewPr showGuides="1">
      <p:cViewPr>
        <p:scale>
          <a:sx n="75" d="100"/>
          <a:sy n="75" d="100"/>
        </p:scale>
        <p:origin x="1338" y="378"/>
      </p:cViewPr>
      <p:guideLst>
        <p:guide orient="horz" pos="7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9ED19-CF3E-492F-BAC5-E901F624D26C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3EF54-4489-469A-A237-FD6862DED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8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F54-4489-469A-A237-FD6862DEDE9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5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Экономит</a:t>
            </a:r>
            <a:r>
              <a:rPr lang="ru-RU" baseline="0" dirty="0" smtClean="0"/>
              <a:t> деньги, место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C4AE-316F-42F3-9DE6-458C29A22BF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8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C4AE-316F-42F3-9DE6-458C29A22BF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5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C4AE-316F-42F3-9DE6-458C29A22BF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56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C4AE-316F-42F3-9DE6-458C29A22BF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8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C4AE-316F-42F3-9DE6-458C29A22BF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Широкий охват снимаемых показаний от температуры до мутности воды.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Широкий выбор графических интерфейсов от специального устройства отображения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 SLS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использования мобильных устройств (смартфонов, планшетов)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Встроен инструментарий математических методов анализа.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Единый интерфейс и формат данных для всех устройств  - &gt; возможность делиться материалами с помощью облачных сервисов, отправлять по электронной почте, публиковать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on-line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библиотеках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 создания шаблона работ – пошаговая инструкция  для ученика.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 комплектовать любые наборы под любые цели и задачи, в том числе для высшей школы, с использованием специального интерфейса Х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plorer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GLX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Тонкая настройка частоты снятия показаний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Низкая погрешность точности измерения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пользователей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edcommunity.ru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Видеокурс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примерами работы цифровых лабораторий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Регулярные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вебинары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учителей.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F54-4489-469A-A237-FD6862DEDE9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9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AF61-CC94-488B-B6BA-58F8ACB0943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A17A-7220-45C7-B83C-6E59F5F6C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AF61-CC94-488B-B6BA-58F8ACB0943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A17A-7220-45C7-B83C-6E59F5F6C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3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AF61-CC94-488B-B6BA-58F8ACB0943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A17A-7220-45C7-B83C-6E59F5F6C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7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576064"/>
          </a:xfrm>
        </p:spPr>
        <p:txBody>
          <a:bodyPr>
            <a:noAutofit/>
          </a:bodyPr>
          <a:lstStyle>
            <a:lvl1pPr>
              <a:defRPr sz="3200" cap="none" spc="0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375106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AF61-CC94-488B-B6BA-58F8ACB0943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A17A-7220-45C7-B83C-6E59F5F6C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8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AF61-CC94-488B-B6BA-58F8ACB0943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A17A-7220-45C7-B83C-6E59F5F6C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7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AF61-CC94-488B-B6BA-58F8ACB0943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A17A-7220-45C7-B83C-6E59F5F6C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9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AF61-CC94-488B-B6BA-58F8ACB0943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A17A-7220-45C7-B83C-6E59F5F6C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0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AF61-CC94-488B-B6BA-58F8ACB0943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A17A-7220-45C7-B83C-6E59F5F6C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6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AF61-CC94-488B-B6BA-58F8ACB0943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A17A-7220-45C7-B83C-6E59F5F6C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0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AF61-CC94-488B-B6BA-58F8ACB0943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A17A-7220-45C7-B83C-6E59F5F6C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AF61-CC94-488B-B6BA-58F8ACB0943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A17A-7220-45C7-B83C-6E59F5F6C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3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22" y="4595995"/>
            <a:ext cx="1173395" cy="446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9AF61-CC94-488B-B6BA-58F8ACB0943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A17A-7220-45C7-B83C-6E59F5F6C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9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00FF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50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Relationship Id="rId1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31590"/>
            <a:ext cx="8784976" cy="3456384"/>
          </a:xfrm>
        </p:spPr>
        <p:txBody>
          <a:bodyPr>
            <a:noAutofit/>
          </a:bodyPr>
          <a:lstStyle/>
          <a:p>
            <a:r>
              <a:rPr lang="ru-RU" sz="3600" dirty="0"/>
              <a:t>Чтобы знать науку</a:t>
            </a:r>
            <a:r>
              <a:rPr lang="ru-RU" sz="3600" dirty="0" smtClean="0"/>
              <a:t>, ею </a:t>
            </a:r>
            <a:r>
              <a:rPr lang="ru-RU" sz="3600" dirty="0"/>
              <a:t>надо заниматься.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Цифровые </a:t>
            </a:r>
            <a:r>
              <a:rPr lang="ru-RU" sz="3600" dirty="0"/>
              <a:t>лаборатории PASCO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от </a:t>
            </a:r>
            <a:r>
              <a:rPr lang="ru-RU" sz="3600" dirty="0"/>
              <a:t>детского сада до </a:t>
            </a:r>
            <a:r>
              <a:rPr lang="ru-RU" sz="3600" dirty="0" smtClean="0"/>
              <a:t>ВУЗа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000" b="0" i="1" dirty="0" smtClean="0">
                <a:solidFill>
                  <a:schemeClr val="tx1"/>
                </a:solidFill>
              </a:rPr>
              <a:t>Дибиров Магомедшапи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– менеджер по работе с образовательными структурами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ЗАО </a:t>
            </a:r>
            <a:r>
              <a:rPr lang="en-US" sz="2000" dirty="0" err="1" smtClean="0">
                <a:solidFill>
                  <a:schemeClr val="tx1"/>
                </a:solidFill>
              </a:rPr>
              <a:t>Polymedia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1115616" y="1045841"/>
            <a:ext cx="6768752" cy="3470125"/>
          </a:xfrm>
          <a:prstGeom prst="ellipse">
            <a:avLst/>
          </a:prstGeom>
          <a:noFill/>
          <a:scene3d>
            <a:camera prst="isometricOffAxis1Right">
              <a:rot lat="1375626" lon="20364562" rev="100544"/>
            </a:camera>
            <a:lightRig rig="threePt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pc="0" dirty="0" smtClean="0"/>
              <a:t>Уникальные цифровые мульти</a:t>
            </a:r>
            <a:r>
              <a:rPr lang="en-US" sz="2800" spc="0" dirty="0" smtClean="0"/>
              <a:t>-</a:t>
            </a:r>
            <a:r>
              <a:rPr lang="ru-RU" sz="2800" spc="0" dirty="0" smtClean="0"/>
              <a:t>датчики </a:t>
            </a:r>
            <a:r>
              <a:rPr lang="en-US" sz="2800" spc="0" dirty="0" smtClean="0"/>
              <a:t>PASCO</a:t>
            </a:r>
            <a:endParaRPr lang="ru-RU" sz="2800" spc="0" dirty="0"/>
          </a:p>
        </p:txBody>
      </p:sp>
      <p:pic>
        <p:nvPicPr>
          <p:cNvPr id="4" name="Picture 23" descr="http://www.pasco.com/images/products/ps/PS2133_330_29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6" y="2928479"/>
            <a:ext cx="1800000" cy="1418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oncorhynchusmyownkiss.com/graphicsresources/filestore/9/9/3_d084919b5e53d92/993scr_68710ca91ce4107.jpg?v=2013-06-14+17%3A13%3A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63" y="1134310"/>
            <a:ext cx="1800000" cy="1103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oncorhynchusmyownkiss.com/graphicsresources/filestore/9/6/8_2f9d1e9e56202ab/968scr_e389580a54aafa7.jpg?v=2013-06-12+23%3A27%3A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62" y="3805527"/>
            <a:ext cx="2552076" cy="834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26348" y="2116048"/>
            <a:ext cx="3858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Цифровые </a:t>
            </a:r>
            <a:r>
              <a:rPr lang="ru-RU" b="1" dirty="0" err="1" smtClean="0"/>
              <a:t>мультидатчики</a:t>
            </a:r>
            <a:r>
              <a:rPr lang="ru-RU" b="1" dirty="0" smtClean="0"/>
              <a:t> </a:t>
            </a:r>
            <a:r>
              <a:rPr lang="en-US" b="1" dirty="0" err="1" smtClean="0"/>
              <a:t>PASport</a:t>
            </a:r>
            <a:r>
              <a:rPr lang="en-US" b="1" dirty="0" smtClean="0"/>
              <a:t>:</a:t>
            </a:r>
          </a:p>
          <a:p>
            <a:pPr algn="ctr"/>
            <a:r>
              <a:rPr lang="ru-RU" dirty="0" smtClean="0"/>
              <a:t>2</a:t>
            </a:r>
            <a:r>
              <a:rPr lang="en-US" dirty="0" smtClean="0"/>
              <a:t>0 </a:t>
            </a:r>
            <a:r>
              <a:rPr lang="ru-RU" dirty="0" smtClean="0"/>
              <a:t>датчиков</a:t>
            </a:r>
            <a:endParaRPr lang="en-US" dirty="0" smtClean="0"/>
          </a:p>
          <a:p>
            <a:pPr algn="ctr"/>
            <a:r>
              <a:rPr lang="ru-RU" dirty="0" smtClean="0"/>
              <a:t>1 датчик - много параметров</a:t>
            </a:r>
            <a:endParaRPr lang="en-US" dirty="0"/>
          </a:p>
          <a:p>
            <a:pPr algn="ctr"/>
            <a:r>
              <a:rPr lang="ru-RU" dirty="0" smtClean="0"/>
              <a:t>Высокая точность показаний</a:t>
            </a:r>
          </a:p>
          <a:p>
            <a:pPr algn="ctr"/>
            <a:r>
              <a:rPr lang="ru-RU" dirty="0" smtClean="0"/>
              <a:t>Надежность</a:t>
            </a:r>
            <a:endParaRPr lang="en-US" dirty="0" smtClean="0"/>
          </a:p>
        </p:txBody>
      </p:sp>
      <p:pic>
        <p:nvPicPr>
          <p:cNvPr id="9" name="Picture 19" descr="http://www.pasco.com/images/products/ps/PS2104_330_289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5" y="1134310"/>
            <a:ext cx="1800000" cy="1418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http://www.pasco.com/images/products/ps/PS2177_330_466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63" y="2928479"/>
            <a:ext cx="1800000" cy="1418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pasco.com/images/site_images/misc/logos/multimeasure_21506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15" y="729706"/>
            <a:ext cx="1239770" cy="1113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5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pc="0" dirty="0" smtClean="0"/>
              <a:t>Уникальные цифровые мульти-датчики </a:t>
            </a:r>
            <a:r>
              <a:rPr lang="en-US" sz="2800" spc="0" dirty="0" smtClean="0"/>
              <a:t>PASCO</a:t>
            </a:r>
            <a:endParaRPr lang="ru-RU" sz="2800" spc="0" dirty="0"/>
          </a:p>
        </p:txBody>
      </p:sp>
      <p:pic>
        <p:nvPicPr>
          <p:cNvPr id="6146" name="Picture 2" descr="http://www.pasco.com/images/products/ps/PS2169_330_29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31888"/>
            <a:ext cx="4020990" cy="3168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asco.com/images/site_images/misc/logos/multimeasure_2150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5606"/>
            <a:ext cx="56197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8914" y="1158687"/>
            <a:ext cx="4181078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Мульти-датчик качества воды</a:t>
            </a:r>
            <a:endParaRPr lang="en-US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610820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Датчик фиксирует показания </a:t>
            </a:r>
            <a:br>
              <a:rPr lang="ru-RU" sz="2000" dirty="0" smtClean="0"/>
            </a:br>
            <a:r>
              <a:rPr lang="ru-RU" sz="2000" dirty="0" smtClean="0"/>
              <a:t>следующих параметров:</a:t>
            </a:r>
          </a:p>
          <a:p>
            <a:pPr marL="622300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Температура</a:t>
            </a:r>
          </a:p>
          <a:p>
            <a:pPr marL="622300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pH/ISE/ORP</a:t>
            </a:r>
            <a:endParaRPr lang="ru-RU" sz="2000" dirty="0" smtClean="0"/>
          </a:p>
          <a:p>
            <a:pPr marL="622300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Концентрация кислорода</a:t>
            </a:r>
          </a:p>
          <a:p>
            <a:pPr marL="622300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Проводимость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5775" y="613042"/>
            <a:ext cx="4032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Пример мульти-датчика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5627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Уникальные датчики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94" y="1584096"/>
            <a:ext cx="5040630" cy="30963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dirty="0" smtClean="0"/>
              <a:t>Один </a:t>
            </a:r>
            <a:r>
              <a:rPr lang="ru-RU" sz="3800" b="1" dirty="0" smtClean="0"/>
              <a:t>датчик – </a:t>
            </a:r>
            <a:r>
              <a:rPr lang="ru-RU" sz="3800" b="1" dirty="0" smtClean="0"/>
              <a:t>11 </a:t>
            </a:r>
            <a:r>
              <a:rPr lang="ru-RU" sz="3800" b="1" dirty="0" smtClean="0"/>
              <a:t>показаний </a:t>
            </a:r>
          </a:p>
          <a:p>
            <a:pPr marL="0" indent="0">
              <a:buNone/>
            </a:pPr>
            <a:endParaRPr lang="ru-RU" sz="17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3600" dirty="0" smtClean="0"/>
              <a:t>Измеряет: </a:t>
            </a:r>
            <a:endParaRPr lang="ru-RU" sz="3600" dirty="0" smtClean="0"/>
          </a:p>
          <a:p>
            <a:pPr>
              <a:spcBef>
                <a:spcPts val="600"/>
              </a:spcBef>
            </a:pPr>
            <a:r>
              <a:rPr lang="ru-RU" sz="3600" dirty="0" smtClean="0"/>
              <a:t>скорость </a:t>
            </a:r>
            <a:r>
              <a:rPr lang="ru-RU" sz="3600" dirty="0"/>
              <a:t>ветра, </a:t>
            </a:r>
            <a:endParaRPr lang="ru-RU" sz="3600" dirty="0" smtClean="0"/>
          </a:p>
          <a:p>
            <a:pPr>
              <a:spcBef>
                <a:spcPts val="600"/>
              </a:spcBef>
            </a:pPr>
            <a:r>
              <a:rPr lang="ru-RU" sz="3600" dirty="0"/>
              <a:t>п</a:t>
            </a:r>
            <a:r>
              <a:rPr lang="ru-RU" sz="3600" dirty="0" smtClean="0"/>
              <a:t>орывы ветра (ускорение),</a:t>
            </a:r>
          </a:p>
          <a:p>
            <a:pPr>
              <a:spcBef>
                <a:spcPts val="600"/>
              </a:spcBef>
            </a:pPr>
            <a:r>
              <a:rPr lang="ru-RU" sz="3600" dirty="0"/>
              <a:t>в</a:t>
            </a:r>
            <a:r>
              <a:rPr lang="ru-RU" sz="3600" dirty="0" smtClean="0"/>
              <a:t>етровое охлаждение,</a:t>
            </a:r>
          </a:p>
          <a:p>
            <a:pPr>
              <a:spcBef>
                <a:spcPts val="600"/>
              </a:spcBef>
            </a:pPr>
            <a:r>
              <a:rPr lang="ru-RU" sz="3600" dirty="0" smtClean="0"/>
              <a:t>температуру</a:t>
            </a:r>
            <a:r>
              <a:rPr lang="ru-RU" sz="3600" dirty="0"/>
              <a:t>, </a:t>
            </a:r>
            <a:endParaRPr lang="ru-RU" sz="3600" dirty="0" smtClean="0"/>
          </a:p>
          <a:p>
            <a:pPr>
              <a:spcBef>
                <a:spcPts val="600"/>
              </a:spcBef>
            </a:pPr>
            <a:r>
              <a:rPr lang="ru-RU" sz="3600" dirty="0" smtClean="0"/>
              <a:t>атмосферное </a:t>
            </a:r>
            <a:r>
              <a:rPr lang="ru-RU" sz="3600" dirty="0"/>
              <a:t>давление, </a:t>
            </a:r>
            <a:endParaRPr lang="ru-RU" sz="3600" dirty="0" smtClean="0"/>
          </a:p>
          <a:p>
            <a:pPr>
              <a:spcBef>
                <a:spcPts val="600"/>
              </a:spcBef>
            </a:pPr>
            <a:r>
              <a:rPr lang="ru-RU" sz="3600" dirty="0" smtClean="0"/>
              <a:t>относительную </a:t>
            </a:r>
            <a:r>
              <a:rPr lang="ru-RU" sz="3600" dirty="0"/>
              <a:t>и абсолютную </a:t>
            </a:r>
            <a:r>
              <a:rPr lang="ru-RU" sz="3600" dirty="0" smtClean="0"/>
              <a:t>влажности</a:t>
            </a:r>
          </a:p>
          <a:p>
            <a:pPr>
              <a:spcBef>
                <a:spcPts val="600"/>
              </a:spcBef>
            </a:pPr>
            <a:r>
              <a:rPr lang="ru-RU" sz="3600" dirty="0" smtClean="0"/>
              <a:t>точку росы,</a:t>
            </a:r>
          </a:p>
          <a:p>
            <a:pPr>
              <a:spcBef>
                <a:spcPts val="600"/>
              </a:spcBef>
            </a:pPr>
            <a:r>
              <a:rPr lang="ru-RU" sz="3600" dirty="0"/>
              <a:t>о</a:t>
            </a:r>
            <a:r>
              <a:rPr lang="ru-RU" sz="3600" dirty="0" smtClean="0"/>
              <a:t>тносительная высота </a:t>
            </a:r>
            <a:endParaRPr lang="ru-RU" sz="3600" dirty="0"/>
          </a:p>
        </p:txBody>
      </p:sp>
      <p:pic>
        <p:nvPicPr>
          <p:cNvPr id="4098" name="Picture 2" descr="Цифровой мультидатчик погоды/анемометр PAS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424" y="1222064"/>
            <a:ext cx="3509181" cy="269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0922" y="987515"/>
            <a:ext cx="4469110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Мульти-датчик </a:t>
            </a:r>
            <a:r>
              <a:rPr lang="ru-RU" b="1" dirty="0"/>
              <a:t>погоды/анемометр</a:t>
            </a:r>
          </a:p>
        </p:txBody>
      </p:sp>
    </p:spTree>
    <p:extLst>
      <p:ext uri="{BB962C8B-B14F-4D97-AF65-F5344CB8AC3E}">
        <p14:creationId xmlns:p14="http://schemas.microsoft.com/office/powerpoint/2010/main" val="11643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0" dirty="0" smtClean="0"/>
              <a:t>Устройство отображения информации</a:t>
            </a:r>
            <a:endParaRPr lang="ru-RU" spc="0" dirty="0"/>
          </a:p>
        </p:txBody>
      </p:sp>
      <p:pic>
        <p:nvPicPr>
          <p:cNvPr id="2050" name="Picture 2" descr="SPARK Science Learning Sys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89768"/>
            <a:ext cx="1373539" cy="1082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ARK Science Learning 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9768"/>
            <a:ext cx="1440000" cy="1082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asco.com/images/images_featured_product/spark/calloutImage2M_37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5171"/>
            <a:ext cx="2952168" cy="2232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51520" y="4619912"/>
            <a:ext cx="172819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SPARK SLS</a:t>
            </a:r>
            <a:endParaRPr lang="ru-RU" sz="2000" b="1" dirty="0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15171"/>
            <a:ext cx="1944215" cy="1808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http://www.pasco.com/images/products/ps/PS2570_330_436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40143"/>
            <a:ext cx="1944216" cy="1531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510072" y="915170"/>
            <a:ext cx="3380695" cy="9364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600" b="1" dirty="0" smtClean="0"/>
              <a:t>В комплекте с </a:t>
            </a:r>
            <a:r>
              <a:rPr lang="en-US" sz="1600" b="1" dirty="0" smtClean="0"/>
              <a:t>SPARK SLS </a:t>
            </a:r>
            <a:r>
              <a:rPr lang="ru-RU" sz="1600" b="1" dirty="0" smtClean="0"/>
              <a:t>материалы и файлы </a:t>
            </a:r>
            <a:r>
              <a:rPr lang="en-US" sz="1400" b="1" dirty="0" err="1" smtClean="0"/>
              <a:t>SPARKlabs</a:t>
            </a:r>
            <a:r>
              <a:rPr lang="en-US" sz="1600" b="1" dirty="0" smtClean="0"/>
              <a:t>:</a:t>
            </a:r>
          </a:p>
          <a:p>
            <a:pPr algn="ctr"/>
            <a:r>
              <a:rPr lang="en-US" sz="1600" b="1" dirty="0" smtClean="0"/>
              <a:t>61 </a:t>
            </a:r>
            <a:r>
              <a:rPr lang="ru-RU" sz="1600" b="1" dirty="0" smtClean="0"/>
              <a:t>эксперимент  по предметам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11785" y="2067694"/>
            <a:ext cx="3380695" cy="6480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/>
              <a:t>Мобильный – удобен для экспериментов на природе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511785" y="2885966"/>
            <a:ext cx="3380695" cy="6480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/>
              <a:t>Совместимость – единое ПО для ПК и планшетов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11786" y="3715214"/>
            <a:ext cx="3389004" cy="6480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/>
              <a:t>Универсальность - может использоваться совместно с ПК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64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pc="0" dirty="0" smtClean="0"/>
              <a:t>Интерфейсы подключения датчиков к ПК</a:t>
            </a:r>
            <a:endParaRPr lang="ru-RU" sz="2400" spc="0" dirty="0"/>
          </a:p>
        </p:txBody>
      </p:sp>
      <p:pic>
        <p:nvPicPr>
          <p:cNvPr id="17" name="Picture 2" descr="USB Link - PS-210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8" y="3128027"/>
            <a:ext cx="1944400" cy="1531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pasco.com/images/products/ps/PS2010_330_69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44" y="3128806"/>
            <a:ext cx="1943412" cy="1531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pasco.com/images/products/ps/PS2011_330_135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0" y="3095508"/>
            <a:ext cx="1944400" cy="1531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pasco.com/images/products/ps/PS2011_330_135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34" y="3128806"/>
            <a:ext cx="1902138" cy="1498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020560" y="699542"/>
            <a:ext cx="1944400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err="1" smtClean="0"/>
              <a:t>SPARKlink</a:t>
            </a:r>
            <a:r>
              <a:rPr lang="en-US" sz="1400" b="1" dirty="0" smtClean="0"/>
              <a:t> Air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328" y="699542"/>
            <a:ext cx="1944400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/>
              <a:t>USB </a:t>
            </a:r>
            <a:r>
              <a:rPr lang="en-US" sz="1400" b="1" dirty="0" smtClean="0"/>
              <a:t>Link</a:t>
            </a:r>
            <a:endParaRPr lang="en-US" sz="1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931856" y="699542"/>
            <a:ext cx="1944400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AirLink2</a:t>
            </a:r>
            <a:endParaRPr lang="en-US" sz="1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67560" y="699542"/>
            <a:ext cx="1944400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err="1" smtClean="0"/>
              <a:t>SPARKlink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9328" y="1203598"/>
            <a:ext cx="4032632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Соединение по </a:t>
            </a:r>
            <a:r>
              <a:rPr lang="en-US" sz="1400" b="1" dirty="0" smtClean="0"/>
              <a:t>USB</a:t>
            </a:r>
            <a:endParaRPr lang="en-US" sz="1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32844" y="1203598"/>
            <a:ext cx="4032632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Соединение по </a:t>
            </a:r>
            <a:r>
              <a:rPr lang="en-US" sz="1400" b="1" dirty="0" smtClean="0"/>
              <a:t>Bluetooth</a:t>
            </a:r>
            <a:endParaRPr lang="en-US" sz="1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020560" y="1664830"/>
            <a:ext cx="1944400" cy="370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en-US" sz="1400" b="1" dirty="0"/>
              <a:t>2 </a:t>
            </a:r>
            <a:r>
              <a:rPr lang="ru-RU" sz="1400" b="1" dirty="0"/>
              <a:t>датчика </a:t>
            </a:r>
            <a:r>
              <a:rPr lang="en-US" sz="1400" b="1" dirty="0" err="1"/>
              <a:t>PASport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328" y="1664831"/>
            <a:ext cx="194440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1 </a:t>
            </a:r>
            <a:r>
              <a:rPr lang="ru-RU" sz="1400" b="1" dirty="0" smtClean="0"/>
              <a:t>датчик </a:t>
            </a:r>
            <a:r>
              <a:rPr lang="en-US" sz="1400" b="1" dirty="0" err="1" smtClean="0"/>
              <a:t>PASport</a:t>
            </a:r>
            <a:endParaRPr lang="en-US" sz="1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931856" y="1664831"/>
            <a:ext cx="194440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/>
              <a:t>1 </a:t>
            </a:r>
            <a:r>
              <a:rPr lang="ru-RU" sz="1400" b="1" dirty="0"/>
              <a:t>датчик </a:t>
            </a:r>
            <a:r>
              <a:rPr lang="en-US" sz="1400" b="1" dirty="0" err="1"/>
              <a:t>PASport</a:t>
            </a:r>
            <a:endParaRPr lang="en-US" sz="1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267560" y="1664830"/>
            <a:ext cx="1944400" cy="370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en-US" sz="1400" b="1" dirty="0" smtClean="0"/>
              <a:t>2 </a:t>
            </a:r>
            <a:r>
              <a:rPr lang="ru-RU" sz="1400" b="1" dirty="0" smtClean="0"/>
              <a:t>датчика </a:t>
            </a:r>
            <a:r>
              <a:rPr lang="en-US" sz="1400" b="1" dirty="0" err="1" smtClean="0"/>
              <a:t>PASport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9328" y="2120247"/>
            <a:ext cx="8786148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Совместимо с ПО </a:t>
            </a:r>
            <a:r>
              <a:rPr lang="en-US" sz="1400" b="1" dirty="0" err="1" smtClean="0"/>
              <a:t>SPARKvue</a:t>
            </a:r>
            <a:r>
              <a:rPr lang="en-US" sz="1400" b="1" dirty="0" smtClean="0"/>
              <a:t>, Capstone</a:t>
            </a:r>
            <a:r>
              <a:rPr lang="en-US" sz="1400" b="1" dirty="0"/>
              <a:t>, </a:t>
            </a:r>
            <a:r>
              <a:rPr lang="en-US" sz="1400" b="1" dirty="0" err="1" smtClean="0"/>
              <a:t>SPARKvue</a:t>
            </a:r>
            <a:r>
              <a:rPr lang="en-US" sz="1400" b="1" dirty="0" smtClean="0"/>
              <a:t> HD </a:t>
            </a:r>
            <a:endParaRPr lang="en-US" sz="1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79328" y="2573458"/>
            <a:ext cx="8786148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Работает с ПК, планшетами </a:t>
            </a:r>
            <a:r>
              <a:rPr lang="en-US" sz="1400" b="1" dirty="0" err="1" smtClean="0"/>
              <a:t>iPad</a:t>
            </a:r>
            <a:r>
              <a:rPr lang="en-US" sz="1400" b="1" dirty="0" smtClean="0"/>
              <a:t> (</a:t>
            </a:r>
            <a:r>
              <a:rPr lang="ru-RU" sz="1400" b="1" dirty="0" smtClean="0"/>
              <a:t>беспроводные</a:t>
            </a:r>
            <a:r>
              <a:rPr lang="en-US" sz="1400" b="1" dirty="0" smtClean="0"/>
              <a:t>)</a:t>
            </a:r>
            <a:r>
              <a:rPr lang="ru-RU" sz="1400" b="1" dirty="0" smtClean="0"/>
              <a:t>, устройствами на </a:t>
            </a:r>
            <a:r>
              <a:rPr lang="en-US" sz="1400" b="1" dirty="0" smtClean="0"/>
              <a:t>Android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32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0" dirty="0" smtClean="0"/>
              <a:t>Демонстрационное оборудование </a:t>
            </a:r>
            <a:r>
              <a:rPr lang="en-US" spc="0" dirty="0" smtClean="0"/>
              <a:t>PASCO</a:t>
            </a:r>
            <a:endParaRPr lang="ru-RU" spc="0" dirty="0"/>
          </a:p>
        </p:txBody>
      </p:sp>
      <p:pic>
        <p:nvPicPr>
          <p:cNvPr id="8" name="Picture 8" descr="C:\Users\dibirov\Desktop\PASCO\Изображения\1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9" y="843559"/>
            <a:ext cx="853429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dibirov\Desktop\PASCO\Изображения\1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69981"/>
            <a:ext cx="853429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22952" y="752386"/>
            <a:ext cx="2841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Конструкции для экспериментов и сборные структуры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PASCO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752386"/>
            <a:ext cx="2747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Моделирование экосистем, сбор данных в реальном времени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8" y="1635645"/>
            <a:ext cx="4704523" cy="3024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35644"/>
            <a:ext cx="3684038" cy="3024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99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ergey Kuznetsov DATA\Комплексные решения\PASCO\Класс Паско\lab 31 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7"/>
          <a:stretch/>
        </p:blipFill>
        <p:spPr bwMode="auto">
          <a:xfrm>
            <a:off x="1542832" y="1851670"/>
            <a:ext cx="6058336" cy="2675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84" y="699542"/>
            <a:ext cx="2082897" cy="1339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:\Users\afonin\Desktop\PASCO\наборы PASCO\на печать\началка\ру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4199"/>
            <a:ext cx="1968953" cy="155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6457" y="195486"/>
            <a:ext cx="7017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Уникальное оборудования для проведения экспериментов</a:t>
            </a:r>
            <a:endParaRPr lang="ru-RU" dirty="0"/>
          </a:p>
        </p:txBody>
      </p:sp>
      <p:pic>
        <p:nvPicPr>
          <p:cNvPr id="8" name="Picture 7" descr="C:\Users\afonin\Desktop\PASCO\наборы PASCO\на печать\началка\глаз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97" y="699542"/>
            <a:ext cx="1490605" cy="117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fonin\Desktop\PASCO\наборы PASCO\на печать\началка\источники-энерги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13" y="2016405"/>
            <a:ext cx="1512168" cy="150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fonin\Desktop\PASCO\наборы PASCO\на печать\физика\Доп.оборудование\вращательная систем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4" y="2769389"/>
            <a:ext cx="1512168" cy="1191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0" dirty="0" smtClean="0"/>
              <a:t>Программное обеспечение</a:t>
            </a:r>
            <a:endParaRPr lang="ru-RU" spc="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33868"/>
            <a:ext cx="1508310" cy="1242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pasco.com/images/site_images/screenshots/SPARKvue/peas_page-1_200_45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3868"/>
            <a:ext cx="1656184" cy="1242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8" b="9956"/>
          <a:stretch/>
        </p:blipFill>
        <p:spPr bwMode="auto">
          <a:xfrm>
            <a:off x="251521" y="771550"/>
            <a:ext cx="338051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598350"/>
            <a:ext cx="51845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dirty="0" smtClean="0"/>
              <a:t>Адаптировано для применения на интерактивных досках;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dirty="0" smtClean="0"/>
              <a:t>Поддерживает разные операционные системы;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dirty="0" smtClean="0"/>
              <a:t>Единый интерфейс и формат данных для ПК, системы отображения данных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SPARK SLS, </a:t>
            </a:r>
            <a:r>
              <a:rPr lang="ru-RU" sz="2000" dirty="0" smtClean="0"/>
              <a:t>и клиентов на планшетов;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dirty="0" smtClean="0"/>
              <a:t>Возможность создавать пользовательские сценарии лабораторных работ, экспериментов;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dirty="0" smtClean="0"/>
              <a:t>Широкий набор инструментов для обработки и отображения измерений.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286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318200" y="0"/>
            <a:ext cx="2585189" cy="1327129"/>
            <a:chOff x="3563888" y="284786"/>
            <a:chExt cx="2802525" cy="15895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563888" y="284786"/>
              <a:ext cx="2802525" cy="15895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346" b="11657"/>
            <a:stretch/>
          </p:blipFill>
          <p:spPr bwMode="auto">
            <a:xfrm>
              <a:off x="3814767" y="336855"/>
              <a:ext cx="2349826" cy="14898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50354" y="1509271"/>
            <a:ext cx="1293106" cy="1013070"/>
            <a:chOff x="467544" y="2499742"/>
            <a:chExt cx="1800200" cy="1080119"/>
          </a:xfrm>
        </p:grpSpPr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467544" y="2499742"/>
              <a:ext cx="1800200" cy="1080119"/>
            </a:xfrm>
            <a:prstGeom prst="round2Diag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06" y="2554026"/>
              <a:ext cx="1362075" cy="9715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3023567" y="1535296"/>
            <a:ext cx="1404417" cy="964446"/>
            <a:chOff x="1636788" y="2048037"/>
            <a:chExt cx="1826221" cy="1080120"/>
          </a:xfrm>
        </p:grpSpPr>
        <p:sp>
          <p:nvSpPr>
            <p:cNvPr id="14" name="Прямоугольник с двумя скругленными противолежащими углами 13"/>
            <p:cNvSpPr/>
            <p:nvPr/>
          </p:nvSpPr>
          <p:spPr>
            <a:xfrm>
              <a:off x="1636788" y="2048037"/>
              <a:ext cx="1826221" cy="1080120"/>
            </a:xfrm>
            <a:prstGeom prst="round2Diag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407"/>
            <a:stretch/>
          </p:blipFill>
          <p:spPr bwMode="auto">
            <a:xfrm>
              <a:off x="1899774" y="2125169"/>
              <a:ext cx="1281545" cy="9337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539697" y="1453090"/>
            <a:ext cx="1544471" cy="1025835"/>
            <a:chOff x="3779911" y="2703638"/>
            <a:chExt cx="1826221" cy="1080120"/>
          </a:xfrm>
        </p:grpSpPr>
        <p:sp>
          <p:nvSpPr>
            <p:cNvPr id="15" name="Прямоугольник с двумя скругленными противолежащими углами 14"/>
            <p:cNvSpPr/>
            <p:nvPr/>
          </p:nvSpPr>
          <p:spPr>
            <a:xfrm>
              <a:off x="3779911" y="2703638"/>
              <a:ext cx="1826221" cy="1080120"/>
            </a:xfrm>
            <a:prstGeom prst="round2Diag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449" y="2715766"/>
              <a:ext cx="1315639" cy="9889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6156175" y="1417409"/>
            <a:ext cx="1368153" cy="1034086"/>
            <a:chOff x="4869564" y="3466568"/>
            <a:chExt cx="1826221" cy="1080120"/>
          </a:xfrm>
        </p:grpSpPr>
        <p:sp>
          <p:nvSpPr>
            <p:cNvPr id="16" name="Прямоугольник с двумя скругленными противолежащими углами 15"/>
            <p:cNvSpPr/>
            <p:nvPr/>
          </p:nvSpPr>
          <p:spPr>
            <a:xfrm>
              <a:off x="4869564" y="3466568"/>
              <a:ext cx="1826221" cy="1080120"/>
            </a:xfrm>
            <a:prstGeom prst="round2Diag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745" y="3711353"/>
              <a:ext cx="1371600" cy="5905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7576461" y="1371264"/>
            <a:ext cx="1541314" cy="1056470"/>
            <a:chOff x="6764944" y="2984210"/>
            <a:chExt cx="1826221" cy="1080120"/>
          </a:xfrm>
        </p:grpSpPr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6764944" y="2984210"/>
              <a:ext cx="1826221" cy="1080120"/>
            </a:xfrm>
            <a:prstGeom prst="round2Diag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451" y="3210791"/>
              <a:ext cx="1477208" cy="6783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3318200" y="2553885"/>
            <a:ext cx="1113062" cy="891772"/>
            <a:chOff x="2738859" y="3336162"/>
            <a:chExt cx="1113062" cy="89177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738859" y="3336162"/>
              <a:ext cx="1113062" cy="8917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pic>
          <p:nvPicPr>
            <p:cNvPr id="2050" name="Picture 2" descr="sparkvue logo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627" y="3380144"/>
              <a:ext cx="791239" cy="7912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6026646" y="2547600"/>
            <a:ext cx="1652812" cy="891772"/>
            <a:chOff x="2483768" y="3336162"/>
            <a:chExt cx="1652812" cy="89177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483768" y="3336162"/>
              <a:ext cx="1652812" cy="8917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pic>
          <p:nvPicPr>
            <p:cNvPr id="2052" name="Picture 4" descr="PASCO Capstone icon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415538"/>
              <a:ext cx="1274816" cy="7330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4683074" y="2553885"/>
            <a:ext cx="1113062" cy="891772"/>
            <a:chOff x="2738859" y="3336162"/>
            <a:chExt cx="1113062" cy="89177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738859" y="3336162"/>
              <a:ext cx="1113062" cy="8917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pic>
          <p:nvPicPr>
            <p:cNvPr id="31" name="Picture 2" descr="sparkvue logo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627" y="3380144"/>
              <a:ext cx="791239" cy="7912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-36512" y="3507854"/>
            <a:ext cx="9144000" cy="1581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Picture 10" descr="C:\Users\afonin\Desktop\PASCO\наборы PASCO\на печать\началка\рука.png"/>
          <p:cNvPicPr>
            <a:picLocks noGrp="1"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3531507"/>
            <a:ext cx="1972178" cy="1558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asco.com/images/products/ex/EX5548_330_129500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3582074"/>
            <a:ext cx="2448272" cy="1509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530578"/>
            <a:ext cx="1685925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566637"/>
            <a:ext cx="1728191" cy="1525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 descr="C:\Users\afonin\Desktop\PASCO\наборы PASCO\на печать\началка\глаз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721446"/>
            <a:ext cx="1708318" cy="1345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1470310" y="1509271"/>
            <a:ext cx="1373498" cy="990471"/>
            <a:chOff x="403920" y="1543231"/>
            <a:chExt cx="1581138" cy="1080120"/>
          </a:xfrm>
        </p:grpSpPr>
        <p:sp>
          <p:nvSpPr>
            <p:cNvPr id="44" name="Прямоугольник с двумя скругленными противолежащими углами 43"/>
            <p:cNvSpPr/>
            <p:nvPr/>
          </p:nvSpPr>
          <p:spPr>
            <a:xfrm>
              <a:off x="403920" y="1543231"/>
              <a:ext cx="1581138" cy="1080120"/>
            </a:xfrm>
            <a:prstGeom prst="round2Diag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pic>
          <p:nvPicPr>
            <p:cNvPr id="2058" name="Picture 10" descr="http://www.pasco.com/images/site_images/product_usage/GLX_Step1_crop_26297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79771" y="1480815"/>
              <a:ext cx="884676" cy="12210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6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783" y="-236562"/>
            <a:ext cx="9225295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Комплексное решение для кабинета ЕН цикла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25" y="483518"/>
            <a:ext cx="493501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347864" y="3003798"/>
            <a:ext cx="1224136" cy="10081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/>
                </a:solidFill>
              </a:ln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313983"/>
            <a:ext cx="2592288" cy="23211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80113" y="2774707"/>
            <a:ext cx="35638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На ноутбуки </a:t>
            </a:r>
            <a:r>
              <a:rPr lang="en-US" sz="1700" dirty="0" smtClean="0"/>
              <a:t>Intel </a:t>
            </a:r>
            <a:r>
              <a:rPr lang="en-US" sz="1700" dirty="0" smtClean="0"/>
              <a:t>C</a:t>
            </a:r>
            <a:r>
              <a:rPr lang="en-US" sz="1700" dirty="0"/>
              <a:t>M</a:t>
            </a:r>
            <a:r>
              <a:rPr lang="en-US" sz="1700" dirty="0" smtClean="0"/>
              <a:t>PC </a:t>
            </a:r>
            <a:endParaRPr lang="en-US" sz="1700" dirty="0" smtClean="0"/>
          </a:p>
          <a:p>
            <a:r>
              <a:rPr lang="ru-RU" sz="1700" dirty="0" smtClean="0"/>
              <a:t>установлен образовательный </a:t>
            </a:r>
            <a:r>
              <a:rPr lang="ru-RU" sz="1700" dirty="0" smtClean="0"/>
              <a:t>пакет,</a:t>
            </a:r>
            <a:r>
              <a:rPr lang="en-US" sz="1700" dirty="0" smtClean="0"/>
              <a:t> </a:t>
            </a:r>
            <a:r>
              <a:rPr lang="ru-RU" sz="1700" dirty="0" smtClean="0"/>
              <a:t>включая </a:t>
            </a:r>
            <a:r>
              <a:rPr lang="ru-RU" sz="1700" dirty="0" smtClean="0"/>
              <a:t>ПО </a:t>
            </a:r>
            <a:r>
              <a:rPr lang="en-US" sz="1700" b="1" dirty="0" err="1" smtClean="0"/>
              <a:t>SPARKvue</a:t>
            </a:r>
            <a:r>
              <a:rPr lang="en-US" sz="1700" dirty="0" smtClean="0"/>
              <a:t> </a:t>
            </a:r>
            <a:r>
              <a:rPr lang="ru-RU" sz="1700" dirty="0" smtClean="0"/>
              <a:t> </a:t>
            </a:r>
            <a:endParaRPr lang="ru-RU" sz="17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139952" y="987574"/>
            <a:ext cx="1152128" cy="201622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572000" y="2499742"/>
            <a:ext cx="1728192" cy="122413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1" name="Picture 5" descr="Программное обеспечение SPARKvue Single User Licens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4658" y="3723880"/>
            <a:ext cx="1231269" cy="119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Sergey Kuznetsov DATA\Комплексные решения\PASCO\Класс Паско\lab 31 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"/>
          <a:stretch/>
        </p:blipFill>
        <p:spPr bwMode="auto">
          <a:xfrm>
            <a:off x="1447728" y="374592"/>
            <a:ext cx="5638929" cy="40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3160" cy="69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381" tIns="24190" rIns="48381" bIns="24190">
            <a:spAutoFit/>
          </a:bodyPr>
          <a:lstStyle/>
          <a:p>
            <a:pPr algn="ctr"/>
            <a:r>
              <a:rPr lang="ru-RU" sz="2100" b="1" u="sng" dirty="0" smtClean="0">
                <a:solidFill>
                  <a:srgbClr val="002060"/>
                </a:solidFill>
              </a:rPr>
              <a:t>Комплексное оснащение кабинета естественно-научных дисциплин</a:t>
            </a:r>
            <a:r>
              <a:rPr lang="en-US" sz="2100" b="1" u="sng" dirty="0" smtClean="0">
                <a:solidFill>
                  <a:srgbClr val="002060"/>
                </a:solidFill>
              </a:rPr>
              <a:t> (</a:t>
            </a:r>
            <a:r>
              <a:rPr lang="ru-RU" sz="2100" b="1" u="sng" dirty="0" smtClean="0">
                <a:solidFill>
                  <a:srgbClr val="002060"/>
                </a:solidFill>
              </a:rPr>
              <a:t>пример)</a:t>
            </a:r>
            <a:endParaRPr lang="ru-RU" sz="2100" b="1" u="sng" dirty="0">
              <a:solidFill>
                <a:srgbClr val="00206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896316" y="820566"/>
            <a:ext cx="3330259" cy="2489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48381" tIns="24190" rIns="48381" bIns="24190">
            <a:spAutoFit/>
          </a:bodyPr>
          <a:lstStyle>
            <a:lvl1pPr eaLnBrk="0" hangingPunct="0">
              <a:defRPr sz="3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300" dirty="0" smtClean="0"/>
              <a:t>Интерактивная доска с поддержкой 3</a:t>
            </a:r>
            <a:r>
              <a:rPr lang="en-US" sz="1300" dirty="0" smtClean="0"/>
              <a:t>D</a:t>
            </a:r>
            <a:endParaRPr lang="ru-RU" sz="1300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44964" y="707984"/>
            <a:ext cx="2205528" cy="4489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48381" tIns="24190" rIns="48381" bIns="24190">
            <a:spAutoFit/>
          </a:bodyPr>
          <a:lstStyle>
            <a:lvl1pPr eaLnBrk="0" hangingPunct="0">
              <a:defRPr sz="3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300" dirty="0" smtClean="0"/>
              <a:t>Система дистанционного</a:t>
            </a:r>
          </a:p>
          <a:p>
            <a:pPr algn="ctr" eaLnBrk="1" hangingPunct="1"/>
            <a:r>
              <a:rPr lang="ru-RU" sz="1300" dirty="0" smtClean="0"/>
              <a:t>обучения</a:t>
            </a:r>
            <a:endParaRPr lang="ru-RU" sz="1300" dirty="0"/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 bwMode="auto">
          <a:xfrm flipH="1">
            <a:off x="4427993" y="1069473"/>
            <a:ext cx="2133453" cy="854629"/>
          </a:xfrm>
          <a:prstGeom prst="straightConnector1">
            <a:avLst/>
          </a:prstGeom>
          <a:ln>
            <a:solidFill>
              <a:schemeClr val="accent2">
                <a:alpha val="38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5" idx="2"/>
          </p:cNvCxnSpPr>
          <p:nvPr/>
        </p:nvCxnSpPr>
        <p:spPr bwMode="auto">
          <a:xfrm>
            <a:off x="1447728" y="1156946"/>
            <a:ext cx="1396080" cy="767156"/>
          </a:xfrm>
          <a:prstGeom prst="straightConnector1">
            <a:avLst/>
          </a:prstGeom>
          <a:ln>
            <a:solidFill>
              <a:schemeClr val="accent2">
                <a:alpha val="38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4185" y="1449038"/>
            <a:ext cx="1866943" cy="144923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8381" tIns="24190" rIns="48381" bIns="24190">
            <a:spAutoFit/>
          </a:bodyPr>
          <a:lstStyle>
            <a:lvl1pPr eaLnBrk="0" hangingPunct="0">
              <a:defRPr sz="3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300" dirty="0" smtClean="0"/>
              <a:t>Цифровые датчики и демонстрационное оборудование </a:t>
            </a:r>
          </a:p>
          <a:p>
            <a:pPr algn="ctr" eaLnBrk="1" hangingPunct="1"/>
            <a:r>
              <a:rPr lang="ru-RU" sz="1300" dirty="0" smtClean="0"/>
              <a:t>по Химии (на базе планшетных компьютеров и системы </a:t>
            </a:r>
            <a:r>
              <a:rPr lang="en-US" sz="1300" dirty="0" smtClean="0"/>
              <a:t>Spark SLS)</a:t>
            </a:r>
            <a:endParaRPr lang="ru-RU" sz="1300" dirty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125355" y="1390746"/>
            <a:ext cx="1866943" cy="124918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8381" tIns="24190" rIns="48381" bIns="24190">
            <a:spAutoFit/>
          </a:bodyPr>
          <a:lstStyle>
            <a:lvl1pPr eaLnBrk="0" hangingPunct="0">
              <a:defRPr sz="3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300" dirty="0" smtClean="0"/>
              <a:t>Цифровые датчики и демонстрационное оборудование по физике  </a:t>
            </a:r>
          </a:p>
          <a:p>
            <a:pPr algn="ctr" eaLnBrk="1" hangingPunct="1"/>
            <a:r>
              <a:rPr lang="ru-RU" sz="1300" dirty="0" smtClean="0"/>
              <a:t>(на базе </a:t>
            </a:r>
            <a:r>
              <a:rPr lang="en-US" sz="1300" dirty="0" smtClean="0"/>
              <a:t>Classmate PC)</a:t>
            </a:r>
            <a:endParaRPr lang="ru-RU" sz="1300" dirty="0"/>
          </a:p>
        </p:txBody>
      </p:sp>
      <p:cxnSp>
        <p:nvCxnSpPr>
          <p:cNvPr id="13" name="Прямая со стрелкой 12"/>
          <p:cNvCxnSpPr>
            <a:stCxn id="11" idx="2"/>
          </p:cNvCxnSpPr>
          <p:nvPr/>
        </p:nvCxnSpPr>
        <p:spPr bwMode="auto">
          <a:xfrm>
            <a:off x="987657" y="2898274"/>
            <a:ext cx="933471" cy="681588"/>
          </a:xfrm>
          <a:prstGeom prst="straightConnector1">
            <a:avLst/>
          </a:prstGeom>
          <a:ln>
            <a:solidFill>
              <a:schemeClr val="accent2">
                <a:alpha val="38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1" idx="2"/>
          </p:cNvCxnSpPr>
          <p:nvPr/>
        </p:nvCxnSpPr>
        <p:spPr bwMode="auto">
          <a:xfrm>
            <a:off x="987657" y="2898274"/>
            <a:ext cx="1424103" cy="347520"/>
          </a:xfrm>
          <a:prstGeom prst="straightConnector1">
            <a:avLst/>
          </a:prstGeom>
          <a:ln>
            <a:solidFill>
              <a:schemeClr val="accent2">
                <a:alpha val="38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2"/>
          </p:cNvCxnSpPr>
          <p:nvPr/>
        </p:nvCxnSpPr>
        <p:spPr bwMode="auto">
          <a:xfrm>
            <a:off x="987657" y="2898274"/>
            <a:ext cx="1710665" cy="173760"/>
          </a:xfrm>
          <a:prstGeom prst="straightConnector1">
            <a:avLst/>
          </a:prstGeom>
          <a:ln>
            <a:solidFill>
              <a:schemeClr val="accent2">
                <a:alpha val="38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</p:cNvCxnSpPr>
          <p:nvPr/>
        </p:nvCxnSpPr>
        <p:spPr bwMode="auto">
          <a:xfrm>
            <a:off x="987657" y="2898274"/>
            <a:ext cx="2072175" cy="0"/>
          </a:xfrm>
          <a:prstGeom prst="straightConnector1">
            <a:avLst/>
          </a:prstGeom>
          <a:ln>
            <a:solidFill>
              <a:schemeClr val="accent2">
                <a:alpha val="38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2"/>
          </p:cNvCxnSpPr>
          <p:nvPr/>
        </p:nvCxnSpPr>
        <p:spPr bwMode="auto">
          <a:xfrm flipH="1">
            <a:off x="6156176" y="2639927"/>
            <a:ext cx="1902651" cy="605867"/>
          </a:xfrm>
          <a:prstGeom prst="straightConnector1">
            <a:avLst/>
          </a:prstGeom>
          <a:ln>
            <a:solidFill>
              <a:schemeClr val="accent2">
                <a:alpha val="38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2"/>
          </p:cNvCxnSpPr>
          <p:nvPr/>
        </p:nvCxnSpPr>
        <p:spPr bwMode="auto">
          <a:xfrm flipH="1">
            <a:off x="5652120" y="2639927"/>
            <a:ext cx="2406707" cy="306874"/>
          </a:xfrm>
          <a:prstGeom prst="straightConnector1">
            <a:avLst/>
          </a:prstGeom>
          <a:ln>
            <a:solidFill>
              <a:schemeClr val="accent2">
                <a:alpha val="38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2" idx="2"/>
          </p:cNvCxnSpPr>
          <p:nvPr/>
        </p:nvCxnSpPr>
        <p:spPr bwMode="auto">
          <a:xfrm flipH="1">
            <a:off x="6588224" y="2639927"/>
            <a:ext cx="1470603" cy="769957"/>
          </a:xfrm>
          <a:prstGeom prst="straightConnector1">
            <a:avLst/>
          </a:prstGeom>
          <a:ln>
            <a:solidFill>
              <a:schemeClr val="accent2">
                <a:alpha val="38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2698322" y="808012"/>
            <a:ext cx="1538679" cy="2489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48381" tIns="24190" rIns="48381" bIns="24190">
            <a:spAutoFit/>
          </a:bodyPr>
          <a:lstStyle>
            <a:lvl1pPr eaLnBrk="0" hangingPunct="0">
              <a:defRPr sz="3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300" dirty="0" smtClean="0"/>
              <a:t>Документ-камера</a:t>
            </a:r>
            <a:endParaRPr lang="ru-RU" sz="1300" dirty="0"/>
          </a:p>
        </p:txBody>
      </p:sp>
      <p:cxnSp>
        <p:nvCxnSpPr>
          <p:cNvPr id="30" name="Прямая со стрелкой 29"/>
          <p:cNvCxnSpPr/>
          <p:nvPr/>
        </p:nvCxnSpPr>
        <p:spPr bwMode="auto">
          <a:xfrm>
            <a:off x="3526119" y="1069473"/>
            <a:ext cx="325801" cy="1430269"/>
          </a:xfrm>
          <a:prstGeom prst="straightConnector1">
            <a:avLst/>
          </a:prstGeom>
          <a:ln>
            <a:solidFill>
              <a:schemeClr val="accent2">
                <a:alpha val="38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3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6775"/>
            <a:ext cx="8928992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Стартовый комплект для начальной 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7614"/>
            <a:ext cx="6192688" cy="28083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/>
              <a:t>3 датчика, 9 </a:t>
            </a:r>
            <a:r>
              <a:rPr lang="ru-RU" b="1" dirty="0" smtClean="0"/>
              <a:t>показаний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 smtClean="0"/>
              <a:t>Мультидатчик</a:t>
            </a:r>
            <a:r>
              <a:rPr lang="ru-RU" dirty="0" smtClean="0"/>
              <a:t> погоды/анемометр</a:t>
            </a:r>
            <a:br>
              <a:rPr lang="ru-RU" dirty="0" smtClean="0"/>
            </a:br>
            <a:endParaRPr lang="ru-RU" dirty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Датчик влажности </a:t>
            </a:r>
            <a:r>
              <a:rPr lang="ru-RU" dirty="0" smtClean="0"/>
              <a:t>почвы</a:t>
            </a:r>
            <a:br>
              <a:rPr lang="ru-RU" dirty="0" smtClean="0"/>
            </a:br>
            <a:endParaRPr lang="ru-RU" dirty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Мультидатчик</a:t>
            </a:r>
            <a:r>
              <a:rPr lang="ru-RU" dirty="0"/>
              <a:t> по </a:t>
            </a:r>
            <a:r>
              <a:rPr lang="ru-RU" dirty="0" smtClean="0"/>
              <a:t>физике (Температура </a:t>
            </a:r>
            <a:r>
              <a:rPr lang="ru-RU" dirty="0"/>
              <a:t>/ Звук / </a:t>
            </a:r>
            <a:r>
              <a:rPr lang="ru-RU" dirty="0" smtClean="0"/>
              <a:t>Свет)</a:t>
            </a:r>
            <a:br>
              <a:rPr lang="ru-RU" dirty="0" smtClean="0"/>
            </a:br>
            <a:endParaRPr lang="ru-RU" dirty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Зонд для датчика </a:t>
            </a:r>
            <a:r>
              <a:rPr lang="ru-RU" dirty="0" smtClean="0"/>
              <a:t>температуры поверхностный</a:t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Зонд для датчика </a:t>
            </a:r>
            <a:r>
              <a:rPr lang="ru-RU" dirty="0" smtClean="0"/>
              <a:t>температуры стальной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dirty="0"/>
              <a:t>Зонд для датчика </a:t>
            </a:r>
            <a:r>
              <a:rPr lang="ru-RU" dirty="0" smtClean="0"/>
              <a:t>температуры высокочувствительный </a:t>
            </a:r>
            <a:r>
              <a:rPr lang="ru-RU" dirty="0"/>
              <a:t>(3 шт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131888"/>
            <a:ext cx="3600400" cy="2885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5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64122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3 датчика (стартовый комплект)  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57200" y="1249818"/>
            <a:ext cx="8229600" cy="341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Наблюдения признаков </a:t>
            </a:r>
            <a:r>
              <a:rPr lang="ru-RU" sz="1400" dirty="0" smtClean="0"/>
              <a:t>осени, зимы, весны.</a:t>
            </a:r>
            <a:endParaRPr lang="ru-RU" sz="1400" dirty="0"/>
          </a:p>
          <a:p>
            <a:r>
              <a:rPr lang="ru-RU" sz="1400" dirty="0" smtClean="0"/>
              <a:t>Проведение </a:t>
            </a:r>
            <a:r>
              <a:rPr lang="ru-RU" sz="1400" dirty="0"/>
              <a:t>опытов по замерзанию </a:t>
            </a:r>
            <a:r>
              <a:rPr lang="ru-RU" sz="1400" dirty="0" smtClean="0"/>
              <a:t>воды, таянию </a:t>
            </a:r>
            <a:r>
              <a:rPr lang="ru-RU" sz="1400" dirty="0"/>
              <a:t>льда и снега</a:t>
            </a:r>
          </a:p>
          <a:p>
            <a:r>
              <a:rPr lang="ru-RU" sz="1400" dirty="0" smtClean="0"/>
              <a:t>Проведение </a:t>
            </a:r>
            <a:r>
              <a:rPr lang="ru-RU" sz="1400" dirty="0"/>
              <a:t>опытов по проращиванию семян растений.</a:t>
            </a:r>
          </a:p>
          <a:p>
            <a:r>
              <a:rPr lang="ru-RU" sz="1400" dirty="0" smtClean="0"/>
              <a:t>Наблюдение </a:t>
            </a:r>
            <a:r>
              <a:rPr lang="ru-RU" sz="1400" dirty="0"/>
              <a:t>за влажностью почвы, температуры среды.</a:t>
            </a:r>
          </a:p>
          <a:p>
            <a:r>
              <a:rPr lang="ru-RU" sz="1400" dirty="0" smtClean="0"/>
              <a:t>Измерение </a:t>
            </a:r>
            <a:r>
              <a:rPr lang="ru-RU" sz="1400" dirty="0"/>
              <a:t>температуры воды, воздуха и тела человека.</a:t>
            </a:r>
          </a:p>
          <a:p>
            <a:r>
              <a:rPr lang="ru-RU" sz="1400" dirty="0" smtClean="0"/>
              <a:t>Проведение </a:t>
            </a:r>
            <a:r>
              <a:rPr lang="ru-RU" sz="1400" dirty="0"/>
              <a:t>наблюдений за погодой: </a:t>
            </a:r>
            <a:r>
              <a:rPr lang="ru-RU" sz="1400" dirty="0" smtClean="0"/>
              <a:t>температура, влажность</a:t>
            </a:r>
            <a:r>
              <a:rPr lang="ru-RU" sz="1400" dirty="0"/>
              <a:t>, ветер, давление</a:t>
            </a:r>
          </a:p>
          <a:p>
            <a:r>
              <a:rPr lang="ru-RU" sz="1400" dirty="0" smtClean="0"/>
              <a:t>Наблюдение </a:t>
            </a:r>
            <a:r>
              <a:rPr lang="ru-RU" sz="1400" dirty="0"/>
              <a:t>влияния света на развитие </a:t>
            </a:r>
            <a:r>
              <a:rPr lang="ru-RU" sz="1400" dirty="0" smtClean="0"/>
              <a:t>проростка фасоли</a:t>
            </a:r>
            <a:endParaRPr lang="ru-RU" sz="1400" dirty="0"/>
          </a:p>
          <a:p>
            <a:r>
              <a:rPr lang="ru-RU" sz="1400" dirty="0" smtClean="0"/>
              <a:t>Наблюдение </a:t>
            </a:r>
            <a:r>
              <a:rPr lang="ru-RU" sz="1400" dirty="0"/>
              <a:t>зависимости температуры </a:t>
            </a:r>
            <a:r>
              <a:rPr lang="ru-RU" sz="1400" dirty="0" smtClean="0"/>
              <a:t>воздуха от </a:t>
            </a:r>
            <a:r>
              <a:rPr lang="ru-RU" sz="1400" dirty="0"/>
              <a:t>расстояния до источника энергии</a:t>
            </a:r>
          </a:p>
          <a:p>
            <a:r>
              <a:rPr lang="ru-RU" sz="1400" dirty="0" smtClean="0"/>
              <a:t>Наблюдать </a:t>
            </a:r>
            <a:r>
              <a:rPr lang="ru-RU" sz="1400" dirty="0"/>
              <a:t>общие и отличительные свойства </a:t>
            </a:r>
            <a:r>
              <a:rPr lang="ru-RU" sz="1400" dirty="0" smtClean="0"/>
              <a:t>тел и </a:t>
            </a:r>
            <a:r>
              <a:rPr lang="ru-RU" sz="1400" dirty="0"/>
              <a:t>веществ</a:t>
            </a:r>
          </a:p>
          <a:p>
            <a:r>
              <a:rPr lang="ru-RU" sz="1400" dirty="0" smtClean="0"/>
              <a:t>Агрегатные </a:t>
            </a:r>
            <a:r>
              <a:rPr lang="ru-RU" sz="1400" dirty="0"/>
              <a:t>состояния воды</a:t>
            </a:r>
          </a:p>
          <a:p>
            <a:r>
              <a:rPr lang="ru-RU" sz="1400" dirty="0" smtClean="0"/>
              <a:t>Наблюдать </a:t>
            </a:r>
            <a:r>
              <a:rPr lang="ru-RU" sz="1400" dirty="0"/>
              <a:t>состояния воды в </a:t>
            </a:r>
            <a:r>
              <a:rPr lang="ru-RU" sz="1400" dirty="0" smtClean="0"/>
              <a:t>природе (облака</a:t>
            </a:r>
            <a:r>
              <a:rPr lang="ru-RU" sz="1400" dirty="0"/>
              <a:t>, роса, туман, иней, изморозь)</a:t>
            </a:r>
          </a:p>
          <a:p>
            <a:r>
              <a:rPr lang="ru-RU" sz="1400" dirty="0" smtClean="0"/>
              <a:t>Эксперименты </a:t>
            </a:r>
            <a:r>
              <a:rPr lang="ru-RU" sz="1400" dirty="0"/>
              <a:t>по наблюдению за свойствами почвы</a:t>
            </a:r>
          </a:p>
          <a:p>
            <a:r>
              <a:rPr lang="ru-RU" sz="1400" dirty="0" smtClean="0"/>
              <a:t>Наблюдения </a:t>
            </a:r>
            <a:r>
              <a:rPr lang="ru-RU" sz="1400" dirty="0"/>
              <a:t>за ветром</a:t>
            </a:r>
          </a:p>
        </p:txBody>
      </p:sp>
      <p:sp>
        <p:nvSpPr>
          <p:cNvPr id="5" name="TextBox 4"/>
          <p:cNvSpPr txBox="1"/>
          <p:nvPr/>
        </p:nvSpPr>
        <p:spPr>
          <a:xfrm rot="1776308">
            <a:off x="1760426" y="2480589"/>
            <a:ext cx="5551138" cy="646331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 Лабораторных работ!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752386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лабораторные практикумы соответствуют  предметным линиям </a:t>
            </a:r>
            <a:r>
              <a:rPr lang="ru-RU" sz="1400" dirty="0"/>
              <a:t>по </a:t>
            </a:r>
            <a:r>
              <a:rPr lang="ru-RU" sz="1400" dirty="0" smtClean="0"/>
              <a:t>начальной школе:</a:t>
            </a:r>
            <a:endParaRPr lang="ru-RU" sz="1400" dirty="0"/>
          </a:p>
          <a:p>
            <a:r>
              <a:rPr lang="ru-RU" sz="1400" dirty="0"/>
              <a:t>• УМК «Школа </a:t>
            </a:r>
            <a:r>
              <a:rPr lang="ru-RU" sz="1400" dirty="0" smtClean="0"/>
              <a:t>России», • </a:t>
            </a:r>
            <a:r>
              <a:rPr lang="ru-RU" sz="1400" dirty="0"/>
              <a:t>УМК «</a:t>
            </a:r>
            <a:r>
              <a:rPr lang="ru-RU" sz="1400" dirty="0" smtClean="0"/>
              <a:t>Гармония», • </a:t>
            </a:r>
            <a:r>
              <a:rPr lang="ru-RU" sz="1400" dirty="0"/>
              <a:t>УМК «Планета Знаний</a:t>
            </a:r>
            <a:r>
              <a:rPr lang="ru-RU" sz="1400" dirty="0" smtClean="0"/>
              <a:t>», • </a:t>
            </a:r>
            <a:r>
              <a:rPr lang="ru-RU" sz="1400" dirty="0"/>
              <a:t>УМК </a:t>
            </a:r>
            <a:r>
              <a:rPr lang="ru-RU" sz="1400" dirty="0" smtClean="0"/>
              <a:t>Перспектива, • </a:t>
            </a:r>
            <a:r>
              <a:rPr lang="ru-RU" sz="1400" dirty="0"/>
              <a:t>УМК Школа 2100</a:t>
            </a:r>
          </a:p>
        </p:txBody>
      </p:sp>
    </p:spTree>
    <p:extLst>
      <p:ext uri="{BB962C8B-B14F-4D97-AF65-F5344CB8AC3E}">
        <p14:creationId xmlns:p14="http://schemas.microsoft.com/office/powerpoint/2010/main" val="13677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6921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Решения </a:t>
            </a:r>
            <a:r>
              <a:rPr lang="en-US" dirty="0"/>
              <a:t>PASCO</a:t>
            </a:r>
            <a:r>
              <a:rPr lang="ru-RU" dirty="0"/>
              <a:t> для высшего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699542"/>
            <a:ext cx="8856984" cy="24482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специальные устройства и программы для серьезного математического анализа, необходимого как для углубленного изучения наук так и для проведения научных исследований.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ополнительные конструкции и механизмы для создания специальных условий экспериментов </a:t>
            </a:r>
            <a:endParaRPr lang="ru-RU" sz="2000" dirty="0"/>
          </a:p>
        </p:txBody>
      </p:sp>
      <p:pic>
        <p:nvPicPr>
          <p:cNvPr id="5" name="displayM" descr="http://www.pasco.com/images/products/ex/EX9932_330_285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571750"/>
            <a:ext cx="2912716" cy="229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2521228"/>
            <a:ext cx="2870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 «скорость света»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displayM" descr="http://www.pasco.com/images/products/ex/EX5540_330_129098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225" y="2571750"/>
            <a:ext cx="4724832" cy="2100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1225" y="4528063"/>
            <a:ext cx="472483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Эксперимент «магнитные поля в катушке»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64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7132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Специальный интерфейс для снятия показаний </a:t>
            </a:r>
            <a:endParaRPr lang="ru-RU" dirty="0"/>
          </a:p>
        </p:txBody>
      </p:sp>
      <p:pic>
        <p:nvPicPr>
          <p:cNvPr id="2050" name="Picture 2" descr="850 Универсальный интерфейс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2" t="18410" b="23339"/>
          <a:stretch/>
        </p:blipFill>
        <p:spPr bwMode="auto">
          <a:xfrm>
            <a:off x="323528" y="987574"/>
            <a:ext cx="4057537" cy="188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946338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850 универсальный интерфейс </a:t>
            </a:r>
            <a:r>
              <a:rPr lang="ru-RU" sz="2000" dirty="0" smtClean="0"/>
              <a:t>разработан специально для вузов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Позволяет одновременно снимать показания с 4 цифровых и 4 аналоговых датчиков и с помощью программного обеспечения синхронизировать данные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Автоматически определяет устройства </a:t>
            </a:r>
            <a:r>
              <a:rPr lang="en-US" sz="2000" dirty="0" smtClean="0"/>
              <a:t>PASCO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Подключается к компьютеру через </a:t>
            </a:r>
            <a:r>
              <a:rPr lang="en-US" sz="2000" dirty="0" smtClean="0"/>
              <a:t>USB</a:t>
            </a:r>
            <a:endParaRPr lang="ru-RU" sz="2000" dirty="0"/>
          </a:p>
        </p:txBody>
      </p:sp>
      <p:pic>
        <p:nvPicPr>
          <p:cNvPr id="6" name="displayM" descr="http://www.pasco.com/images/products/ex/EX5529_330_12516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853" y="2787774"/>
            <a:ext cx="3592885" cy="1622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4321428"/>
            <a:ext cx="439248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Эксперимент «спектроскопия черного тела»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9155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Решения для вузов </a:t>
            </a:r>
            <a:br>
              <a:rPr lang="ru-RU" sz="2800" dirty="0"/>
            </a:br>
            <a:r>
              <a:rPr lang="ru-RU" sz="2800" dirty="0"/>
              <a:t>Наборы датчиков\устройств для </a:t>
            </a:r>
            <a:r>
              <a:rPr lang="ru-RU" sz="2800" dirty="0"/>
              <a:t>изучения оптики</a:t>
            </a:r>
          </a:p>
        </p:txBody>
      </p:sp>
      <p:pic>
        <p:nvPicPr>
          <p:cNvPr id="5" name="displayM" descr="http://www.pasco.com/images/products/ex/EX5546_330_12521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31888"/>
            <a:ext cx="3906703" cy="263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1018346"/>
            <a:ext cx="47160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Включают в себя помимо необходимых цифровых датчиков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u="none" strike="noStrike" dirty="0" smtClean="0">
                <a:effectLst/>
              </a:rPr>
              <a:t>Программное обеспечение </a:t>
            </a:r>
            <a:r>
              <a:rPr lang="en-US" sz="1600" u="none" strike="noStrike" dirty="0" smtClean="0">
                <a:effectLst/>
              </a:rPr>
              <a:t>PASCO Capstone </a:t>
            </a:r>
            <a:endParaRPr lang="ru-RU" sz="1600" u="none" strike="noStrike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u="none" strike="noStrike" dirty="0" smtClean="0">
                <a:effectLst/>
              </a:rPr>
              <a:t>850 Универсальный интерфейс </a:t>
            </a:r>
            <a:endParaRPr lang="ru-RU" sz="16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Лазерную систему для изучения скорости света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Микроволновой интерферометр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Систему для изучения углов </a:t>
            </a:r>
            <a:r>
              <a:rPr lang="ru-RU" sz="1600" dirty="0" err="1" smtClean="0"/>
              <a:t>Брюстера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Систему для изучения атомного спектра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Набор для изучения фотоэлектрического эффекта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Оптическую модель человеческого глаза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Все необходимы линзы, призмы, диафрагмы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И другое дополнительное оборудование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27556" y="3891771"/>
            <a:ext cx="393066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Эксперимент «спектр абсолютно черного тела»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48" y="136302"/>
            <a:ext cx="8230104" cy="563240"/>
          </a:xfrm>
        </p:spPr>
        <p:txBody>
          <a:bodyPr/>
          <a:lstStyle/>
          <a:p>
            <a:r>
              <a:rPr lang="ru-RU" sz="2800" b="1" dirty="0" smtClean="0"/>
              <a:t>20 причин выбрать </a:t>
            </a:r>
            <a:r>
              <a:rPr lang="en-US" sz="2800" b="1" dirty="0" smtClean="0"/>
              <a:t>PASCO</a:t>
            </a:r>
            <a:endParaRPr lang="ru-RU" sz="2800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35604" r="18086" b="14871"/>
          <a:stretch/>
        </p:blipFill>
        <p:spPr bwMode="auto">
          <a:xfrm>
            <a:off x="575556" y="411510"/>
            <a:ext cx="799288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6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31590"/>
            <a:ext cx="8784976" cy="3456384"/>
          </a:xfrm>
        </p:spPr>
        <p:txBody>
          <a:bodyPr>
            <a:noAutofit/>
          </a:bodyPr>
          <a:lstStyle/>
          <a:p>
            <a:r>
              <a:rPr lang="ru-RU" sz="3600" dirty="0"/>
              <a:t>Чтобы знать науку</a:t>
            </a:r>
            <a:r>
              <a:rPr lang="ru-RU" sz="3600" dirty="0" smtClean="0"/>
              <a:t>, ею </a:t>
            </a:r>
            <a:r>
              <a:rPr lang="ru-RU" sz="3600" dirty="0"/>
              <a:t>надо заниматься.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Цифровые </a:t>
            </a:r>
            <a:r>
              <a:rPr lang="ru-RU" sz="3600" dirty="0"/>
              <a:t>лаборатории PASCO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от </a:t>
            </a:r>
            <a:r>
              <a:rPr lang="ru-RU" sz="3600" dirty="0"/>
              <a:t>детского сада до </a:t>
            </a:r>
            <a:r>
              <a:rPr lang="ru-RU" sz="3600" dirty="0" smtClean="0"/>
              <a:t>ВУЗа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000" b="0" i="1" dirty="0" smtClean="0">
                <a:solidFill>
                  <a:schemeClr val="tx1"/>
                </a:solidFill>
              </a:rPr>
              <a:t>Дибиров Магомедшапи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– менеджер по работе с образовательными структурами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ЗАО </a:t>
            </a:r>
            <a:r>
              <a:rPr lang="en-US" sz="2000" dirty="0" err="1" smtClean="0">
                <a:solidFill>
                  <a:schemeClr val="tx1"/>
                </a:solidFill>
              </a:rPr>
              <a:t>Polymedia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Требования образовательных стандартов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75606"/>
            <a:ext cx="8496944" cy="3312368"/>
          </a:xfrm>
        </p:spPr>
        <p:txBody>
          <a:bodyPr>
            <a:noAutofit/>
          </a:bodyPr>
          <a:lstStyle/>
          <a:p>
            <a:pPr marL="174625" indent="-174625">
              <a:spcBef>
                <a:spcPts val="1200"/>
              </a:spcBef>
            </a:pPr>
            <a:r>
              <a:rPr lang="ru-RU" sz="2000" dirty="0"/>
              <a:t>Коммуникация, проектирование, моделирование, управление и организация деятельности. </a:t>
            </a:r>
            <a:endParaRPr lang="ru-RU" sz="2000" dirty="0" smtClean="0"/>
          </a:p>
          <a:p>
            <a:pPr marL="174625" indent="-174625">
              <a:spcBef>
                <a:spcPts val="1200"/>
              </a:spcBef>
            </a:pPr>
            <a:r>
              <a:rPr lang="ru-RU" sz="2000" dirty="0"/>
              <a:t>Планирование и проведение исследований объектов и процессов внешнего мира с использованием средств ИКТ. </a:t>
            </a:r>
            <a:endParaRPr lang="ru-RU" sz="2000" dirty="0" smtClean="0"/>
          </a:p>
          <a:p>
            <a:pPr marL="174625" indent="-174625">
              <a:spcBef>
                <a:spcPts val="1200"/>
              </a:spcBef>
            </a:pPr>
            <a:r>
              <a:rPr lang="ru-RU" sz="2000" dirty="0" smtClean="0"/>
              <a:t>Проектирование </a:t>
            </a:r>
            <a:r>
              <a:rPr lang="ru-RU" sz="2000" dirty="0"/>
              <a:t>объектов и процессов реального мира, своей собственной деятельности и деятельности группы. </a:t>
            </a:r>
            <a:endParaRPr lang="ru-RU" sz="2000" dirty="0" smtClean="0"/>
          </a:p>
          <a:p>
            <a:pPr marL="174625" indent="-174625">
              <a:spcBef>
                <a:spcPts val="1200"/>
              </a:spcBef>
            </a:pPr>
            <a:r>
              <a:rPr lang="ru-RU" sz="2000" dirty="0" smtClean="0"/>
              <a:t>Моделирование </a:t>
            </a:r>
            <a:r>
              <a:rPr lang="ru-RU" sz="2000" dirty="0"/>
              <a:t>объектов и процессов реального мира и управления ими с использованием виртуальных лабораторий и механизмов, собранных из конструктора.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95536" y="699542"/>
            <a:ext cx="8352928" cy="50405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ФГОС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64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Требования образовательных стандартов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779662"/>
            <a:ext cx="8784976" cy="2886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Требования к материально-техническому оснащению учебного процесса включают создание условий, обеспечивающих возможность</a:t>
            </a:r>
            <a:r>
              <a:rPr lang="ru-RU" sz="1600" dirty="0" smtClean="0"/>
              <a:t>:</a:t>
            </a:r>
          </a:p>
          <a:p>
            <a:pPr lvl="0"/>
            <a:r>
              <a:rPr lang="ru-RU" sz="1600" dirty="0"/>
              <a:t>проведения экспериментов, в том числе с использованием учебного лабораторного оборудования, вещественных и виртуально-наглядных моделей и коллекций основных математических и естественно-научных объектов и явлений; цифрового (электронного) и традиционного измерения;</a:t>
            </a:r>
          </a:p>
          <a:p>
            <a:pPr lvl="0"/>
            <a:r>
              <a:rPr lang="ru-RU" sz="1600" dirty="0"/>
              <a:t>наблюдений (включая наблюдение микрообъектов), определения местонахождения, наглядного представления и анализа данных; использования цифровых планов и карт, спутниковых изображений;</a:t>
            </a:r>
          </a:p>
          <a:p>
            <a:r>
              <a:rPr lang="ru-RU" sz="1600" dirty="0"/>
              <a:t>проектирования и конструирования, в том числе моделей с цифровым управлением и обратной связью;</a:t>
            </a:r>
          </a:p>
          <a:p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251520" y="627534"/>
            <a:ext cx="8892480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Из приказа </a:t>
            </a:r>
            <a:r>
              <a:rPr lang="ru-RU" sz="1800" b="1" dirty="0" err="1"/>
              <a:t>Минобрнауки</a:t>
            </a:r>
            <a:r>
              <a:rPr lang="ru-RU" sz="1800" b="1" dirty="0"/>
              <a:t> РФ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«Об </a:t>
            </a:r>
            <a:r>
              <a:rPr lang="ru-RU" sz="1800" b="1" dirty="0"/>
              <a:t>утверждении федеральных требований к образовательным учреждениям в части минимальной оснащенности учебного процесса оборудования учебных </a:t>
            </a:r>
            <a:r>
              <a:rPr lang="ru-RU" sz="1800" b="1" dirty="0" smtClean="0"/>
              <a:t>помещений»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5432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211710"/>
            <a:ext cx="5688632" cy="253421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ru-RU" sz="2000" dirty="0" smtClean="0"/>
              <a:t>Крупнейший производитель лабораторного и демонстрационного оборудования для образования в мире;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Представительства в 80 странах по всему миру;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Передовые технологии мирового класса;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Программа поддержки пользователей;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Специальная программа обучения пользователей и пр.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25432" y="618988"/>
            <a:ext cx="47160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“Providing educators worldwide with innovative solutions for teaching science</a:t>
            </a:r>
            <a:r>
              <a:rPr lang="en-US" sz="1600" i="1" dirty="0" smtClean="0"/>
              <a:t>.”</a:t>
            </a:r>
          </a:p>
          <a:p>
            <a:r>
              <a:rPr lang="ru-RU" sz="1600" i="1" dirty="0" smtClean="0"/>
              <a:t>«Обеспечение педагогов всего мира инновационными решениями для обучения науке» </a:t>
            </a:r>
            <a:endParaRPr lang="en-US" sz="1600" i="1" dirty="0" smtClean="0"/>
          </a:p>
          <a:p>
            <a:pPr algn="r"/>
            <a:r>
              <a:rPr lang="ru-RU" i="1" dirty="0" smtClean="0"/>
              <a:t>Миссия </a:t>
            </a:r>
            <a:r>
              <a:rPr lang="en-US" i="1" dirty="0"/>
              <a:t>PASCO</a:t>
            </a:r>
          </a:p>
        </p:txBody>
      </p:sp>
      <p:pic>
        <p:nvPicPr>
          <p:cNvPr id="2050" name="Picture 2" descr="Пол старинны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1550"/>
            <a:ext cx="2992378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576064"/>
          </a:xfrm>
        </p:spPr>
        <p:txBody>
          <a:bodyPr/>
          <a:lstStyle/>
          <a:p>
            <a:r>
              <a:rPr lang="ru-RU" dirty="0" smtClean="0"/>
              <a:t>О компании </a:t>
            </a:r>
            <a:r>
              <a:rPr lang="en-US" dirty="0" smtClean="0"/>
              <a:t>PASCO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7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компании </a:t>
            </a:r>
            <a:r>
              <a:rPr lang="en-US" dirty="0" smtClean="0"/>
              <a:t>PASCO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1363" y="627534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cap="none" spc="300" baseline="0">
                <a:solidFill>
                  <a:srgbClr val="0000FF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НАГРАДЫ</a:t>
            </a:r>
            <a:endParaRPr lang="ru-RU" sz="2000" dirty="0"/>
          </a:p>
        </p:txBody>
      </p:sp>
      <p:pic>
        <p:nvPicPr>
          <p:cNvPr id="3074" name="Picture 2" descr="http://www.pasco.com/images/site_images/aboutus/awards/CODiE_2012_finalist_black_133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92" y="1275606"/>
            <a:ext cx="1470985" cy="6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asco.com/images/site_images/aboutus/awards/eSchool_Readers_Choice_2012_award_12775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90" y="3579862"/>
            <a:ext cx="889581" cy="6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43" y="1275606"/>
            <a:ext cx="976559" cy="6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www.pasco.com/images/site_images/misc/logos/WorldDidac_100_748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36" y="1275606"/>
            <a:ext cx="612000" cy="6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pasco.com/images/site_images/aboutus/awards/tech_learning_award_2010_100_1338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63" y="3579862"/>
            <a:ext cx="599736" cy="6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www.pasco.com/images/site_images/aboutus/awards/CODiE_2010_logo_73878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98" y="3593770"/>
            <a:ext cx="1596962" cy="6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www.pasco.com/images/site_images/misc/logos/AOE_Winner09_100_47087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90" y="1275606"/>
            <a:ext cx="657196" cy="6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www.pasco.com/images/site_images/aboutus/awards/EdNET-09-small_94806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3" y="3579862"/>
            <a:ext cx="934039" cy="1205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Блок-схема: ссылка на другую страницу 18"/>
          <p:cNvSpPr/>
          <p:nvPr/>
        </p:nvSpPr>
        <p:spPr>
          <a:xfrm rot="16200000">
            <a:off x="8352463" y="1943605"/>
            <a:ext cx="647990" cy="1584177"/>
          </a:xfrm>
          <a:prstGeom prst="flowChartOffpage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ссылка на другую страницу 16"/>
          <p:cNvSpPr/>
          <p:nvPr/>
        </p:nvSpPr>
        <p:spPr>
          <a:xfrm rot="16200000">
            <a:off x="6804095" y="1460537"/>
            <a:ext cx="647990" cy="2550316"/>
          </a:xfrm>
          <a:prstGeom prst="flowChartOffpage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ссылка на другую страницу 17"/>
          <p:cNvSpPr/>
          <p:nvPr/>
        </p:nvSpPr>
        <p:spPr>
          <a:xfrm rot="16200000">
            <a:off x="5203945" y="1460537"/>
            <a:ext cx="647990" cy="2550316"/>
          </a:xfrm>
          <a:prstGeom prst="flowChartOffpage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ссылка на другую страницу 13"/>
          <p:cNvSpPr/>
          <p:nvPr/>
        </p:nvSpPr>
        <p:spPr>
          <a:xfrm rot="16200000">
            <a:off x="3470526" y="1466642"/>
            <a:ext cx="647988" cy="2550316"/>
          </a:xfrm>
          <a:prstGeom prst="flowChartOffpageConnector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ссылка на другую страницу 14"/>
          <p:cNvSpPr/>
          <p:nvPr/>
        </p:nvSpPr>
        <p:spPr>
          <a:xfrm rot="16200000">
            <a:off x="1794722" y="1466643"/>
            <a:ext cx="647990" cy="2550316"/>
          </a:xfrm>
          <a:prstGeom prst="flowChartOffpageConnector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ссылка на другую страницу 15"/>
          <p:cNvSpPr/>
          <p:nvPr/>
        </p:nvSpPr>
        <p:spPr>
          <a:xfrm rot="16200000">
            <a:off x="194571" y="1466643"/>
            <a:ext cx="647990" cy="2550316"/>
          </a:xfrm>
          <a:prstGeom prst="flowChartOffpageConnector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077737" y="250853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2012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03021" y="251096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2009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93361" y="25109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2010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64088" y="25109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2011</a:t>
            </a:r>
            <a:endParaRPr lang="ru-RU" b="1" dirty="0"/>
          </a:p>
        </p:txBody>
      </p:sp>
      <p:cxnSp>
        <p:nvCxnSpPr>
          <p:cNvPr id="3093" name="Соединительная линия уступом 3092"/>
          <p:cNvCxnSpPr>
            <a:stCxn id="3074" idx="2"/>
            <a:endCxn id="17" idx="3"/>
          </p:cNvCxnSpPr>
          <p:nvPr/>
        </p:nvCxnSpPr>
        <p:spPr>
          <a:xfrm rot="5400000">
            <a:off x="7233791" y="1781906"/>
            <a:ext cx="524094" cy="735495"/>
          </a:xfrm>
          <a:prstGeom prst="bentConnector5">
            <a:avLst>
              <a:gd name="adj1" fmla="val 43618"/>
              <a:gd name="adj2" fmla="val 175132"/>
              <a:gd name="adj3" fmla="val 56382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95" name="Соединительная линия уступом 3094"/>
          <p:cNvCxnSpPr>
            <a:stCxn id="3076" idx="0"/>
            <a:endCxn id="17" idx="1"/>
          </p:cNvCxnSpPr>
          <p:nvPr/>
        </p:nvCxnSpPr>
        <p:spPr>
          <a:xfrm rot="16200000" flipV="1">
            <a:off x="7090400" y="3097380"/>
            <a:ext cx="520172" cy="444791"/>
          </a:xfrm>
          <a:prstGeom prst="bentConnector5">
            <a:avLst>
              <a:gd name="adj1" fmla="val 43947"/>
              <a:gd name="adj2" fmla="val 224237"/>
              <a:gd name="adj3" fmla="val 5605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97" name="Соединительная линия уступом 3096"/>
          <p:cNvCxnSpPr>
            <a:stCxn id="3085" idx="2"/>
            <a:endCxn id="15" idx="3"/>
          </p:cNvCxnSpPr>
          <p:nvPr/>
        </p:nvCxnSpPr>
        <p:spPr>
          <a:xfrm rot="16200000" flipH="1">
            <a:off x="1430052" y="1729141"/>
            <a:ext cx="530200" cy="847129"/>
          </a:xfrm>
          <a:prstGeom prst="bentConnector5">
            <a:avLst>
              <a:gd name="adj1" fmla="val 43116"/>
              <a:gd name="adj2" fmla="val 50272"/>
              <a:gd name="adj3" fmla="val 5688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99" name="Соединительная линия уступом 3098"/>
          <p:cNvCxnSpPr>
            <a:stCxn id="3087" idx="0"/>
            <a:endCxn id="15" idx="1"/>
          </p:cNvCxnSpPr>
          <p:nvPr/>
        </p:nvCxnSpPr>
        <p:spPr>
          <a:xfrm rot="5400000" flipH="1" flipV="1">
            <a:off x="1188427" y="2649572"/>
            <a:ext cx="514066" cy="1346514"/>
          </a:xfrm>
          <a:prstGeom prst="bentConnector5">
            <a:avLst>
              <a:gd name="adj1" fmla="val 44469"/>
              <a:gd name="adj2" fmla="val 55311"/>
              <a:gd name="adj3" fmla="val 5553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01" name="Соединительная линия уступом 3100"/>
          <p:cNvCxnSpPr>
            <a:stCxn id="3079" idx="2"/>
            <a:endCxn id="14" idx="3"/>
          </p:cNvCxnSpPr>
          <p:nvPr/>
        </p:nvCxnSpPr>
        <p:spPr>
          <a:xfrm rot="16200000" flipH="1">
            <a:off x="3254278" y="1877564"/>
            <a:ext cx="530200" cy="550284"/>
          </a:xfrm>
          <a:prstGeom prst="bentConnector5">
            <a:avLst>
              <a:gd name="adj1" fmla="val 43116"/>
              <a:gd name="adj2" fmla="val 200420"/>
              <a:gd name="adj3" fmla="val 5688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03" name="Соединительная линия уступом 3102"/>
          <p:cNvCxnSpPr>
            <a:stCxn id="3083" idx="0"/>
            <a:endCxn id="14" idx="1"/>
          </p:cNvCxnSpPr>
          <p:nvPr/>
        </p:nvCxnSpPr>
        <p:spPr>
          <a:xfrm rot="5400000" flipH="1" flipV="1">
            <a:off x="3141461" y="2940712"/>
            <a:ext cx="527976" cy="778141"/>
          </a:xfrm>
          <a:prstGeom prst="bentConnector5">
            <a:avLst>
              <a:gd name="adj1" fmla="val 43297"/>
              <a:gd name="adj2" fmla="val 171015"/>
              <a:gd name="adj3" fmla="val 5670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05" name="Соединительная линия уступом 3104"/>
          <p:cNvCxnSpPr>
            <a:stCxn id="3081" idx="0"/>
            <a:endCxn id="14" idx="1"/>
          </p:cNvCxnSpPr>
          <p:nvPr/>
        </p:nvCxnSpPr>
        <p:spPr>
          <a:xfrm rot="16200000" flipV="1">
            <a:off x="4406642" y="2453672"/>
            <a:ext cx="514068" cy="1738311"/>
          </a:xfrm>
          <a:prstGeom prst="bentConnector5">
            <a:avLst>
              <a:gd name="adj1" fmla="val 44469"/>
              <a:gd name="adj2" fmla="val 49306"/>
              <a:gd name="adj3" fmla="val 5553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07" name="Соединительная линия уступом 3106"/>
          <p:cNvCxnSpPr>
            <a:stCxn id="3077" idx="2"/>
            <a:endCxn id="18" idx="3"/>
          </p:cNvCxnSpPr>
          <p:nvPr/>
        </p:nvCxnSpPr>
        <p:spPr>
          <a:xfrm rot="16200000" flipH="1">
            <a:off x="5140884" y="2024644"/>
            <a:ext cx="524094" cy="250017"/>
          </a:xfrm>
          <a:prstGeom prst="bentConnector5">
            <a:avLst>
              <a:gd name="adj1" fmla="val 43618"/>
              <a:gd name="adj2" fmla="val 321023"/>
              <a:gd name="adj3" fmla="val 56382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09" name="Прямоугольник 3108"/>
          <p:cNvSpPr/>
          <p:nvPr/>
        </p:nvSpPr>
        <p:spPr>
          <a:xfrm>
            <a:off x="7128090" y="933317"/>
            <a:ext cx="1875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2012 </a:t>
            </a:r>
            <a:r>
              <a:rPr lang="en-US" sz="1200" b="1" dirty="0" err="1" smtClean="0"/>
              <a:t>CODiE</a:t>
            </a:r>
            <a:r>
              <a:rPr lang="en-US" sz="1200" b="1" dirty="0" smtClean="0"/>
              <a:t> Award Finalist</a:t>
            </a:r>
            <a:endParaRPr lang="en-US" sz="1200" b="1" dirty="0"/>
          </a:p>
        </p:txBody>
      </p:sp>
      <p:sp>
        <p:nvSpPr>
          <p:cNvPr id="3110" name="Прямоугольник 3109"/>
          <p:cNvSpPr/>
          <p:nvPr/>
        </p:nvSpPr>
        <p:spPr>
          <a:xfrm>
            <a:off x="7128090" y="4299942"/>
            <a:ext cx="2001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/>
              <a:t>2012 Readers’ Choice Award</a:t>
            </a:r>
            <a:endParaRPr lang="en-US" sz="1200" b="1" dirty="0"/>
          </a:p>
        </p:txBody>
      </p:sp>
      <p:sp>
        <p:nvSpPr>
          <p:cNvPr id="3111" name="Прямоугольник 3110"/>
          <p:cNvSpPr/>
          <p:nvPr/>
        </p:nvSpPr>
        <p:spPr>
          <a:xfrm>
            <a:off x="4427984" y="933316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2011 Potential Game Changer in Education</a:t>
            </a:r>
            <a:endParaRPr lang="en-US" sz="1200" b="1" dirty="0"/>
          </a:p>
        </p:txBody>
      </p:sp>
      <p:sp>
        <p:nvSpPr>
          <p:cNvPr id="3112" name="Прямоугольник 3111"/>
          <p:cNvSpPr/>
          <p:nvPr/>
        </p:nvSpPr>
        <p:spPr>
          <a:xfrm>
            <a:off x="1906293" y="933315"/>
            <a:ext cx="2737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2010 </a:t>
            </a:r>
            <a:r>
              <a:rPr lang="en-US" sz="1200" b="1" dirty="0" err="1"/>
              <a:t>Worlddidac</a:t>
            </a:r>
            <a:r>
              <a:rPr lang="en-US" sz="1200" b="1" dirty="0"/>
              <a:t> Award for Excellence in Education</a:t>
            </a:r>
          </a:p>
        </p:txBody>
      </p:sp>
      <p:sp>
        <p:nvSpPr>
          <p:cNvPr id="3113" name="Прямоугольник 3112"/>
          <p:cNvSpPr/>
          <p:nvPr/>
        </p:nvSpPr>
        <p:spPr>
          <a:xfrm>
            <a:off x="4211960" y="4299942"/>
            <a:ext cx="2860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2010 </a:t>
            </a:r>
            <a:r>
              <a:rPr lang="en-US" sz="1200" b="1" dirty="0" err="1"/>
              <a:t>Tech&amp;Learning</a:t>
            </a:r>
            <a:r>
              <a:rPr lang="en-US" sz="1200" b="1" dirty="0"/>
              <a:t> Awards of Excellence</a:t>
            </a:r>
          </a:p>
        </p:txBody>
      </p:sp>
      <p:sp>
        <p:nvSpPr>
          <p:cNvPr id="3114" name="Прямоугольник 3113"/>
          <p:cNvSpPr/>
          <p:nvPr/>
        </p:nvSpPr>
        <p:spPr>
          <a:xfrm>
            <a:off x="2555776" y="4302778"/>
            <a:ext cx="1354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2010 </a:t>
            </a:r>
            <a:r>
              <a:rPr lang="en-US" sz="1200" b="1" dirty="0" err="1" smtClean="0"/>
              <a:t>CODiE</a:t>
            </a:r>
            <a:r>
              <a:rPr lang="en-US" sz="1200" b="1" dirty="0" smtClean="0"/>
              <a:t> Award Winner</a:t>
            </a:r>
            <a:endParaRPr lang="en-US" sz="1200" b="1" dirty="0"/>
          </a:p>
        </p:txBody>
      </p:sp>
      <p:sp>
        <p:nvSpPr>
          <p:cNvPr id="3115" name="Прямоугольник 3114"/>
          <p:cNvSpPr/>
          <p:nvPr/>
        </p:nvSpPr>
        <p:spPr>
          <a:xfrm>
            <a:off x="63544" y="743502"/>
            <a:ext cx="1932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2009 </a:t>
            </a:r>
            <a:r>
              <a:rPr lang="en-US" sz="1200" b="1" dirty="0" err="1"/>
              <a:t>Tech&amp;Learning</a:t>
            </a:r>
            <a:r>
              <a:rPr lang="en-US" sz="1200" b="1" dirty="0"/>
              <a:t> Awards of Excellence</a:t>
            </a:r>
          </a:p>
        </p:txBody>
      </p:sp>
      <p:sp>
        <p:nvSpPr>
          <p:cNvPr id="3116" name="Прямоугольник 3115"/>
          <p:cNvSpPr/>
          <p:nvPr/>
        </p:nvSpPr>
        <p:spPr>
          <a:xfrm>
            <a:off x="1229928" y="4307165"/>
            <a:ext cx="1685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2009 </a:t>
            </a:r>
            <a:r>
              <a:rPr lang="en-US" sz="1200" b="1" dirty="0" err="1"/>
              <a:t>EdNet</a:t>
            </a:r>
            <a:r>
              <a:rPr lang="en-US" sz="1200" b="1" dirty="0"/>
              <a:t> Pioneer Award Finalist</a:t>
            </a:r>
          </a:p>
        </p:txBody>
      </p:sp>
    </p:spTree>
    <p:extLst>
      <p:ext uri="{BB962C8B-B14F-4D97-AF65-F5344CB8AC3E}">
        <p14:creationId xmlns:p14="http://schemas.microsoft.com/office/powerpoint/2010/main" val="38910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7812360" cy="576064"/>
          </a:xfrm>
        </p:spPr>
        <p:txBody>
          <a:bodyPr/>
          <a:lstStyle/>
          <a:p>
            <a:r>
              <a:rPr lang="ru-RU" dirty="0" smtClean="0"/>
              <a:t>Гарантия на продукцию 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863" y="1289615"/>
            <a:ext cx="3811624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3" descr="tuv_iso.png"/>
          <p:cNvPicPr>
            <a:picLocks noChangeAspect="1"/>
          </p:cNvPicPr>
          <p:nvPr/>
        </p:nvPicPr>
        <p:blipFill rotWithShape="1">
          <a:blip r:embed="rId3" cstate="print"/>
          <a:srcRect l="17924" t="13518" r="4408" b="21123"/>
          <a:stretch/>
        </p:blipFill>
        <p:spPr bwMode="auto">
          <a:xfrm>
            <a:off x="5008831" y="3652233"/>
            <a:ext cx="3745150" cy="875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4" descr="5years.png"/>
          <p:cNvPicPr>
            <a:picLocks noChangeAspect="1"/>
          </p:cNvPicPr>
          <p:nvPr/>
        </p:nvPicPr>
        <p:blipFill rotWithShape="1">
          <a:blip r:embed="rId4" cstate="print"/>
          <a:srcRect l="18715" t="7727" r="18727" b="7266"/>
          <a:stretch/>
        </p:blipFill>
        <p:spPr bwMode="auto">
          <a:xfrm>
            <a:off x="6838675" y="34680"/>
            <a:ext cx="1189709" cy="1211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7" y="771550"/>
            <a:ext cx="3083798" cy="4165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8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ibirov\Desktop\PASCO\Изображения\1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51" y="1292421"/>
            <a:ext cx="1152000" cy="777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birov\Desktop\PASCO\Изображения\1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28" y="701459"/>
            <a:ext cx="1152000" cy="777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ibirov\Desktop\PASCO\Изображения\1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30545"/>
            <a:ext cx="1152000" cy="777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ibirov\Desktop\PASCO\Изображения\1-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50" y="3343230"/>
            <a:ext cx="1152000" cy="777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ibirov\Desktop\PASCO\Изображения\1-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38" y="4073657"/>
            <a:ext cx="1152000" cy="777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ibirov\Desktop\PASCO\Изображения\1-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47" y="4104668"/>
            <a:ext cx="1152000" cy="777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ibirov\Desktop\PASCO\Изображения\1-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42" y="3185333"/>
            <a:ext cx="1152000" cy="777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265" y="2051293"/>
            <a:ext cx="2841572" cy="715576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Устройства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для сбора данных и анализа, интерфейсы для ПК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12443" y="713346"/>
            <a:ext cx="2841572" cy="500133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pPr algn="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Более 70 цифровых датчиков </a:t>
            </a:r>
            <a:b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и мульти-датчиков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00263" y="882447"/>
            <a:ext cx="2843736" cy="500133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Библиотека видеозаписей  демонстраций и опытов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34136" y="2120875"/>
            <a:ext cx="2843737" cy="284689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5 лет гарантии на датчики!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264" y="2842002"/>
            <a:ext cx="2841572" cy="500133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Уникальное ПО управления, сбора и обработки данных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135680"/>
            <a:ext cx="2841572" cy="715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76" tIns="34288" rIns="68576" bIns="34288">
            <a:spAutoFit/>
          </a:bodyPr>
          <a:lstStyle/>
          <a:p>
            <a:pPr algn="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Конструкции для экспериментов и сборные структуры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PASCO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70489" y="4084638"/>
            <a:ext cx="2843737" cy="715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76" tIns="34288" rIns="68576" bIns="34288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Моделирование экосистем, сбор данных в реальном времени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56176" y="2427734"/>
            <a:ext cx="2852848" cy="715576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pPr algn="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Бесплатное скачивание файлов и материалов для опытов</a:t>
            </a:r>
          </a:p>
        </p:txBody>
      </p:sp>
      <p:cxnSp>
        <p:nvCxnSpPr>
          <p:cNvPr id="186" name="Прямая соединительная линия 185"/>
          <p:cNvCxnSpPr>
            <a:stCxn id="1028" idx="2"/>
          </p:cNvCxnSpPr>
          <p:nvPr/>
        </p:nvCxnSpPr>
        <p:spPr>
          <a:xfrm>
            <a:off x="3405128" y="1479057"/>
            <a:ext cx="905410" cy="10385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>
            <a:stCxn id="1029" idx="2"/>
          </p:cNvCxnSpPr>
          <p:nvPr/>
        </p:nvCxnSpPr>
        <p:spPr>
          <a:xfrm flipH="1">
            <a:off x="4598408" y="1408144"/>
            <a:ext cx="1125856" cy="9259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 flipH="1">
            <a:off x="4871667" y="1801480"/>
            <a:ext cx="2206676" cy="6458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5" name="Прямая соединительная линия 1184"/>
          <p:cNvCxnSpPr>
            <a:stCxn id="1034" idx="1"/>
          </p:cNvCxnSpPr>
          <p:nvPr/>
        </p:nvCxnSpPr>
        <p:spPr>
          <a:xfrm flipH="1" flipV="1">
            <a:off x="4984854" y="2720583"/>
            <a:ext cx="2093488" cy="8535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7" name="Прямая соединительная линия 1186"/>
          <p:cNvCxnSpPr>
            <a:stCxn id="1033" idx="0"/>
          </p:cNvCxnSpPr>
          <p:nvPr/>
        </p:nvCxnSpPr>
        <p:spPr>
          <a:xfrm flipH="1" flipV="1">
            <a:off x="4938451" y="3086600"/>
            <a:ext cx="852597" cy="10180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9" name="Прямая соединительная линия 1188"/>
          <p:cNvCxnSpPr>
            <a:stCxn id="1032" idx="0"/>
          </p:cNvCxnSpPr>
          <p:nvPr/>
        </p:nvCxnSpPr>
        <p:spPr>
          <a:xfrm flipV="1">
            <a:off x="3419739" y="3168777"/>
            <a:ext cx="1178669" cy="9048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91" name="Прямая соединительная линия 1190"/>
          <p:cNvCxnSpPr>
            <a:stCxn id="1031" idx="3"/>
          </p:cNvCxnSpPr>
          <p:nvPr/>
        </p:nvCxnSpPr>
        <p:spPr>
          <a:xfrm flipV="1">
            <a:off x="2051050" y="3108411"/>
            <a:ext cx="2274098" cy="6236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93" name="Прямая соединительная линия 1192"/>
          <p:cNvCxnSpPr>
            <a:stCxn id="1027" idx="3"/>
          </p:cNvCxnSpPr>
          <p:nvPr/>
        </p:nvCxnSpPr>
        <p:spPr>
          <a:xfrm>
            <a:off x="2118052" y="1681221"/>
            <a:ext cx="2160910" cy="8979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6" name="Picture 12" descr="Experiments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94" y="2023349"/>
            <a:ext cx="1616347" cy="1487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5years.png"/>
          <p:cNvPicPr>
            <a:picLocks noChangeAspect="1"/>
          </p:cNvPicPr>
          <p:nvPr/>
        </p:nvPicPr>
        <p:blipFill rotWithShape="1">
          <a:blip r:embed="rId11" cstate="print"/>
          <a:srcRect l="18715" t="7727" r="18727" b="7266"/>
          <a:stretch/>
        </p:blipFill>
        <p:spPr bwMode="auto">
          <a:xfrm>
            <a:off x="7162859" y="1452522"/>
            <a:ext cx="629499" cy="692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819235" y="41183"/>
            <a:ext cx="5505530" cy="452622"/>
          </a:xfrm>
        </p:spPr>
        <p:txBody>
          <a:bodyPr>
            <a:noAutofit/>
          </a:bodyPr>
          <a:lstStyle/>
          <a:p>
            <a:r>
              <a:rPr lang="ru-RU" sz="2400" b="1" dirty="0"/>
              <a:t>Цифровые лаборатории </a:t>
            </a:r>
            <a:r>
              <a:rPr lang="en-US" sz="2400" b="1" dirty="0"/>
              <a:t>PASCO</a:t>
            </a:r>
            <a:endParaRPr lang="ru-RU" sz="2400" b="1" dirty="0"/>
          </a:p>
        </p:txBody>
      </p:sp>
      <p:pic>
        <p:nvPicPr>
          <p:cNvPr id="31" name="Picture 2" descr="C:\Users\dibirov\Desktop\pasco_logo_1197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7300"/>
            <a:ext cx="1224136" cy="4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asco.com/images/products/ps/PS2169_330_29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14987"/>
            <a:ext cx="2520280" cy="1985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235" y="162366"/>
            <a:ext cx="5505530" cy="452622"/>
          </a:xfrm>
        </p:spPr>
        <p:txBody>
          <a:bodyPr>
            <a:noAutofit/>
          </a:bodyPr>
          <a:lstStyle/>
          <a:p>
            <a:r>
              <a:rPr lang="ru-RU" sz="2400" b="1" dirty="0"/>
              <a:t>Цифровые лаборатории </a:t>
            </a:r>
            <a:r>
              <a:rPr lang="en-US" sz="2400" b="1" dirty="0"/>
              <a:t>PASCO</a:t>
            </a:r>
            <a:endParaRPr lang="ru-R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"/>
          <a:stretch>
            <a:fillRect/>
          </a:stretch>
        </p:blipFill>
        <p:spPr bwMode="auto">
          <a:xfrm>
            <a:off x="7012443" y="614988"/>
            <a:ext cx="2008813" cy="198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3" y="614988"/>
            <a:ext cx="4176463" cy="2654569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pPr marL="177784" indent="-177784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dirty="0"/>
              <a:t>50 лет на рынке</a:t>
            </a:r>
          </a:p>
          <a:p>
            <a:pPr marL="177784" indent="-177784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dirty="0" smtClean="0"/>
              <a:t>Соответствие </a:t>
            </a:r>
            <a:r>
              <a:rPr lang="ru-RU" sz="1700" dirty="0"/>
              <a:t>предметным областям:</a:t>
            </a:r>
          </a:p>
          <a:p>
            <a:pPr marL="266675">
              <a:spcBef>
                <a:spcPts val="600"/>
              </a:spcBef>
            </a:pPr>
            <a:r>
              <a:rPr lang="ru-RU" sz="1700" dirty="0"/>
              <a:t>- </a:t>
            </a:r>
            <a:r>
              <a:rPr lang="ru-RU" sz="1700" b="1" dirty="0"/>
              <a:t>физика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>- </a:t>
            </a:r>
            <a:r>
              <a:rPr lang="ru-RU" sz="1700" b="1" dirty="0"/>
              <a:t>химия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>- </a:t>
            </a:r>
            <a:r>
              <a:rPr lang="ru-RU" sz="1700" b="1" dirty="0"/>
              <a:t>биология/физиология человека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>- </a:t>
            </a:r>
            <a:r>
              <a:rPr lang="ru-RU" sz="1700" b="1" dirty="0"/>
              <a:t>география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>- </a:t>
            </a:r>
            <a:r>
              <a:rPr lang="ru-RU" sz="1700" b="1" dirty="0"/>
              <a:t>природоведение/естествознание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>- </a:t>
            </a:r>
            <a:r>
              <a:rPr lang="ru-RU" sz="1700" b="1" dirty="0"/>
              <a:t>окружающий</a:t>
            </a:r>
            <a:r>
              <a:rPr lang="ru-RU" sz="1700" dirty="0"/>
              <a:t> </a:t>
            </a:r>
            <a:r>
              <a:rPr lang="ru-RU" sz="1700" b="1" dirty="0"/>
              <a:t>мир</a:t>
            </a:r>
          </a:p>
          <a:p>
            <a:pPr marL="177784" indent="-177784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dirty="0"/>
              <a:t>Авто-определение </a:t>
            </a:r>
            <a:r>
              <a:rPr lang="ru-RU" sz="1700" dirty="0" smtClean="0"/>
              <a:t>интерфейсом</a:t>
            </a:r>
            <a:endParaRPr lang="ru-RU" sz="1700" dirty="0"/>
          </a:p>
        </p:txBody>
      </p:sp>
      <p:pic>
        <p:nvPicPr>
          <p:cNvPr id="30724" name="Picture 4" descr="Capstone EX set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785231"/>
            <a:ext cx="4665280" cy="187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6" descr="Entry Xplorer GLX Physics Bundle"/>
          <p:cNvPicPr>
            <a:picLocks noChangeAspect="1" noChangeArrowheads="1"/>
          </p:cNvPicPr>
          <p:nvPr/>
        </p:nvPicPr>
        <p:blipFill>
          <a:blip r:embed="rId5" cstate="print"/>
          <a:srcRect l="12559" r="12086"/>
          <a:stretch>
            <a:fillRect/>
          </a:stretch>
        </p:blipFill>
        <p:spPr bwMode="auto">
          <a:xfrm>
            <a:off x="2885336" y="3304784"/>
            <a:ext cx="1296144" cy="135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8" name="Picture 8" descr="http://www.pasco.com/images/products/ps/PS2023_330_128430.jpg"/>
          <p:cNvPicPr>
            <a:picLocks noChangeAspect="1" noChangeArrowheads="1"/>
          </p:cNvPicPr>
          <p:nvPr/>
        </p:nvPicPr>
        <p:blipFill>
          <a:blip r:embed="rId6" cstate="print"/>
          <a:srcRect t="23145" r="23076" b="23145"/>
          <a:stretch>
            <a:fillRect/>
          </a:stretch>
        </p:blipFill>
        <p:spPr bwMode="auto">
          <a:xfrm>
            <a:off x="236281" y="3304784"/>
            <a:ext cx="2463511" cy="135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2101</TotalTime>
  <Words>1088</Words>
  <Application>Microsoft Office PowerPoint</Application>
  <PresentationFormat>Экран (16:9)</PresentationFormat>
  <Paragraphs>190</Paragraphs>
  <Slides>26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Wingdings</vt:lpstr>
      <vt:lpstr>Тема Office</vt:lpstr>
      <vt:lpstr>Чтобы знать науку, ею надо заниматься.  Цифровые лаборатории PASCO  от детского сада до ВУЗа  Дибиров Магомедшапи  – менеджер по работе с образовательными структурами ЗАО Polymedia</vt:lpstr>
      <vt:lpstr>Презентация PowerPoint</vt:lpstr>
      <vt:lpstr>Требования образовательных стандартов</vt:lpstr>
      <vt:lpstr>Требования образовательных стандартов</vt:lpstr>
      <vt:lpstr>О компании PASCO</vt:lpstr>
      <vt:lpstr>О компании PASCO</vt:lpstr>
      <vt:lpstr>Гарантия на продукцию </vt:lpstr>
      <vt:lpstr>Цифровые лаборатории PASCO</vt:lpstr>
      <vt:lpstr>Цифровые лаборатории PASCO</vt:lpstr>
      <vt:lpstr>Уникальные цифровые мульти-датчики PASCO</vt:lpstr>
      <vt:lpstr>Уникальные цифровые мульти-датчики PASCO</vt:lpstr>
      <vt:lpstr>Уникальные датчики </vt:lpstr>
      <vt:lpstr>Устройство отображения информации</vt:lpstr>
      <vt:lpstr>Интерфейсы подключения датчиков к ПК</vt:lpstr>
      <vt:lpstr>Демонстрационное оборудование PASCO</vt:lpstr>
      <vt:lpstr>Презентация PowerPoint</vt:lpstr>
      <vt:lpstr>Программное обеспечение</vt:lpstr>
      <vt:lpstr>Презентация PowerPoint</vt:lpstr>
      <vt:lpstr>Комплексное решение для кабинета ЕН цикла </vt:lpstr>
      <vt:lpstr>Стартовый комплект для начальной школы</vt:lpstr>
      <vt:lpstr>3 датчика (стартовый комплект)  </vt:lpstr>
      <vt:lpstr>Решения PASCO для высшего образования</vt:lpstr>
      <vt:lpstr>Специальный интерфейс для снятия показаний </vt:lpstr>
      <vt:lpstr>Решения для вузов  Наборы датчиков\устройств для изучения оптики</vt:lpstr>
      <vt:lpstr>20 причин выбрать PASCO</vt:lpstr>
      <vt:lpstr>Чтобы знать науку, ею надо заниматься.  Цифровые лаборатории PASCO  от детского сада до ВУЗа  Дибиров Магомедшапи  – менеджер по работе с образовательными структурами ЗАО Polymedia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Дибиров Магомедшапи Дибиргаджиевич</dc:creator>
  <cp:lastModifiedBy>Магомедшапи Дибиров</cp:lastModifiedBy>
  <cp:revision>112</cp:revision>
  <dcterms:created xsi:type="dcterms:W3CDTF">2013-08-07T06:51:52Z</dcterms:created>
  <dcterms:modified xsi:type="dcterms:W3CDTF">2014-03-25T10:50:24Z</dcterms:modified>
</cp:coreProperties>
</file>